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2" r:id="rId5"/>
    <p:sldId id="263" r:id="rId6"/>
    <p:sldId id="265" r:id="rId7"/>
    <p:sldId id="280" r:id="rId8"/>
    <p:sldId id="281" r:id="rId9"/>
    <p:sldId id="282" r:id="rId10"/>
    <p:sldId id="267" r:id="rId11"/>
    <p:sldId id="268" r:id="rId12"/>
    <p:sldId id="283" r:id="rId13"/>
    <p:sldId id="269" r:id="rId14"/>
    <p:sldId id="284"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26F484E-A04B-4E91-AE49-6CE8E1193F4A}">
          <p14:sldIdLst>
            <p14:sldId id="256"/>
            <p14:sldId id="257"/>
            <p14:sldId id="258"/>
            <p14:sldId id="262"/>
            <p14:sldId id="263"/>
            <p14:sldId id="265"/>
            <p14:sldId id="280"/>
            <p14:sldId id="281"/>
            <p14:sldId id="282"/>
            <p14:sldId id="267"/>
            <p14:sldId id="268"/>
            <p14:sldId id="283"/>
            <p14:sldId id="269"/>
            <p14:sldId id="284"/>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Samrat" initials="GS" lastIdx="1" clrIdx="0">
    <p:extLst>
      <p:ext uri="{19B8F6BF-5375-455C-9EA6-DF929625EA0E}">
        <p15:presenceInfo xmlns:p15="http://schemas.microsoft.com/office/powerpoint/2012/main" userId="989da646b438c9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27F172-6D6C-44A8-BFBD-4601ECCB2772}" v="292" dt="2021-01-21T15:09:39.957"/>
    <p1510:client id="{C83364C8-976C-4CA2-8E4B-6A14DEECD9A5}" v="31" dt="2021-01-20T14:04:27.576"/>
    <p1510:client id="{EE2ACC73-B25F-4C4C-96BC-4EDFCB542077}" v="5" dt="2021-01-21T15:34:42.2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855CE-F222-4F2D-BAB4-CCB5C6011858}" type="datetimeFigureOut">
              <a:rPr lang="en-IN" smtClean="0"/>
              <a:t>31-05-2023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DB70B2-8DA3-44D8-9DA3-C9B68EE32720}" type="slidenum">
              <a:rPr lang="en-IN" smtClean="0"/>
              <a:t>‹#›</a:t>
            </a:fld>
            <a:endParaRPr lang="en-IN"/>
          </a:p>
        </p:txBody>
      </p:sp>
    </p:spTree>
    <p:extLst>
      <p:ext uri="{BB962C8B-B14F-4D97-AF65-F5344CB8AC3E}">
        <p14:creationId xmlns:p14="http://schemas.microsoft.com/office/powerpoint/2010/main" val="230173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8E52-DFE5-4A9D-A754-2CB58BCE42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83C558-F8BB-48F3-8B61-2A9821E0BB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72F7BF-BA98-493E-8C62-D6192D63D298}"/>
              </a:ext>
            </a:extLst>
          </p:cNvPr>
          <p:cNvSpPr>
            <a:spLocks noGrp="1"/>
          </p:cNvSpPr>
          <p:nvPr>
            <p:ph type="dt" sz="half" idx="10"/>
          </p:nvPr>
        </p:nvSpPr>
        <p:spPr/>
        <p:txBody>
          <a:bodyPr/>
          <a:lstStyle/>
          <a:p>
            <a:fld id="{74D9CC87-9E9B-4B58-B219-F9799DFD3DB6}" type="datetimeFigureOut">
              <a:rPr lang="en-IN" smtClean="0"/>
              <a:t>31-05-2023</a:t>
            </a:fld>
            <a:endParaRPr lang="en-IN"/>
          </a:p>
        </p:txBody>
      </p:sp>
      <p:sp>
        <p:nvSpPr>
          <p:cNvPr id="5" name="Footer Placeholder 4">
            <a:extLst>
              <a:ext uri="{FF2B5EF4-FFF2-40B4-BE49-F238E27FC236}">
                <a16:creationId xmlns:a16="http://schemas.microsoft.com/office/drawing/2014/main" id="{D80D7324-B32B-4E45-8851-182FF82685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BD0D10-180A-4726-B45E-E7A69313B77F}"/>
              </a:ext>
            </a:extLst>
          </p:cNvPr>
          <p:cNvSpPr>
            <a:spLocks noGrp="1"/>
          </p:cNvSpPr>
          <p:nvPr>
            <p:ph type="sldNum" sz="quarter" idx="12"/>
          </p:nvPr>
        </p:nvSpPr>
        <p:spPr/>
        <p:txBody>
          <a:bodyPr/>
          <a:lstStyle/>
          <a:p>
            <a:fld id="{87C296CC-81EB-42D7-B1F4-9E5BD5B49618}" type="slidenum">
              <a:rPr lang="en-IN" smtClean="0"/>
              <a:t>‹#›</a:t>
            </a:fld>
            <a:endParaRPr lang="en-IN"/>
          </a:p>
        </p:txBody>
      </p:sp>
    </p:spTree>
    <p:extLst>
      <p:ext uri="{BB962C8B-B14F-4D97-AF65-F5344CB8AC3E}">
        <p14:creationId xmlns:p14="http://schemas.microsoft.com/office/powerpoint/2010/main" val="3473250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AE5F-166A-414A-989B-2EC20B0395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0055C9-D7E1-4A57-809C-4D3D70EB30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28CC7D-0A32-457E-BDD7-DD20FE1FD4F4}"/>
              </a:ext>
            </a:extLst>
          </p:cNvPr>
          <p:cNvSpPr>
            <a:spLocks noGrp="1"/>
          </p:cNvSpPr>
          <p:nvPr>
            <p:ph type="dt" sz="half" idx="10"/>
          </p:nvPr>
        </p:nvSpPr>
        <p:spPr/>
        <p:txBody>
          <a:bodyPr/>
          <a:lstStyle/>
          <a:p>
            <a:fld id="{74D9CC87-9E9B-4B58-B219-F9799DFD3DB6}" type="datetimeFigureOut">
              <a:rPr lang="en-IN" smtClean="0"/>
              <a:t>31-05-2023</a:t>
            </a:fld>
            <a:endParaRPr lang="en-IN"/>
          </a:p>
        </p:txBody>
      </p:sp>
      <p:sp>
        <p:nvSpPr>
          <p:cNvPr id="5" name="Footer Placeholder 4">
            <a:extLst>
              <a:ext uri="{FF2B5EF4-FFF2-40B4-BE49-F238E27FC236}">
                <a16:creationId xmlns:a16="http://schemas.microsoft.com/office/drawing/2014/main" id="{9A0A8672-3E5B-4CA4-B360-DDBDF2586A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4318D3-0ED5-44F5-B00E-9103C99E836B}"/>
              </a:ext>
            </a:extLst>
          </p:cNvPr>
          <p:cNvSpPr>
            <a:spLocks noGrp="1"/>
          </p:cNvSpPr>
          <p:nvPr>
            <p:ph type="sldNum" sz="quarter" idx="12"/>
          </p:nvPr>
        </p:nvSpPr>
        <p:spPr/>
        <p:txBody>
          <a:bodyPr/>
          <a:lstStyle/>
          <a:p>
            <a:fld id="{87C296CC-81EB-42D7-B1F4-9E5BD5B49618}" type="slidenum">
              <a:rPr lang="en-IN" smtClean="0"/>
              <a:t>‹#›</a:t>
            </a:fld>
            <a:endParaRPr lang="en-IN"/>
          </a:p>
        </p:txBody>
      </p:sp>
    </p:spTree>
    <p:extLst>
      <p:ext uri="{BB962C8B-B14F-4D97-AF65-F5344CB8AC3E}">
        <p14:creationId xmlns:p14="http://schemas.microsoft.com/office/powerpoint/2010/main" val="366132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B8B08-36F1-45EF-9106-F2B0EC4F49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D73C70-7C3F-489E-A1EF-38A35F03D0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A281F4-A066-4875-8DAD-70A29CE5F2FE}"/>
              </a:ext>
            </a:extLst>
          </p:cNvPr>
          <p:cNvSpPr>
            <a:spLocks noGrp="1"/>
          </p:cNvSpPr>
          <p:nvPr>
            <p:ph type="dt" sz="half" idx="10"/>
          </p:nvPr>
        </p:nvSpPr>
        <p:spPr/>
        <p:txBody>
          <a:bodyPr/>
          <a:lstStyle/>
          <a:p>
            <a:fld id="{74D9CC87-9E9B-4B58-B219-F9799DFD3DB6}" type="datetimeFigureOut">
              <a:rPr lang="en-IN" smtClean="0"/>
              <a:t>31-05-2023</a:t>
            </a:fld>
            <a:endParaRPr lang="en-IN"/>
          </a:p>
        </p:txBody>
      </p:sp>
      <p:sp>
        <p:nvSpPr>
          <p:cNvPr id="5" name="Footer Placeholder 4">
            <a:extLst>
              <a:ext uri="{FF2B5EF4-FFF2-40B4-BE49-F238E27FC236}">
                <a16:creationId xmlns:a16="http://schemas.microsoft.com/office/drawing/2014/main" id="{D1A58380-5BCB-47C4-875A-E72DFAD9D5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D4E949-788C-4F93-9516-EE5550D7239C}"/>
              </a:ext>
            </a:extLst>
          </p:cNvPr>
          <p:cNvSpPr>
            <a:spLocks noGrp="1"/>
          </p:cNvSpPr>
          <p:nvPr>
            <p:ph type="sldNum" sz="quarter" idx="12"/>
          </p:nvPr>
        </p:nvSpPr>
        <p:spPr/>
        <p:txBody>
          <a:bodyPr/>
          <a:lstStyle/>
          <a:p>
            <a:fld id="{87C296CC-81EB-42D7-B1F4-9E5BD5B49618}" type="slidenum">
              <a:rPr lang="en-IN" smtClean="0"/>
              <a:t>‹#›</a:t>
            </a:fld>
            <a:endParaRPr lang="en-IN"/>
          </a:p>
        </p:txBody>
      </p:sp>
    </p:spTree>
    <p:extLst>
      <p:ext uri="{BB962C8B-B14F-4D97-AF65-F5344CB8AC3E}">
        <p14:creationId xmlns:p14="http://schemas.microsoft.com/office/powerpoint/2010/main" val="679493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41BBC-93A7-4ACF-87CB-874332DD40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DA21DC-9927-4134-BA53-DFC0E6B59E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5CE043-878A-4B89-BA0E-03D65BBBBCC1}"/>
              </a:ext>
            </a:extLst>
          </p:cNvPr>
          <p:cNvSpPr>
            <a:spLocks noGrp="1"/>
          </p:cNvSpPr>
          <p:nvPr>
            <p:ph type="dt" sz="half" idx="10"/>
          </p:nvPr>
        </p:nvSpPr>
        <p:spPr/>
        <p:txBody>
          <a:bodyPr/>
          <a:lstStyle/>
          <a:p>
            <a:fld id="{74D9CC87-9E9B-4B58-B219-F9799DFD3DB6}" type="datetimeFigureOut">
              <a:rPr lang="en-IN" smtClean="0"/>
              <a:t>31-05-2023</a:t>
            </a:fld>
            <a:endParaRPr lang="en-IN"/>
          </a:p>
        </p:txBody>
      </p:sp>
      <p:sp>
        <p:nvSpPr>
          <p:cNvPr id="5" name="Footer Placeholder 4">
            <a:extLst>
              <a:ext uri="{FF2B5EF4-FFF2-40B4-BE49-F238E27FC236}">
                <a16:creationId xmlns:a16="http://schemas.microsoft.com/office/drawing/2014/main" id="{FA5FD8C1-C9E3-49BB-B6D5-B0026E0489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19CA81-3C23-4BE3-AB92-A3C18668DEA2}"/>
              </a:ext>
            </a:extLst>
          </p:cNvPr>
          <p:cNvSpPr>
            <a:spLocks noGrp="1"/>
          </p:cNvSpPr>
          <p:nvPr>
            <p:ph type="sldNum" sz="quarter" idx="12"/>
          </p:nvPr>
        </p:nvSpPr>
        <p:spPr/>
        <p:txBody>
          <a:bodyPr/>
          <a:lstStyle/>
          <a:p>
            <a:fld id="{87C296CC-81EB-42D7-B1F4-9E5BD5B49618}" type="slidenum">
              <a:rPr lang="en-IN" smtClean="0"/>
              <a:t>‹#›</a:t>
            </a:fld>
            <a:endParaRPr lang="en-IN"/>
          </a:p>
        </p:txBody>
      </p:sp>
    </p:spTree>
    <p:extLst>
      <p:ext uri="{BB962C8B-B14F-4D97-AF65-F5344CB8AC3E}">
        <p14:creationId xmlns:p14="http://schemas.microsoft.com/office/powerpoint/2010/main" val="2048686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F1471-4A93-4C41-9FED-4BB02DE8D4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B02D39-2F40-44A0-BA4C-A4170A1CE5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2AC85D-0EA8-416E-A319-5370B3BD57FC}"/>
              </a:ext>
            </a:extLst>
          </p:cNvPr>
          <p:cNvSpPr>
            <a:spLocks noGrp="1"/>
          </p:cNvSpPr>
          <p:nvPr>
            <p:ph type="dt" sz="half" idx="10"/>
          </p:nvPr>
        </p:nvSpPr>
        <p:spPr/>
        <p:txBody>
          <a:bodyPr/>
          <a:lstStyle/>
          <a:p>
            <a:fld id="{74D9CC87-9E9B-4B58-B219-F9799DFD3DB6}" type="datetimeFigureOut">
              <a:rPr lang="en-IN" smtClean="0"/>
              <a:t>31-05-2023</a:t>
            </a:fld>
            <a:endParaRPr lang="en-IN"/>
          </a:p>
        </p:txBody>
      </p:sp>
      <p:sp>
        <p:nvSpPr>
          <p:cNvPr id="5" name="Footer Placeholder 4">
            <a:extLst>
              <a:ext uri="{FF2B5EF4-FFF2-40B4-BE49-F238E27FC236}">
                <a16:creationId xmlns:a16="http://schemas.microsoft.com/office/drawing/2014/main" id="{96730E49-C2A9-41FA-A0EA-824379DAE4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DA6388-DF78-4E9A-AE50-F456D8BED87A}"/>
              </a:ext>
            </a:extLst>
          </p:cNvPr>
          <p:cNvSpPr>
            <a:spLocks noGrp="1"/>
          </p:cNvSpPr>
          <p:nvPr>
            <p:ph type="sldNum" sz="quarter" idx="12"/>
          </p:nvPr>
        </p:nvSpPr>
        <p:spPr/>
        <p:txBody>
          <a:bodyPr/>
          <a:lstStyle/>
          <a:p>
            <a:fld id="{87C296CC-81EB-42D7-B1F4-9E5BD5B49618}" type="slidenum">
              <a:rPr lang="en-IN" smtClean="0"/>
              <a:t>‹#›</a:t>
            </a:fld>
            <a:endParaRPr lang="en-IN"/>
          </a:p>
        </p:txBody>
      </p:sp>
    </p:spTree>
    <p:extLst>
      <p:ext uri="{BB962C8B-B14F-4D97-AF65-F5344CB8AC3E}">
        <p14:creationId xmlns:p14="http://schemas.microsoft.com/office/powerpoint/2010/main" val="2435206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7060-7251-4BCD-BE55-EA55B7509B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829758-3733-450B-8B27-3B7011D0EA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4DAD56-68D2-4DDD-9591-FD40426476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AF5E37-466A-48D7-8609-DF412C907E23}"/>
              </a:ext>
            </a:extLst>
          </p:cNvPr>
          <p:cNvSpPr>
            <a:spLocks noGrp="1"/>
          </p:cNvSpPr>
          <p:nvPr>
            <p:ph type="dt" sz="half" idx="10"/>
          </p:nvPr>
        </p:nvSpPr>
        <p:spPr/>
        <p:txBody>
          <a:bodyPr/>
          <a:lstStyle/>
          <a:p>
            <a:fld id="{74D9CC87-9E9B-4B58-B219-F9799DFD3DB6}" type="datetimeFigureOut">
              <a:rPr lang="en-IN" smtClean="0"/>
              <a:t>31-05-2023</a:t>
            </a:fld>
            <a:endParaRPr lang="en-IN"/>
          </a:p>
        </p:txBody>
      </p:sp>
      <p:sp>
        <p:nvSpPr>
          <p:cNvPr id="6" name="Footer Placeholder 5">
            <a:extLst>
              <a:ext uri="{FF2B5EF4-FFF2-40B4-BE49-F238E27FC236}">
                <a16:creationId xmlns:a16="http://schemas.microsoft.com/office/drawing/2014/main" id="{3712C071-0514-49D3-A196-72B7E308CE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DC7C74-EE6D-4B81-B91B-1DD9D607262B}"/>
              </a:ext>
            </a:extLst>
          </p:cNvPr>
          <p:cNvSpPr>
            <a:spLocks noGrp="1"/>
          </p:cNvSpPr>
          <p:nvPr>
            <p:ph type="sldNum" sz="quarter" idx="12"/>
          </p:nvPr>
        </p:nvSpPr>
        <p:spPr/>
        <p:txBody>
          <a:bodyPr/>
          <a:lstStyle/>
          <a:p>
            <a:fld id="{87C296CC-81EB-42D7-B1F4-9E5BD5B49618}" type="slidenum">
              <a:rPr lang="en-IN" smtClean="0"/>
              <a:t>‹#›</a:t>
            </a:fld>
            <a:endParaRPr lang="en-IN"/>
          </a:p>
        </p:txBody>
      </p:sp>
    </p:spTree>
    <p:extLst>
      <p:ext uri="{BB962C8B-B14F-4D97-AF65-F5344CB8AC3E}">
        <p14:creationId xmlns:p14="http://schemas.microsoft.com/office/powerpoint/2010/main" val="4014378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3849-BF0E-4C44-BE75-068A4072E5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DAF4E6-4164-477F-8D2B-712B90C8F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0C4010-72FB-4200-B99A-CB84FD140B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D99D33-4F63-437F-80FA-FA2EBCD66E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762422-05FB-4FA6-A7A1-1A0730E49E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6AEDE3-A37C-4B00-925D-32BA0250A2D7}"/>
              </a:ext>
            </a:extLst>
          </p:cNvPr>
          <p:cNvSpPr>
            <a:spLocks noGrp="1"/>
          </p:cNvSpPr>
          <p:nvPr>
            <p:ph type="dt" sz="half" idx="10"/>
          </p:nvPr>
        </p:nvSpPr>
        <p:spPr/>
        <p:txBody>
          <a:bodyPr/>
          <a:lstStyle/>
          <a:p>
            <a:fld id="{74D9CC87-9E9B-4B58-B219-F9799DFD3DB6}" type="datetimeFigureOut">
              <a:rPr lang="en-IN" smtClean="0"/>
              <a:t>31-05-2023</a:t>
            </a:fld>
            <a:endParaRPr lang="en-IN"/>
          </a:p>
        </p:txBody>
      </p:sp>
      <p:sp>
        <p:nvSpPr>
          <p:cNvPr id="8" name="Footer Placeholder 7">
            <a:extLst>
              <a:ext uri="{FF2B5EF4-FFF2-40B4-BE49-F238E27FC236}">
                <a16:creationId xmlns:a16="http://schemas.microsoft.com/office/drawing/2014/main" id="{D2FBF948-5803-4711-AF8B-35C31A2D09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25B21F-CA60-46E8-8430-6B3A7C86E226}"/>
              </a:ext>
            </a:extLst>
          </p:cNvPr>
          <p:cNvSpPr>
            <a:spLocks noGrp="1"/>
          </p:cNvSpPr>
          <p:nvPr>
            <p:ph type="sldNum" sz="quarter" idx="12"/>
          </p:nvPr>
        </p:nvSpPr>
        <p:spPr/>
        <p:txBody>
          <a:bodyPr/>
          <a:lstStyle/>
          <a:p>
            <a:fld id="{87C296CC-81EB-42D7-B1F4-9E5BD5B49618}" type="slidenum">
              <a:rPr lang="en-IN" smtClean="0"/>
              <a:t>‹#›</a:t>
            </a:fld>
            <a:endParaRPr lang="en-IN"/>
          </a:p>
        </p:txBody>
      </p:sp>
    </p:spTree>
    <p:extLst>
      <p:ext uri="{BB962C8B-B14F-4D97-AF65-F5344CB8AC3E}">
        <p14:creationId xmlns:p14="http://schemas.microsoft.com/office/powerpoint/2010/main" val="2542681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EB77-3B7E-4AE3-A006-ECFEA7BE51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07302F-6BCA-4E06-810C-56D43AA880EF}"/>
              </a:ext>
            </a:extLst>
          </p:cNvPr>
          <p:cNvSpPr>
            <a:spLocks noGrp="1"/>
          </p:cNvSpPr>
          <p:nvPr>
            <p:ph type="dt" sz="half" idx="10"/>
          </p:nvPr>
        </p:nvSpPr>
        <p:spPr/>
        <p:txBody>
          <a:bodyPr/>
          <a:lstStyle/>
          <a:p>
            <a:fld id="{74D9CC87-9E9B-4B58-B219-F9799DFD3DB6}" type="datetimeFigureOut">
              <a:rPr lang="en-IN" smtClean="0"/>
              <a:t>31-05-2023</a:t>
            </a:fld>
            <a:endParaRPr lang="en-IN"/>
          </a:p>
        </p:txBody>
      </p:sp>
      <p:sp>
        <p:nvSpPr>
          <p:cNvPr id="4" name="Footer Placeholder 3">
            <a:extLst>
              <a:ext uri="{FF2B5EF4-FFF2-40B4-BE49-F238E27FC236}">
                <a16:creationId xmlns:a16="http://schemas.microsoft.com/office/drawing/2014/main" id="{55AD20E1-9E5C-4817-9A6C-8C1CD482F2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394757-356D-47C0-B9E3-DD0FA3893E4B}"/>
              </a:ext>
            </a:extLst>
          </p:cNvPr>
          <p:cNvSpPr>
            <a:spLocks noGrp="1"/>
          </p:cNvSpPr>
          <p:nvPr>
            <p:ph type="sldNum" sz="quarter" idx="12"/>
          </p:nvPr>
        </p:nvSpPr>
        <p:spPr/>
        <p:txBody>
          <a:bodyPr/>
          <a:lstStyle/>
          <a:p>
            <a:fld id="{87C296CC-81EB-42D7-B1F4-9E5BD5B49618}" type="slidenum">
              <a:rPr lang="en-IN" smtClean="0"/>
              <a:t>‹#›</a:t>
            </a:fld>
            <a:endParaRPr lang="en-IN"/>
          </a:p>
        </p:txBody>
      </p:sp>
    </p:spTree>
    <p:extLst>
      <p:ext uri="{BB962C8B-B14F-4D97-AF65-F5344CB8AC3E}">
        <p14:creationId xmlns:p14="http://schemas.microsoft.com/office/powerpoint/2010/main" val="2732927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DD9DBA-39FE-4445-91DA-B73932217E69}"/>
              </a:ext>
            </a:extLst>
          </p:cNvPr>
          <p:cNvSpPr>
            <a:spLocks noGrp="1"/>
          </p:cNvSpPr>
          <p:nvPr>
            <p:ph type="dt" sz="half" idx="10"/>
          </p:nvPr>
        </p:nvSpPr>
        <p:spPr/>
        <p:txBody>
          <a:bodyPr/>
          <a:lstStyle/>
          <a:p>
            <a:fld id="{74D9CC87-9E9B-4B58-B219-F9799DFD3DB6}" type="datetimeFigureOut">
              <a:rPr lang="en-IN" smtClean="0"/>
              <a:t>31-05-2023</a:t>
            </a:fld>
            <a:endParaRPr lang="en-IN"/>
          </a:p>
        </p:txBody>
      </p:sp>
      <p:sp>
        <p:nvSpPr>
          <p:cNvPr id="3" name="Footer Placeholder 2">
            <a:extLst>
              <a:ext uri="{FF2B5EF4-FFF2-40B4-BE49-F238E27FC236}">
                <a16:creationId xmlns:a16="http://schemas.microsoft.com/office/drawing/2014/main" id="{84C5CE46-A6C1-44B5-8CB9-9F34050ED9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9FE4D4-C903-450B-BF6E-AFD988CB669C}"/>
              </a:ext>
            </a:extLst>
          </p:cNvPr>
          <p:cNvSpPr>
            <a:spLocks noGrp="1"/>
          </p:cNvSpPr>
          <p:nvPr>
            <p:ph type="sldNum" sz="quarter" idx="12"/>
          </p:nvPr>
        </p:nvSpPr>
        <p:spPr/>
        <p:txBody>
          <a:bodyPr/>
          <a:lstStyle/>
          <a:p>
            <a:fld id="{87C296CC-81EB-42D7-B1F4-9E5BD5B49618}" type="slidenum">
              <a:rPr lang="en-IN" smtClean="0"/>
              <a:t>‹#›</a:t>
            </a:fld>
            <a:endParaRPr lang="en-IN"/>
          </a:p>
        </p:txBody>
      </p:sp>
    </p:spTree>
    <p:extLst>
      <p:ext uri="{BB962C8B-B14F-4D97-AF65-F5344CB8AC3E}">
        <p14:creationId xmlns:p14="http://schemas.microsoft.com/office/powerpoint/2010/main" val="3085097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67826-B4CD-41BB-978B-A1B63F6EFC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BBE1C4-91DF-4D59-AA1B-4C77621AA9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C30CC7-062C-4E53-AD6C-C928BE29D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907521-472C-4D83-8ED0-972D72798FC5}"/>
              </a:ext>
            </a:extLst>
          </p:cNvPr>
          <p:cNvSpPr>
            <a:spLocks noGrp="1"/>
          </p:cNvSpPr>
          <p:nvPr>
            <p:ph type="dt" sz="half" idx="10"/>
          </p:nvPr>
        </p:nvSpPr>
        <p:spPr/>
        <p:txBody>
          <a:bodyPr/>
          <a:lstStyle/>
          <a:p>
            <a:fld id="{74D9CC87-9E9B-4B58-B219-F9799DFD3DB6}" type="datetimeFigureOut">
              <a:rPr lang="en-IN" smtClean="0"/>
              <a:t>31-05-2023</a:t>
            </a:fld>
            <a:endParaRPr lang="en-IN"/>
          </a:p>
        </p:txBody>
      </p:sp>
      <p:sp>
        <p:nvSpPr>
          <p:cNvPr id="6" name="Footer Placeholder 5">
            <a:extLst>
              <a:ext uri="{FF2B5EF4-FFF2-40B4-BE49-F238E27FC236}">
                <a16:creationId xmlns:a16="http://schemas.microsoft.com/office/drawing/2014/main" id="{5157DF21-AAE2-4052-8F74-7218F983DA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B20EC3-2B8E-4439-94EE-488DFF9D69F9}"/>
              </a:ext>
            </a:extLst>
          </p:cNvPr>
          <p:cNvSpPr>
            <a:spLocks noGrp="1"/>
          </p:cNvSpPr>
          <p:nvPr>
            <p:ph type="sldNum" sz="quarter" idx="12"/>
          </p:nvPr>
        </p:nvSpPr>
        <p:spPr/>
        <p:txBody>
          <a:bodyPr/>
          <a:lstStyle/>
          <a:p>
            <a:fld id="{87C296CC-81EB-42D7-B1F4-9E5BD5B49618}" type="slidenum">
              <a:rPr lang="en-IN" smtClean="0"/>
              <a:t>‹#›</a:t>
            </a:fld>
            <a:endParaRPr lang="en-IN"/>
          </a:p>
        </p:txBody>
      </p:sp>
    </p:spTree>
    <p:extLst>
      <p:ext uri="{BB962C8B-B14F-4D97-AF65-F5344CB8AC3E}">
        <p14:creationId xmlns:p14="http://schemas.microsoft.com/office/powerpoint/2010/main" val="841579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E2E1-8011-46BB-A2BA-A3838ABD6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31696C-6687-4A17-9769-21C6070C1A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AF696C-2013-4A96-BADE-88198AA12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474A4B-809C-449F-92BF-BD2E16B06B73}"/>
              </a:ext>
            </a:extLst>
          </p:cNvPr>
          <p:cNvSpPr>
            <a:spLocks noGrp="1"/>
          </p:cNvSpPr>
          <p:nvPr>
            <p:ph type="dt" sz="half" idx="10"/>
          </p:nvPr>
        </p:nvSpPr>
        <p:spPr/>
        <p:txBody>
          <a:bodyPr/>
          <a:lstStyle/>
          <a:p>
            <a:fld id="{74D9CC87-9E9B-4B58-B219-F9799DFD3DB6}" type="datetimeFigureOut">
              <a:rPr lang="en-IN" smtClean="0"/>
              <a:t>31-05-2023</a:t>
            </a:fld>
            <a:endParaRPr lang="en-IN"/>
          </a:p>
        </p:txBody>
      </p:sp>
      <p:sp>
        <p:nvSpPr>
          <p:cNvPr id="6" name="Footer Placeholder 5">
            <a:extLst>
              <a:ext uri="{FF2B5EF4-FFF2-40B4-BE49-F238E27FC236}">
                <a16:creationId xmlns:a16="http://schemas.microsoft.com/office/drawing/2014/main" id="{54B71ADE-677B-4CB2-95B8-03A9D2CD38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291F94-1834-480B-AD44-8BE27B79CA9A}"/>
              </a:ext>
            </a:extLst>
          </p:cNvPr>
          <p:cNvSpPr>
            <a:spLocks noGrp="1"/>
          </p:cNvSpPr>
          <p:nvPr>
            <p:ph type="sldNum" sz="quarter" idx="12"/>
          </p:nvPr>
        </p:nvSpPr>
        <p:spPr/>
        <p:txBody>
          <a:bodyPr/>
          <a:lstStyle/>
          <a:p>
            <a:fld id="{87C296CC-81EB-42D7-B1F4-9E5BD5B49618}" type="slidenum">
              <a:rPr lang="en-IN" smtClean="0"/>
              <a:t>‹#›</a:t>
            </a:fld>
            <a:endParaRPr lang="en-IN"/>
          </a:p>
        </p:txBody>
      </p:sp>
    </p:spTree>
    <p:extLst>
      <p:ext uri="{BB962C8B-B14F-4D97-AF65-F5344CB8AC3E}">
        <p14:creationId xmlns:p14="http://schemas.microsoft.com/office/powerpoint/2010/main" val="2482638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1544">
              <a:srgbClr val="EAEFF8"/>
            </a:gs>
            <a:gs pos="0">
              <a:schemeClr val="accent1">
                <a:lumMod val="5000"/>
                <a:lumOff val="95000"/>
              </a:schemeClr>
            </a:gs>
            <a:gs pos="74000">
              <a:schemeClr val="accent1">
                <a:lumMod val="45000"/>
                <a:lumOff val="55000"/>
              </a:schemeClr>
            </a:gs>
            <a:gs pos="38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2E9BE2-B513-4B7C-BB85-E64F1700CA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EE5FB4-CE70-4470-9D00-F58597212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0A1961-2052-4338-B09F-678D7428E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9CC87-9E9B-4B58-B219-F9799DFD3DB6}" type="datetimeFigureOut">
              <a:rPr lang="en-IN" smtClean="0"/>
              <a:t>31-05-2023</a:t>
            </a:fld>
            <a:endParaRPr lang="en-IN"/>
          </a:p>
        </p:txBody>
      </p:sp>
      <p:sp>
        <p:nvSpPr>
          <p:cNvPr id="5" name="Footer Placeholder 4">
            <a:extLst>
              <a:ext uri="{FF2B5EF4-FFF2-40B4-BE49-F238E27FC236}">
                <a16:creationId xmlns:a16="http://schemas.microsoft.com/office/drawing/2014/main" id="{32907EAE-E7A5-4263-8A70-1FBE4AECC3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8AD8A1-1644-48E6-A815-C21FB6B86E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296CC-81EB-42D7-B1F4-9E5BD5B49618}" type="slidenum">
              <a:rPr lang="en-IN" smtClean="0"/>
              <a:t>‹#›</a:t>
            </a:fld>
            <a:endParaRPr lang="en-IN"/>
          </a:p>
        </p:txBody>
      </p:sp>
    </p:spTree>
    <p:extLst>
      <p:ext uri="{BB962C8B-B14F-4D97-AF65-F5344CB8AC3E}">
        <p14:creationId xmlns:p14="http://schemas.microsoft.com/office/powerpoint/2010/main" val="1247252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9">
            <a:extLst>
              <a:ext uri="{FF2B5EF4-FFF2-40B4-BE49-F238E27FC236}">
                <a16:creationId xmlns:a16="http://schemas.microsoft.com/office/drawing/2014/main" id="{F0E5DD0C-9531-42C3-A457-B3F0894C8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8">
            <a:extLst>
              <a:ext uri="{FF2B5EF4-FFF2-40B4-BE49-F238E27FC236}">
                <a16:creationId xmlns:a16="http://schemas.microsoft.com/office/drawing/2014/main" id="{6F40F0D0-E785-4362-B9C4-83ED2837A1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2355786"/>
            <a:ext cx="734166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17771CB5-D907-494B-86C2-F6A4DC19D2C4}"/>
              </a:ext>
            </a:extLst>
          </p:cNvPr>
          <p:cNvSpPr>
            <a:spLocks noGrp="1"/>
          </p:cNvSpPr>
          <p:nvPr>
            <p:ph type="title"/>
          </p:nvPr>
        </p:nvSpPr>
        <p:spPr>
          <a:xfrm>
            <a:off x="4898166" y="630137"/>
            <a:ext cx="5822343" cy="1361998"/>
          </a:xfrm>
        </p:spPr>
        <p:txBody>
          <a:bodyPr vert="horz" lIns="91440" tIns="45720" rIns="91440" bIns="45720" rtlCol="0" anchor="b">
            <a:normAutofit fontScale="90000"/>
          </a:bodyPr>
          <a:lstStyle/>
          <a:p>
            <a:pPr algn="ctr"/>
            <a:br>
              <a:rPr lang="en-US" sz="1400" dirty="0"/>
            </a:br>
            <a:br>
              <a:rPr lang="en-US" sz="1400" dirty="0"/>
            </a:br>
            <a:br>
              <a:rPr lang="en-US" sz="1400" dirty="0"/>
            </a:br>
            <a:br>
              <a:rPr lang="en-US" sz="1400" dirty="0"/>
            </a:br>
            <a:br>
              <a:rPr lang="en-US" sz="1400" dirty="0"/>
            </a:br>
            <a:br>
              <a:rPr lang="en-US" sz="1400" dirty="0"/>
            </a:br>
            <a:br>
              <a:rPr lang="en-US" sz="1400" dirty="0"/>
            </a:br>
            <a:br>
              <a:rPr lang="en-US" sz="4000" dirty="0"/>
            </a:br>
            <a:br>
              <a:rPr lang="en-US" sz="4000" dirty="0"/>
            </a:br>
            <a:r>
              <a:rPr lang="en-US" sz="4000" b="1" i="1" u="sng" dirty="0">
                <a:solidFill>
                  <a:srgbClr val="0070C0"/>
                </a:solidFill>
              </a:rPr>
              <a:t>BARKATULLAH UNIVERSITY INSTITUTE OF TECHNOLOGY</a:t>
            </a:r>
            <a:br>
              <a:rPr lang="en-US" sz="1400" i="1" dirty="0">
                <a:solidFill>
                  <a:srgbClr val="FFFF00"/>
                </a:solidFill>
              </a:rPr>
            </a:br>
            <a:endParaRPr lang="en-US" sz="1400" b="1" dirty="0">
              <a:solidFill>
                <a:srgbClr val="FFFFFF"/>
              </a:solidFill>
            </a:endParaRPr>
          </a:p>
        </p:txBody>
      </p:sp>
      <p:sp>
        <p:nvSpPr>
          <p:cNvPr id="59" name="Freeform 5">
            <a:extLst>
              <a:ext uri="{FF2B5EF4-FFF2-40B4-BE49-F238E27FC236}">
                <a16:creationId xmlns:a16="http://schemas.microsoft.com/office/drawing/2014/main" id="{297B51BE-333F-42D4-8F2F-4E7CA138F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
            <a:extLst>
              <a:ext uri="{FF2B5EF4-FFF2-40B4-BE49-F238E27FC236}">
                <a16:creationId xmlns:a16="http://schemas.microsoft.com/office/drawing/2014/main" id="{344B2ABE-82D9-424A-849D-CCB8FC74FB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
            <a:extLst>
              <a:ext uri="{FF2B5EF4-FFF2-40B4-BE49-F238E27FC236}">
                <a16:creationId xmlns:a16="http://schemas.microsoft.com/office/drawing/2014/main" id="{3EF6160F-98B4-49C3-89C6-321A9694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TextBox 13">
            <a:extLst>
              <a:ext uri="{FF2B5EF4-FFF2-40B4-BE49-F238E27FC236}">
                <a16:creationId xmlns:a16="http://schemas.microsoft.com/office/drawing/2014/main" id="{F4BF5337-0A35-4EBD-9D9F-88969D6A5684}"/>
              </a:ext>
            </a:extLst>
          </p:cNvPr>
          <p:cNvSpPr txBox="1"/>
          <p:nvPr/>
        </p:nvSpPr>
        <p:spPr>
          <a:xfrm>
            <a:off x="4611329" y="2722830"/>
            <a:ext cx="6017342" cy="296938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a:p>
        </p:txBody>
      </p:sp>
      <p:sp>
        <p:nvSpPr>
          <p:cNvPr id="2" name="TextBox 1">
            <a:extLst>
              <a:ext uri="{FF2B5EF4-FFF2-40B4-BE49-F238E27FC236}">
                <a16:creationId xmlns:a16="http://schemas.microsoft.com/office/drawing/2014/main" id="{4FA792C8-7281-4710-B1AE-6C5523AFA900}"/>
              </a:ext>
            </a:extLst>
          </p:cNvPr>
          <p:cNvSpPr txBox="1"/>
          <p:nvPr/>
        </p:nvSpPr>
        <p:spPr>
          <a:xfrm>
            <a:off x="441330" y="5895193"/>
            <a:ext cx="2743200" cy="7191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b="1" dirty="0">
                <a:solidFill>
                  <a:schemeClr val="accent4"/>
                </a:solidFill>
                <a:ea typeface="+mn-lt"/>
                <a:cs typeface="+mn-lt"/>
              </a:rPr>
              <a:t>SUMBITTED BY:-</a:t>
            </a:r>
          </a:p>
          <a:p>
            <a:pPr>
              <a:lnSpc>
                <a:spcPct val="90000"/>
              </a:lnSpc>
              <a:spcBef>
                <a:spcPts val="1000"/>
              </a:spcBef>
            </a:pPr>
            <a:r>
              <a:rPr lang="en-US" dirty="0">
                <a:solidFill>
                  <a:schemeClr val="accent5">
                    <a:lumMod val="50000"/>
                  </a:schemeClr>
                </a:solidFill>
                <a:ea typeface="+mn-lt"/>
                <a:cs typeface="+mn-lt"/>
              </a:rPr>
              <a:t>ASHWINI KUMAR MISHRA</a:t>
            </a:r>
            <a:endParaRPr lang="en-US" dirty="0">
              <a:solidFill>
                <a:schemeClr val="accent5">
                  <a:lumMod val="50000"/>
                </a:schemeClr>
              </a:solidFill>
              <a:cs typeface="Calibri"/>
            </a:endParaRPr>
          </a:p>
        </p:txBody>
      </p:sp>
      <p:sp>
        <p:nvSpPr>
          <p:cNvPr id="11" name="TextBox 10">
            <a:extLst>
              <a:ext uri="{FF2B5EF4-FFF2-40B4-BE49-F238E27FC236}">
                <a16:creationId xmlns:a16="http://schemas.microsoft.com/office/drawing/2014/main" id="{9FC5B951-F58D-4E22-B4E5-1EC15EAE15A5}"/>
              </a:ext>
            </a:extLst>
          </p:cNvPr>
          <p:cNvSpPr txBox="1"/>
          <p:nvPr/>
        </p:nvSpPr>
        <p:spPr>
          <a:xfrm>
            <a:off x="9387986" y="5890602"/>
            <a:ext cx="26650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solidFill>
                  <a:schemeClr val="accent4"/>
                </a:solidFill>
                <a:ea typeface="+mn-lt"/>
                <a:cs typeface="+mn-lt"/>
              </a:rPr>
              <a:t>INSTRUCTOR:-</a:t>
            </a:r>
            <a:endParaRPr lang="en-US" b="1" dirty="0">
              <a:solidFill>
                <a:schemeClr val="accent4"/>
              </a:solidFill>
              <a:ea typeface="+mn-lt"/>
              <a:cs typeface="+mn-lt"/>
            </a:endParaRPr>
          </a:p>
          <a:p>
            <a:r>
              <a:rPr lang="en-US" dirty="0">
                <a:solidFill>
                  <a:schemeClr val="accent5">
                    <a:lumMod val="50000"/>
                  </a:schemeClr>
                </a:solidFill>
                <a:ea typeface="+mn-lt"/>
                <a:cs typeface="+mn-lt"/>
              </a:rPr>
              <a:t>Mrs. Kavita Rawat.</a:t>
            </a:r>
          </a:p>
        </p:txBody>
      </p:sp>
      <p:pic>
        <p:nvPicPr>
          <p:cNvPr id="6" name="Picture 5">
            <a:extLst>
              <a:ext uri="{FF2B5EF4-FFF2-40B4-BE49-F238E27FC236}">
                <a16:creationId xmlns:a16="http://schemas.microsoft.com/office/drawing/2014/main" id="{51A7DC78-7E2F-51EA-F8F0-F634E0F81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08" y="132839"/>
            <a:ext cx="3238500" cy="3800475"/>
          </a:xfrm>
          <a:prstGeom prst="rect">
            <a:avLst/>
          </a:prstGeom>
        </p:spPr>
      </p:pic>
      <p:sp>
        <p:nvSpPr>
          <p:cNvPr id="8" name="TextBox 7">
            <a:extLst>
              <a:ext uri="{FF2B5EF4-FFF2-40B4-BE49-F238E27FC236}">
                <a16:creationId xmlns:a16="http://schemas.microsoft.com/office/drawing/2014/main" id="{BD1BE4BE-09E6-5437-8ADA-D6D6EE35FBD2}"/>
              </a:ext>
            </a:extLst>
          </p:cNvPr>
          <p:cNvSpPr txBox="1"/>
          <p:nvPr/>
        </p:nvSpPr>
        <p:spPr>
          <a:xfrm>
            <a:off x="4279833" y="3303271"/>
            <a:ext cx="6680333" cy="1200329"/>
          </a:xfrm>
          <a:prstGeom prst="rect">
            <a:avLst/>
          </a:prstGeom>
          <a:noFill/>
        </p:spPr>
        <p:txBody>
          <a:bodyPr wrap="square" rtlCol="0">
            <a:spAutoFit/>
          </a:bodyPr>
          <a:lstStyle/>
          <a:p>
            <a:pPr algn="ctr"/>
            <a:r>
              <a:rPr lang="en-IN" sz="2400" dirty="0">
                <a:solidFill>
                  <a:srgbClr val="FFFF00"/>
                </a:solidFill>
              </a:rPr>
              <a:t>A MAJOR PROJECT ON </a:t>
            </a:r>
          </a:p>
          <a:p>
            <a:pPr algn="ctr"/>
            <a:r>
              <a:rPr lang="en-IN" sz="2400" dirty="0">
                <a:solidFill>
                  <a:srgbClr val="FFFF00"/>
                </a:solidFill>
              </a:rPr>
              <a:t>DIAGNOSIS AND PREDICTION OF ADHD DISEASE</a:t>
            </a:r>
          </a:p>
          <a:p>
            <a:pPr algn="ctr"/>
            <a:r>
              <a:rPr lang="en-IN" sz="2400" dirty="0">
                <a:solidFill>
                  <a:srgbClr val="FFFF00"/>
                </a:solidFill>
              </a:rPr>
              <a:t>USING MACHINE LEARNING METHOD ON EEG DATA</a:t>
            </a:r>
          </a:p>
        </p:txBody>
      </p:sp>
    </p:spTree>
    <p:extLst>
      <p:ext uri="{BB962C8B-B14F-4D97-AF65-F5344CB8AC3E}">
        <p14:creationId xmlns:p14="http://schemas.microsoft.com/office/powerpoint/2010/main" val="4093256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3107AEB2-7AE9-488F-AD71-B1D0004E7D1D}"/>
              </a:ext>
            </a:extLst>
          </p:cNvPr>
          <p:cNvSpPr>
            <a:spLocks noGrp="1"/>
          </p:cNvSpPr>
          <p:nvPr>
            <p:ph type="title"/>
          </p:nvPr>
        </p:nvSpPr>
        <p:spPr>
          <a:xfrm>
            <a:off x="644023" y="296052"/>
            <a:ext cx="6622015" cy="1415845"/>
          </a:xfrm>
        </p:spPr>
        <p:txBody>
          <a:bodyPr>
            <a:normAutofit/>
          </a:bodyPr>
          <a:lstStyle/>
          <a:p>
            <a:r>
              <a:rPr lang="en-IN" sz="4400" dirty="0"/>
              <a:t>PROPOSED METHODOLOGY</a:t>
            </a:r>
            <a:br>
              <a:rPr lang="en-IN" sz="4400" dirty="0"/>
            </a:br>
            <a:endParaRPr lang="en-IN" b="1" dirty="0">
              <a:solidFill>
                <a:srgbClr val="000000"/>
              </a:solidFill>
            </a:endParaRPr>
          </a:p>
        </p:txBody>
      </p:sp>
      <p:pic>
        <p:nvPicPr>
          <p:cNvPr id="5" name="Content Placeholder 4">
            <a:extLst>
              <a:ext uri="{FF2B5EF4-FFF2-40B4-BE49-F238E27FC236}">
                <a16:creationId xmlns:a16="http://schemas.microsoft.com/office/drawing/2014/main" id="{0B490DC5-5A0F-79CD-599A-62AEEB92F80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8194" y="1337186"/>
            <a:ext cx="4178709" cy="5224761"/>
          </a:xfrm>
        </p:spPr>
      </p:pic>
      <p:sp>
        <p:nvSpPr>
          <p:cNvPr id="2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4" name="Graphic 6" descr="Forbidden">
            <a:extLst>
              <a:ext uri="{FF2B5EF4-FFF2-40B4-BE49-F238E27FC236}">
                <a16:creationId xmlns:a16="http://schemas.microsoft.com/office/drawing/2014/main" id="{0F7A2314-4C92-4976-8CA2-3C593A97ED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90435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183328-3F71-4AB7-BB07-45A67589A282}"/>
              </a:ext>
            </a:extLst>
          </p:cNvPr>
          <p:cNvSpPr>
            <a:spLocks noGrp="1"/>
          </p:cNvSpPr>
          <p:nvPr>
            <p:ph type="title"/>
          </p:nvPr>
        </p:nvSpPr>
        <p:spPr>
          <a:xfrm>
            <a:off x="1102368" y="694268"/>
            <a:ext cx="3553510" cy="5477932"/>
          </a:xfrm>
        </p:spPr>
        <p:txBody>
          <a:bodyPr>
            <a:normAutofit/>
          </a:bodyPr>
          <a:lstStyle/>
          <a:p>
            <a:pPr algn="ctr"/>
            <a:r>
              <a:rPr lang="en-IN" dirty="0">
                <a:solidFill>
                  <a:schemeClr val="bg1"/>
                </a:solidFill>
              </a:rPr>
              <a:t>RESULT</a:t>
            </a:r>
            <a:endParaRPr lang="en-IN" b="1" dirty="0">
              <a:solidFill>
                <a:schemeClr val="bg1"/>
              </a:solidFill>
            </a:endParaRPr>
          </a:p>
        </p:txBody>
      </p:sp>
      <p:grpSp>
        <p:nvGrpSpPr>
          <p:cNvPr id="26"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7" name="Freeform: Shape 26">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30"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31" name="Freeform: Shape 30">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45" name="Oval 44">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70C38EC-CF9E-4DEB-8A73-607A9BD57A21}"/>
              </a:ext>
            </a:extLst>
          </p:cNvPr>
          <p:cNvSpPr>
            <a:spLocks noGrp="1"/>
          </p:cNvSpPr>
          <p:nvPr>
            <p:ph idx="1"/>
          </p:nvPr>
        </p:nvSpPr>
        <p:spPr>
          <a:xfrm>
            <a:off x="6230246" y="1492180"/>
            <a:ext cx="5217173" cy="4680020"/>
          </a:xfrm>
        </p:spPr>
        <p:txBody>
          <a:bodyPr>
            <a:noAutofit/>
          </a:bodyPr>
          <a:lstStyle/>
          <a:p>
            <a:r>
              <a:rPr lang="en-US" sz="2000" dirty="0">
                <a:solidFill>
                  <a:schemeClr val="bg1"/>
                </a:solidFill>
              </a:rPr>
              <a:t>In this research work, the data set contained information worth 105343 rows and 20 columns. And the training and testing size were 70% and 30% respectively</a:t>
            </a:r>
          </a:p>
          <a:p>
            <a:endParaRPr lang="en-US" sz="2000" dirty="0">
              <a:solidFill>
                <a:schemeClr val="bg1"/>
              </a:solidFill>
            </a:endParaRPr>
          </a:p>
          <a:p>
            <a:r>
              <a:rPr lang="en-US" sz="2000" dirty="0">
                <a:solidFill>
                  <a:schemeClr val="bg1"/>
                </a:solidFill>
              </a:rPr>
              <a:t>This project uses machine learning algorithms namely Logistic Regression, </a:t>
            </a:r>
            <a:r>
              <a:rPr lang="en-US" sz="2000" dirty="0" err="1">
                <a:solidFill>
                  <a:schemeClr val="bg1"/>
                </a:solidFill>
              </a:rPr>
              <a:t>KNeighbors</a:t>
            </a:r>
            <a:r>
              <a:rPr lang="en-US" sz="2000" dirty="0">
                <a:solidFill>
                  <a:schemeClr val="bg1"/>
                </a:solidFill>
              </a:rPr>
              <a:t> Classifier, Gaussian Naïve Bayes, Decision Tree Classifier, Random Forest Classifier, having the accuracy 60.25%, 92.01%, 63.39%, 84.43% and 89.70% respectively. Among all those algorithms, K-Neighbors Classifier had a highest accuracy with 92.01%.</a:t>
            </a:r>
          </a:p>
        </p:txBody>
      </p:sp>
    </p:spTree>
    <p:extLst>
      <p:ext uri="{BB962C8B-B14F-4D97-AF65-F5344CB8AC3E}">
        <p14:creationId xmlns:p14="http://schemas.microsoft.com/office/powerpoint/2010/main" val="4246578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183328-3F71-4AB7-BB07-45A67589A282}"/>
              </a:ext>
            </a:extLst>
          </p:cNvPr>
          <p:cNvSpPr>
            <a:spLocks noGrp="1"/>
          </p:cNvSpPr>
          <p:nvPr>
            <p:ph type="title"/>
          </p:nvPr>
        </p:nvSpPr>
        <p:spPr>
          <a:xfrm>
            <a:off x="1102368" y="694268"/>
            <a:ext cx="3553510" cy="5477932"/>
          </a:xfrm>
        </p:spPr>
        <p:txBody>
          <a:bodyPr>
            <a:normAutofit/>
          </a:bodyPr>
          <a:lstStyle/>
          <a:p>
            <a:pPr algn="ctr"/>
            <a:r>
              <a:rPr lang="en-IN" dirty="0">
                <a:solidFill>
                  <a:schemeClr val="bg1"/>
                </a:solidFill>
              </a:rPr>
              <a:t>RESULT</a:t>
            </a:r>
            <a:endParaRPr lang="en-IN" b="1" dirty="0">
              <a:solidFill>
                <a:schemeClr val="bg1"/>
              </a:solidFill>
            </a:endParaRPr>
          </a:p>
        </p:txBody>
      </p:sp>
      <p:grpSp>
        <p:nvGrpSpPr>
          <p:cNvPr id="26"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7" name="Freeform: Shape 26">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30"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31" name="Freeform: Shape 30">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45" name="Oval 44">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70C38EC-CF9E-4DEB-8A73-607A9BD57A21}"/>
              </a:ext>
            </a:extLst>
          </p:cNvPr>
          <p:cNvSpPr>
            <a:spLocks noGrp="1"/>
          </p:cNvSpPr>
          <p:nvPr>
            <p:ph idx="1"/>
          </p:nvPr>
        </p:nvSpPr>
        <p:spPr>
          <a:xfrm>
            <a:off x="5805959" y="1492180"/>
            <a:ext cx="6258221" cy="4680020"/>
          </a:xfrm>
        </p:spPr>
        <p:txBody>
          <a:bodyPr>
            <a:noAutofit/>
          </a:bodyPr>
          <a:lstStyle/>
          <a:p>
            <a:r>
              <a:rPr lang="en-US" sz="2000" dirty="0">
                <a:solidFill>
                  <a:schemeClr val="bg1"/>
                </a:solidFill>
              </a:rPr>
              <a:t>Comparative Study of K-Neighbors Classifier with other four algorithms:-</a:t>
            </a:r>
          </a:p>
        </p:txBody>
      </p:sp>
      <p:graphicFrame>
        <p:nvGraphicFramePr>
          <p:cNvPr id="4" name="Table 4">
            <a:extLst>
              <a:ext uri="{FF2B5EF4-FFF2-40B4-BE49-F238E27FC236}">
                <a16:creationId xmlns:a16="http://schemas.microsoft.com/office/drawing/2014/main" id="{9C8E1B0D-4204-6F9B-7340-662D0BAA4497}"/>
              </a:ext>
            </a:extLst>
          </p:cNvPr>
          <p:cNvGraphicFramePr>
            <a:graphicFrameLocks noGrp="1"/>
          </p:cNvGraphicFramePr>
          <p:nvPr>
            <p:extLst>
              <p:ext uri="{D42A27DB-BD31-4B8C-83A1-F6EECF244321}">
                <p14:modId xmlns:p14="http://schemas.microsoft.com/office/powerpoint/2010/main" val="1334918959"/>
              </p:ext>
            </p:extLst>
          </p:nvPr>
        </p:nvGraphicFramePr>
        <p:xfrm>
          <a:off x="6157948" y="2634323"/>
          <a:ext cx="5479398" cy="2317584"/>
        </p:xfrm>
        <a:graphic>
          <a:graphicData uri="http://schemas.openxmlformats.org/drawingml/2006/table">
            <a:tbl>
              <a:tblPr firstRow="1" bandRow="1">
                <a:tableStyleId>{5C22544A-7EE6-4342-B048-85BDC9FD1C3A}</a:tableStyleId>
              </a:tblPr>
              <a:tblGrid>
                <a:gridCol w="3921923">
                  <a:extLst>
                    <a:ext uri="{9D8B030D-6E8A-4147-A177-3AD203B41FA5}">
                      <a16:colId xmlns:a16="http://schemas.microsoft.com/office/drawing/2014/main" val="1947847960"/>
                    </a:ext>
                  </a:extLst>
                </a:gridCol>
                <a:gridCol w="1557475">
                  <a:extLst>
                    <a:ext uri="{9D8B030D-6E8A-4147-A177-3AD203B41FA5}">
                      <a16:colId xmlns:a16="http://schemas.microsoft.com/office/drawing/2014/main" val="3643045138"/>
                    </a:ext>
                  </a:extLst>
                </a:gridCol>
              </a:tblGrid>
              <a:tr h="386264">
                <a:tc>
                  <a:txBody>
                    <a:bodyPr/>
                    <a:lstStyle/>
                    <a:p>
                      <a:r>
                        <a:rPr lang="en-IN" dirty="0"/>
                        <a:t>Algorithms </a:t>
                      </a:r>
                    </a:p>
                  </a:txBody>
                  <a:tcPr/>
                </a:tc>
                <a:tc>
                  <a:txBody>
                    <a:bodyPr/>
                    <a:lstStyle/>
                    <a:p>
                      <a:r>
                        <a:rPr lang="en-IN" dirty="0"/>
                        <a:t>Accuracy(%) </a:t>
                      </a:r>
                    </a:p>
                  </a:txBody>
                  <a:tcPr/>
                </a:tc>
                <a:extLst>
                  <a:ext uri="{0D108BD9-81ED-4DB2-BD59-A6C34878D82A}">
                    <a16:rowId xmlns:a16="http://schemas.microsoft.com/office/drawing/2014/main" val="1636306635"/>
                  </a:ext>
                </a:extLst>
              </a:tr>
              <a:tr h="386264">
                <a:tc>
                  <a:txBody>
                    <a:bodyPr/>
                    <a:lstStyle/>
                    <a:p>
                      <a:r>
                        <a:rPr lang="en-IN" dirty="0"/>
                        <a:t>Logistic Regression</a:t>
                      </a:r>
                    </a:p>
                  </a:txBody>
                  <a:tcPr/>
                </a:tc>
                <a:tc>
                  <a:txBody>
                    <a:bodyPr/>
                    <a:lstStyle/>
                    <a:p>
                      <a:r>
                        <a:rPr lang="en-IN" dirty="0"/>
                        <a:t>60.25 </a:t>
                      </a:r>
                    </a:p>
                  </a:txBody>
                  <a:tcPr/>
                </a:tc>
                <a:extLst>
                  <a:ext uri="{0D108BD9-81ED-4DB2-BD59-A6C34878D82A}">
                    <a16:rowId xmlns:a16="http://schemas.microsoft.com/office/drawing/2014/main" val="175164215"/>
                  </a:ext>
                </a:extLst>
              </a:tr>
              <a:tr h="386264">
                <a:tc>
                  <a:txBody>
                    <a:bodyPr/>
                    <a:lstStyle/>
                    <a:p>
                      <a:r>
                        <a:rPr lang="en-IN" dirty="0"/>
                        <a:t>K-Neighbours Classifier</a:t>
                      </a:r>
                    </a:p>
                  </a:txBody>
                  <a:tcPr/>
                </a:tc>
                <a:tc>
                  <a:txBody>
                    <a:bodyPr/>
                    <a:lstStyle/>
                    <a:p>
                      <a:r>
                        <a:rPr lang="en-IN" dirty="0"/>
                        <a:t>92.01 </a:t>
                      </a:r>
                    </a:p>
                  </a:txBody>
                  <a:tcPr/>
                </a:tc>
                <a:extLst>
                  <a:ext uri="{0D108BD9-81ED-4DB2-BD59-A6C34878D82A}">
                    <a16:rowId xmlns:a16="http://schemas.microsoft.com/office/drawing/2014/main" val="1394765370"/>
                  </a:ext>
                </a:extLst>
              </a:tr>
              <a:tr h="386264">
                <a:tc>
                  <a:txBody>
                    <a:bodyPr/>
                    <a:lstStyle/>
                    <a:p>
                      <a:r>
                        <a:rPr lang="en-IN" dirty="0"/>
                        <a:t>Gaussian NB</a:t>
                      </a:r>
                    </a:p>
                  </a:txBody>
                  <a:tcPr/>
                </a:tc>
                <a:tc>
                  <a:txBody>
                    <a:bodyPr/>
                    <a:lstStyle/>
                    <a:p>
                      <a:r>
                        <a:rPr lang="en-IN" dirty="0"/>
                        <a:t>63.39 </a:t>
                      </a:r>
                    </a:p>
                  </a:txBody>
                  <a:tcPr/>
                </a:tc>
                <a:extLst>
                  <a:ext uri="{0D108BD9-81ED-4DB2-BD59-A6C34878D82A}">
                    <a16:rowId xmlns:a16="http://schemas.microsoft.com/office/drawing/2014/main" val="4033800536"/>
                  </a:ext>
                </a:extLst>
              </a:tr>
              <a:tr h="386264">
                <a:tc>
                  <a:txBody>
                    <a:bodyPr/>
                    <a:lstStyle/>
                    <a:p>
                      <a:r>
                        <a:rPr lang="en-IN" dirty="0"/>
                        <a:t>Decision Tree Classifier</a:t>
                      </a:r>
                    </a:p>
                  </a:txBody>
                  <a:tcPr/>
                </a:tc>
                <a:tc>
                  <a:txBody>
                    <a:bodyPr/>
                    <a:lstStyle/>
                    <a:p>
                      <a:r>
                        <a:rPr lang="en-IN" dirty="0"/>
                        <a:t>84.43 </a:t>
                      </a:r>
                    </a:p>
                  </a:txBody>
                  <a:tcPr/>
                </a:tc>
                <a:extLst>
                  <a:ext uri="{0D108BD9-81ED-4DB2-BD59-A6C34878D82A}">
                    <a16:rowId xmlns:a16="http://schemas.microsoft.com/office/drawing/2014/main" val="3183797909"/>
                  </a:ext>
                </a:extLst>
              </a:tr>
              <a:tr h="386264">
                <a:tc>
                  <a:txBody>
                    <a:bodyPr/>
                    <a:lstStyle/>
                    <a:p>
                      <a:r>
                        <a:rPr lang="en-IN" dirty="0"/>
                        <a:t>Random Forest Classifier</a:t>
                      </a:r>
                    </a:p>
                  </a:txBody>
                  <a:tcPr/>
                </a:tc>
                <a:tc>
                  <a:txBody>
                    <a:bodyPr/>
                    <a:lstStyle/>
                    <a:p>
                      <a:r>
                        <a:rPr lang="en-IN" dirty="0"/>
                        <a:t>89.70</a:t>
                      </a:r>
                    </a:p>
                  </a:txBody>
                  <a:tcPr/>
                </a:tc>
                <a:extLst>
                  <a:ext uri="{0D108BD9-81ED-4DB2-BD59-A6C34878D82A}">
                    <a16:rowId xmlns:a16="http://schemas.microsoft.com/office/drawing/2014/main" val="3730167590"/>
                  </a:ext>
                </a:extLst>
              </a:tr>
            </a:tbl>
          </a:graphicData>
        </a:graphic>
      </p:graphicFrame>
    </p:spTree>
    <p:extLst>
      <p:ext uri="{BB962C8B-B14F-4D97-AF65-F5344CB8AC3E}">
        <p14:creationId xmlns:p14="http://schemas.microsoft.com/office/powerpoint/2010/main" val="17077741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9105-84F0-405A-B8DE-1A03FC09D3FB}"/>
              </a:ext>
            </a:extLst>
          </p:cNvPr>
          <p:cNvSpPr>
            <a:spLocks noGrp="1"/>
          </p:cNvSpPr>
          <p:nvPr>
            <p:ph type="title"/>
          </p:nvPr>
        </p:nvSpPr>
        <p:spPr>
          <a:xfrm>
            <a:off x="1653363" y="365760"/>
            <a:ext cx="9367203" cy="1192452"/>
          </a:xfrm>
        </p:spPr>
        <p:txBody>
          <a:bodyPr>
            <a:normAutofit fontScale="90000"/>
          </a:bodyPr>
          <a:lstStyle/>
          <a:p>
            <a:r>
              <a:rPr lang="en-IN" dirty="0"/>
              <a:t>CONCLUSION AND FUTURE WORK</a:t>
            </a:r>
            <a:br>
              <a:rPr lang="en-IN" dirty="0"/>
            </a:br>
            <a:endParaRPr lang="en-IN" b="1"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2B59872-96EB-4FD8-8324-5895B1BB1C69}"/>
              </a:ext>
            </a:extLst>
          </p:cNvPr>
          <p:cNvSpPr>
            <a:spLocks noGrp="1"/>
          </p:cNvSpPr>
          <p:nvPr>
            <p:ph idx="1"/>
          </p:nvPr>
        </p:nvSpPr>
        <p:spPr>
          <a:xfrm>
            <a:off x="1653363" y="2176272"/>
            <a:ext cx="9367204" cy="4041648"/>
          </a:xfrm>
        </p:spPr>
        <p:txBody>
          <a:bodyPr anchor="t">
            <a:normAutofit/>
          </a:bodyPr>
          <a:lstStyle/>
          <a:p>
            <a:pPr marL="0" indent="0">
              <a:buNone/>
            </a:pPr>
            <a:r>
              <a:rPr lang="en-IN" sz="1800" u="sng" dirty="0"/>
              <a:t>Conclusion</a:t>
            </a:r>
            <a:r>
              <a:rPr lang="en-IN" sz="1800" dirty="0"/>
              <a:t> :</a:t>
            </a:r>
            <a:endParaRPr lang="en-US" sz="1800" dirty="0"/>
          </a:p>
          <a:p>
            <a:pPr marL="0" indent="0">
              <a:buNone/>
            </a:pPr>
            <a:r>
              <a:rPr lang="en-US" sz="1800" dirty="0"/>
              <a:t>We developed a Prediction Engine which enables the user to check whether he/she has ADHD disease. The Prediction engine provides an optimal performance compared to other state of art approaches. The Prediction Engine makes use of five algorithms to predict the presence of a disease namely: Logistic Regression, K-Nearest </a:t>
            </a:r>
            <a:r>
              <a:rPr lang="en-US" sz="1800" dirty="0" err="1"/>
              <a:t>Neighbours</a:t>
            </a:r>
            <a:r>
              <a:rPr lang="en-US" sz="1800" dirty="0"/>
              <a:t> (KNN), </a:t>
            </a:r>
            <a:r>
              <a:rPr lang="en-US" sz="1800" dirty="0" err="1"/>
              <a:t>GaussianNB</a:t>
            </a:r>
            <a:r>
              <a:rPr lang="en-US" sz="1800" dirty="0"/>
              <a:t>, Decision Tree Classifier, Random Forest Classifier. Among all that five algorithm K-Nearest </a:t>
            </a:r>
            <a:r>
              <a:rPr lang="en-US" sz="1800" dirty="0" err="1"/>
              <a:t>Neighbours</a:t>
            </a:r>
            <a:r>
              <a:rPr lang="en-US" sz="1800" dirty="0"/>
              <a:t> had given the highest accuracy. </a:t>
            </a:r>
          </a:p>
          <a:p>
            <a:pPr marL="0" indent="0">
              <a:buNone/>
            </a:pPr>
            <a:r>
              <a:rPr lang="en-US" sz="1800" dirty="0"/>
              <a:t>The reason to choose K-Nearest </a:t>
            </a:r>
            <a:r>
              <a:rPr lang="en-US" sz="1800" dirty="0" err="1"/>
              <a:t>Neighbours</a:t>
            </a:r>
            <a:r>
              <a:rPr lang="en-US" sz="1800" dirty="0"/>
              <a:t> algorithm among all are: </a:t>
            </a:r>
          </a:p>
          <a:p>
            <a:pPr marL="0" indent="0">
              <a:buNone/>
            </a:pPr>
            <a:r>
              <a:rPr lang="en-US" sz="1800" dirty="0"/>
              <a:t>• It is effective, if the training data is large. </a:t>
            </a:r>
          </a:p>
          <a:p>
            <a:pPr marL="0" indent="0">
              <a:buNone/>
            </a:pPr>
            <a:r>
              <a:rPr lang="en-US" sz="1800" dirty="0"/>
              <a:t>• Among all K-Nearest </a:t>
            </a:r>
            <a:r>
              <a:rPr lang="en-US" sz="1800" dirty="0" err="1"/>
              <a:t>Neighbours</a:t>
            </a:r>
            <a:r>
              <a:rPr lang="en-US" sz="1800" dirty="0"/>
              <a:t> had a highest accuracy.</a:t>
            </a:r>
            <a:endParaRPr lang="en-IN" sz="1700" dirty="0"/>
          </a:p>
        </p:txBody>
      </p:sp>
    </p:spTree>
    <p:extLst>
      <p:ext uri="{BB962C8B-B14F-4D97-AF65-F5344CB8AC3E}">
        <p14:creationId xmlns:p14="http://schemas.microsoft.com/office/powerpoint/2010/main" val="2209871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9105-84F0-405A-B8DE-1A03FC09D3FB}"/>
              </a:ext>
            </a:extLst>
          </p:cNvPr>
          <p:cNvSpPr>
            <a:spLocks noGrp="1"/>
          </p:cNvSpPr>
          <p:nvPr>
            <p:ph type="title"/>
          </p:nvPr>
        </p:nvSpPr>
        <p:spPr>
          <a:xfrm>
            <a:off x="1653363" y="365760"/>
            <a:ext cx="9367203" cy="1192452"/>
          </a:xfrm>
        </p:spPr>
        <p:txBody>
          <a:bodyPr>
            <a:normAutofit fontScale="90000"/>
          </a:bodyPr>
          <a:lstStyle/>
          <a:p>
            <a:r>
              <a:rPr lang="en-IN" dirty="0"/>
              <a:t>CONCLUSION AND FUTURE WORK</a:t>
            </a:r>
            <a:br>
              <a:rPr lang="en-IN" dirty="0"/>
            </a:br>
            <a:endParaRPr lang="en-IN" b="1"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2B59872-96EB-4FD8-8324-5895B1BB1C69}"/>
              </a:ext>
            </a:extLst>
          </p:cNvPr>
          <p:cNvSpPr>
            <a:spLocks noGrp="1"/>
          </p:cNvSpPr>
          <p:nvPr>
            <p:ph idx="1"/>
          </p:nvPr>
        </p:nvSpPr>
        <p:spPr>
          <a:xfrm>
            <a:off x="1653363" y="2176272"/>
            <a:ext cx="9367204" cy="4041648"/>
          </a:xfrm>
        </p:spPr>
        <p:txBody>
          <a:bodyPr anchor="t">
            <a:normAutofit/>
          </a:bodyPr>
          <a:lstStyle/>
          <a:p>
            <a:pPr marL="0" indent="0">
              <a:buNone/>
            </a:pPr>
            <a:r>
              <a:rPr lang="en-US" sz="1800" u="sng" dirty="0"/>
              <a:t>Future Work</a:t>
            </a:r>
            <a:r>
              <a:rPr lang="en-US" sz="1800" dirty="0"/>
              <a:t>: </a:t>
            </a:r>
          </a:p>
          <a:p>
            <a:r>
              <a:rPr lang="en-US" sz="1800" dirty="0"/>
              <a:t> To enhance the accuracy deep learning can be used because deep learning gives a good accuracy on large dataset. </a:t>
            </a:r>
          </a:p>
          <a:p>
            <a:r>
              <a:rPr lang="en-US" sz="1800" dirty="0"/>
              <a:t> To enhance the functionality of the prediction engine providing the details of 5 nearest hospitals or medical facilities to the user input location. </a:t>
            </a:r>
          </a:p>
          <a:p>
            <a:r>
              <a:rPr lang="en-US" sz="1800" dirty="0"/>
              <a:t> Provide a user account which allows the user to keep track of their medical test data and get suggestions or support to meet the right specialists or the tests to be taken </a:t>
            </a:r>
          </a:p>
          <a:p>
            <a:r>
              <a:rPr lang="en-US" sz="1800" dirty="0"/>
              <a:t> Provide admin controls to upload, delete the dataset which will be used to train the model. </a:t>
            </a:r>
          </a:p>
          <a:p>
            <a:r>
              <a:rPr lang="en-US" sz="1800" dirty="0"/>
              <a:t> Automate the process of training the model and extracting pickle files of the trained models which will be consumed by the API’s to predict the disease. </a:t>
            </a:r>
          </a:p>
          <a:p>
            <a:r>
              <a:rPr lang="en-US" sz="1800" dirty="0"/>
              <a:t> Mail the detailed report of the prediction engine results along with the information of 5 nearest medical facilities details having location and contact information</a:t>
            </a:r>
            <a:endParaRPr lang="en-IN" sz="1700" dirty="0"/>
          </a:p>
        </p:txBody>
      </p:sp>
    </p:spTree>
    <p:extLst>
      <p:ext uri="{BB962C8B-B14F-4D97-AF65-F5344CB8AC3E}">
        <p14:creationId xmlns:p14="http://schemas.microsoft.com/office/powerpoint/2010/main" val="24209226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669BF9F-DCD0-4401-8252-D877B87CBCE8}"/>
              </a:ext>
            </a:extLst>
          </p:cNvPr>
          <p:cNvPicPr>
            <a:picLocks noChangeAspect="1"/>
          </p:cNvPicPr>
          <p:nvPr/>
        </p:nvPicPr>
        <p:blipFill rotWithShape="1">
          <a:blip r:embed="rId2">
            <a:alphaModFix amt="50000"/>
          </a:blip>
          <a:srcRect t="7787"/>
          <a:stretch/>
        </p:blipFill>
        <p:spPr>
          <a:xfrm>
            <a:off x="20" y="1"/>
            <a:ext cx="12191980" cy="6857999"/>
          </a:xfrm>
          <a:prstGeom prst="rect">
            <a:avLst/>
          </a:prstGeom>
        </p:spPr>
      </p:pic>
      <p:sp>
        <p:nvSpPr>
          <p:cNvPr id="2" name="Title 1">
            <a:extLst>
              <a:ext uri="{FF2B5EF4-FFF2-40B4-BE49-F238E27FC236}">
                <a16:creationId xmlns:a16="http://schemas.microsoft.com/office/drawing/2014/main" id="{599F23CD-A9DC-4AC8-8814-A26B03154148}"/>
              </a:ext>
            </a:extLst>
          </p:cNvPr>
          <p:cNvSpPr>
            <a:spLocks noGrp="1"/>
          </p:cNvSpPr>
          <p:nvPr>
            <p:ph type="title"/>
          </p:nvPr>
        </p:nvSpPr>
        <p:spPr>
          <a:xfrm>
            <a:off x="588576" y="3121344"/>
            <a:ext cx="6451321" cy="988540"/>
          </a:xfrm>
        </p:spPr>
        <p:txBody>
          <a:bodyPr vert="horz" lIns="91440" tIns="45720" rIns="91440" bIns="45720" rtlCol="0" anchor="b">
            <a:normAutofit/>
          </a:bodyPr>
          <a:lstStyle/>
          <a:p>
            <a:pPr algn="ctr"/>
            <a:r>
              <a:rPr lang="en-US" sz="6000" dirty="0">
                <a:solidFill>
                  <a:srgbClr val="FFFFFF"/>
                </a:solidFill>
              </a:rPr>
              <a:t>  THANK YOU</a:t>
            </a:r>
          </a:p>
        </p:txBody>
      </p:sp>
    </p:spTree>
    <p:extLst>
      <p:ext uri="{BB962C8B-B14F-4D97-AF65-F5344CB8AC3E}">
        <p14:creationId xmlns:p14="http://schemas.microsoft.com/office/powerpoint/2010/main" val="1664195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1A505A0-E628-449C-9507-055DACA3D509}"/>
              </a:ext>
            </a:extLst>
          </p:cNvPr>
          <p:cNvSpPr>
            <a:spLocks noGrp="1"/>
          </p:cNvSpPr>
          <p:nvPr>
            <p:ph type="title"/>
          </p:nvPr>
        </p:nvSpPr>
        <p:spPr>
          <a:xfrm>
            <a:off x="686834" y="1153572"/>
            <a:ext cx="3200400" cy="4461163"/>
          </a:xfrm>
        </p:spPr>
        <p:txBody>
          <a:bodyPr>
            <a:normAutofit/>
          </a:bodyPr>
          <a:lstStyle/>
          <a:p>
            <a:r>
              <a:rPr lang="en-IN" b="1">
                <a:solidFill>
                  <a:srgbClr val="FFFFFF"/>
                </a:solidFill>
              </a:rPr>
              <a:t>TODAYS AGENDA</a:t>
            </a:r>
          </a:p>
        </p:txBody>
      </p:sp>
      <p:sp>
        <p:nvSpPr>
          <p:cNvPr id="2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6C92E45-9097-4A32-8277-2C1A4873C134}"/>
              </a:ext>
            </a:extLst>
          </p:cNvPr>
          <p:cNvSpPr>
            <a:spLocks noGrp="1"/>
          </p:cNvSpPr>
          <p:nvPr>
            <p:ph idx="1"/>
          </p:nvPr>
        </p:nvSpPr>
        <p:spPr>
          <a:xfrm>
            <a:off x="6236019" y="837150"/>
            <a:ext cx="3577422" cy="4570592"/>
          </a:xfrm>
        </p:spPr>
        <p:txBody>
          <a:bodyPr anchor="ctr">
            <a:normAutofit/>
          </a:bodyPr>
          <a:lstStyle/>
          <a:p>
            <a:r>
              <a:rPr lang="en-IN" sz="1500" dirty="0"/>
              <a:t>INTRODUCTION</a:t>
            </a:r>
          </a:p>
          <a:p>
            <a:r>
              <a:rPr lang="en-IN" sz="1500" dirty="0"/>
              <a:t>OBJECTIVE</a:t>
            </a:r>
          </a:p>
          <a:p>
            <a:r>
              <a:rPr lang="en-IN" sz="1500" dirty="0"/>
              <a:t>TECHINICAL DESCRIPTION</a:t>
            </a:r>
          </a:p>
          <a:p>
            <a:r>
              <a:rPr lang="en-IN" sz="1500" dirty="0"/>
              <a:t>TECHNOLOGY USED</a:t>
            </a:r>
          </a:p>
          <a:p>
            <a:r>
              <a:rPr lang="en-IN" sz="1500" dirty="0"/>
              <a:t>PROPOSED METHODOLOGY</a:t>
            </a:r>
          </a:p>
          <a:p>
            <a:r>
              <a:rPr lang="en-IN" sz="1500" dirty="0"/>
              <a:t>RESULT</a:t>
            </a:r>
          </a:p>
          <a:p>
            <a:r>
              <a:rPr lang="en-IN" sz="1500" dirty="0"/>
              <a:t>CONCLUSION AND FUTURE WORK</a:t>
            </a:r>
          </a:p>
        </p:txBody>
      </p:sp>
    </p:spTree>
    <p:extLst>
      <p:ext uri="{BB962C8B-B14F-4D97-AF65-F5344CB8AC3E}">
        <p14:creationId xmlns:p14="http://schemas.microsoft.com/office/powerpoint/2010/main" val="774076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2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DF1B81-F51A-484D-B5CA-0DF34B2A5FE7}"/>
              </a:ext>
            </a:extLst>
          </p:cNvPr>
          <p:cNvSpPr>
            <a:spLocks noGrp="1"/>
          </p:cNvSpPr>
          <p:nvPr>
            <p:ph type="title"/>
          </p:nvPr>
        </p:nvSpPr>
        <p:spPr>
          <a:xfrm>
            <a:off x="622536" y="2636786"/>
            <a:ext cx="5052161" cy="1325616"/>
          </a:xfrm>
        </p:spPr>
        <p:txBody>
          <a:bodyPr anchor="ctr">
            <a:normAutofit/>
          </a:bodyPr>
          <a:lstStyle/>
          <a:p>
            <a:pPr algn="ctr"/>
            <a:r>
              <a:rPr lang="en-IN" sz="6000" dirty="0"/>
              <a:t>INTRODUCTION</a:t>
            </a:r>
            <a:endParaRPr lang="en-IN" sz="5600" b="1" dirty="0">
              <a:solidFill>
                <a:srgbClr val="FFFFFF"/>
              </a:solidFill>
            </a:endParaRPr>
          </a:p>
        </p:txBody>
      </p:sp>
      <p:sp>
        <p:nvSpPr>
          <p:cNvPr id="3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405186FB-4CFF-4C83-98AD-9433C8CF1F3B}"/>
              </a:ext>
            </a:extLst>
          </p:cNvPr>
          <p:cNvSpPr>
            <a:spLocks noGrp="1"/>
          </p:cNvSpPr>
          <p:nvPr>
            <p:ph idx="1"/>
          </p:nvPr>
        </p:nvSpPr>
        <p:spPr>
          <a:xfrm>
            <a:off x="6054143" y="518400"/>
            <a:ext cx="5532017" cy="5837949"/>
          </a:xfrm>
        </p:spPr>
        <p:txBody>
          <a:bodyPr anchor="ctr">
            <a:normAutofit/>
          </a:bodyPr>
          <a:lstStyle/>
          <a:p>
            <a:r>
              <a:rPr lang="en-IN" sz="2000" dirty="0"/>
              <a:t>ADHD stands for Attention-Deficit Hyperactivity Disorder.</a:t>
            </a:r>
          </a:p>
          <a:p>
            <a:r>
              <a:rPr lang="en-US" sz="2000" dirty="0"/>
              <a:t>ADHD is a neurodevelopmental disorder that primarily affects children, but it can persist into adulthood.</a:t>
            </a:r>
          </a:p>
          <a:p>
            <a:r>
              <a:rPr lang="en-US" sz="2000" dirty="0"/>
              <a:t>ADHD is a highly prevalent disorder, affecting approximately 5-10% of children and 2-5% of adults worldwide.</a:t>
            </a:r>
          </a:p>
          <a:p>
            <a:r>
              <a:rPr lang="en-US" sz="2000" dirty="0"/>
              <a:t>It is characterized by persistent patterns of inattention, hyperactivity, and impulsivity that can interfere with daily functioning and development.</a:t>
            </a:r>
          </a:p>
          <a:p>
            <a:r>
              <a:rPr lang="en-US" sz="2000" dirty="0"/>
              <a:t>Inattention symptoms include difficulty sustaining attention, being easily distracted, forgetfulness, and trouble organizing tasks.</a:t>
            </a:r>
          </a:p>
          <a:p>
            <a:r>
              <a:rPr lang="en-US" sz="2000" dirty="0"/>
              <a:t>Hyperactivity symptoms involve excessive fidgeting, restlessness, difficulty staying seated, and excessive talking.</a:t>
            </a:r>
            <a:endParaRPr lang="en-IN" sz="2000" dirty="0"/>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3" name="Straight Connector 3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509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90388-8A8C-4357-948D-EF604FDEC50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br>
              <a:rPr lang="en-US" sz="2500" b="1" kern="1200" dirty="0">
                <a:solidFill>
                  <a:srgbClr val="FFFFFF"/>
                </a:solidFill>
                <a:latin typeface="+mj-lt"/>
                <a:ea typeface="+mj-ea"/>
                <a:cs typeface="+mj-cs"/>
              </a:rPr>
            </a:br>
            <a:r>
              <a:rPr lang="en-IN" sz="2800" dirty="0">
                <a:solidFill>
                  <a:schemeClr val="accent1">
                    <a:lumMod val="60000"/>
                    <a:lumOff val="40000"/>
                  </a:schemeClr>
                </a:solidFill>
              </a:rPr>
              <a:t>OBJECTIVE</a:t>
            </a:r>
            <a:br>
              <a:rPr lang="en-US" sz="2500" kern="1200" dirty="0">
                <a:solidFill>
                  <a:srgbClr val="FFFFFF"/>
                </a:solidFill>
                <a:latin typeface="+mj-lt"/>
                <a:ea typeface="+mj-ea"/>
                <a:cs typeface="+mj-cs"/>
              </a:rPr>
            </a:br>
            <a:endParaRPr lang="en-US" sz="2500" kern="1200" dirty="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E0E99AC1-2386-95C1-075C-6E1DE3216AF7}"/>
              </a:ext>
            </a:extLst>
          </p:cNvPr>
          <p:cNvSpPr>
            <a:spLocks noGrp="1"/>
          </p:cNvSpPr>
          <p:nvPr>
            <p:ph idx="1"/>
          </p:nvPr>
        </p:nvSpPr>
        <p:spPr>
          <a:xfrm>
            <a:off x="4748979" y="1386349"/>
            <a:ext cx="6594987" cy="3856550"/>
          </a:xfrm>
        </p:spPr>
        <p:txBody>
          <a:bodyPr>
            <a:normAutofit/>
          </a:bodyPr>
          <a:lstStyle/>
          <a:p>
            <a:r>
              <a:rPr lang="en-US" sz="2000" dirty="0"/>
              <a:t>The main aim of our work is to classify ADHD and control patient from EEG data using machine learning. This system takes the value of electrodes and generates final output as a prediction of ADHD.</a:t>
            </a:r>
          </a:p>
          <a:p>
            <a:r>
              <a:rPr lang="en-US" sz="2000" dirty="0"/>
              <a:t>It removes the dependencies on the doctors.</a:t>
            </a:r>
          </a:p>
          <a:p>
            <a:r>
              <a:rPr lang="en-US" sz="2000" dirty="0"/>
              <a:t>It helps out the poor and helpless people with the normal medical checkup.</a:t>
            </a:r>
          </a:p>
          <a:p>
            <a:r>
              <a:rPr lang="en-US" sz="2000" dirty="0"/>
              <a:t>It helps people avoid paying huge amount to the doctors unnecessarily.</a:t>
            </a:r>
          </a:p>
          <a:p>
            <a:r>
              <a:rPr lang="en-US" sz="2000" dirty="0"/>
              <a:t>It extends the role of the technology in the medical field. </a:t>
            </a:r>
          </a:p>
          <a:p>
            <a:endParaRPr lang="en-IN" sz="2000" dirty="0"/>
          </a:p>
        </p:txBody>
      </p:sp>
    </p:spTree>
    <p:extLst>
      <p:ext uri="{BB962C8B-B14F-4D97-AF65-F5344CB8AC3E}">
        <p14:creationId xmlns:p14="http://schemas.microsoft.com/office/powerpoint/2010/main" val="2055433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4015E-1616-4B42-BB7C-6A0A59908A03}"/>
              </a:ext>
            </a:extLst>
          </p:cNvPr>
          <p:cNvSpPr>
            <a:spLocks noGrp="1"/>
          </p:cNvSpPr>
          <p:nvPr>
            <p:ph type="title"/>
          </p:nvPr>
        </p:nvSpPr>
        <p:spPr>
          <a:xfrm>
            <a:off x="645158" y="2203425"/>
            <a:ext cx="4850928" cy="2467897"/>
          </a:xfrm>
        </p:spPr>
        <p:txBody>
          <a:bodyPr anchor="ctr">
            <a:normAutofit fontScale="90000"/>
          </a:bodyPr>
          <a:lstStyle/>
          <a:p>
            <a:pPr algn="ctr"/>
            <a:r>
              <a:rPr lang="en-IN" sz="6000" dirty="0"/>
              <a:t>TECHINICAL DESCRIPTION</a:t>
            </a:r>
            <a:br>
              <a:rPr lang="en-IN" sz="6000" dirty="0"/>
            </a:br>
            <a:endParaRPr lang="en-IN" sz="5600" b="1" dirty="0">
              <a:solidFill>
                <a:srgbClr val="FFFFFF"/>
              </a:solidFill>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BC7A2925-1BD4-40C9-AD3E-587608B32FA7}"/>
              </a:ext>
            </a:extLst>
          </p:cNvPr>
          <p:cNvSpPr>
            <a:spLocks noGrp="1"/>
          </p:cNvSpPr>
          <p:nvPr>
            <p:ph idx="1"/>
          </p:nvPr>
        </p:nvSpPr>
        <p:spPr>
          <a:xfrm>
            <a:off x="6297233" y="518400"/>
            <a:ext cx="4771607" cy="5837949"/>
          </a:xfrm>
        </p:spPr>
        <p:txBody>
          <a:bodyPr anchor="ctr">
            <a:normAutofit/>
          </a:bodyPr>
          <a:lstStyle/>
          <a:p>
            <a:pPr algn="just"/>
            <a:r>
              <a:rPr lang="en-IN" sz="2000" dirty="0">
                <a:solidFill>
                  <a:schemeClr val="tx1">
                    <a:alpha val="80000"/>
                  </a:schemeClr>
                </a:solidFill>
              </a:rPr>
              <a:t>GOOGLE COLAB:</a:t>
            </a:r>
            <a:r>
              <a:rPr lang="en-US" sz="2000" dirty="0"/>
              <a:t>Developed by Google, </a:t>
            </a:r>
            <a:r>
              <a:rPr lang="en-US" sz="2000" dirty="0" err="1"/>
              <a:t>Colab</a:t>
            </a:r>
            <a:r>
              <a:rPr lang="en-US" sz="2000" dirty="0"/>
              <a:t> provides a </a:t>
            </a:r>
            <a:r>
              <a:rPr lang="en-US" sz="2000" dirty="0" err="1"/>
              <a:t>Jupyter</a:t>
            </a:r>
            <a:r>
              <a:rPr lang="en-US" sz="2000" dirty="0"/>
              <a:t> Notebook environment that enables users to write and execute code, perform data analysis, and create machine learning models using popular libraries like TensorFlow, </a:t>
            </a:r>
            <a:r>
              <a:rPr lang="en-US" sz="2000" dirty="0" err="1"/>
              <a:t>PyTorch</a:t>
            </a:r>
            <a:r>
              <a:rPr lang="en-US" sz="2000" dirty="0"/>
              <a:t>, and scikit-learn.</a:t>
            </a:r>
          </a:p>
          <a:p>
            <a:pPr algn="just"/>
            <a:r>
              <a:rPr lang="en-US" sz="2000" dirty="0"/>
              <a:t>Python, a versatile and dynamic programming language, has become the language of choice for many machine learning practitioners and researchers. Its simplicity, readability, and vast ecosystem of libraries have made it the go-to language for developing and implementing machine learning algorithms and models.</a:t>
            </a:r>
            <a:endParaRPr lang="en-IN" sz="2000" dirty="0">
              <a:solidFill>
                <a:schemeClr val="tx1">
                  <a:alpha val="80000"/>
                </a:schemeClr>
              </a:solidFill>
            </a:endParaRPr>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5"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975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FF0B63-A63A-44F2-8E81-57837EFB2ADF}"/>
              </a:ext>
            </a:extLst>
          </p:cNvPr>
          <p:cNvSpPr>
            <a:spLocks noGrp="1"/>
          </p:cNvSpPr>
          <p:nvPr>
            <p:ph type="title"/>
          </p:nvPr>
        </p:nvSpPr>
        <p:spPr>
          <a:xfrm>
            <a:off x="881790" y="2529278"/>
            <a:ext cx="3388419" cy="1472687"/>
          </a:xfrm>
        </p:spPr>
        <p:txBody>
          <a:bodyPr>
            <a:normAutofit/>
          </a:bodyPr>
          <a:lstStyle/>
          <a:p>
            <a:pPr algn="ctr"/>
            <a:r>
              <a:rPr lang="en-IN" sz="4000" dirty="0">
                <a:solidFill>
                  <a:schemeClr val="accent3">
                    <a:lumMod val="40000"/>
                    <a:lumOff val="60000"/>
                  </a:schemeClr>
                </a:solidFill>
              </a:rPr>
              <a:t>TECHNOLOGY USED</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DFE218A4-C105-4069-851C-609B2DAAD60C}"/>
              </a:ext>
            </a:extLst>
          </p:cNvPr>
          <p:cNvSpPr>
            <a:spLocks noGrp="1"/>
          </p:cNvSpPr>
          <p:nvPr>
            <p:ph idx="1"/>
          </p:nvPr>
        </p:nvSpPr>
        <p:spPr>
          <a:xfrm>
            <a:off x="4860454" y="1205845"/>
            <a:ext cx="6820269" cy="5398103"/>
          </a:xfrm>
        </p:spPr>
        <p:txBody>
          <a:bodyPr anchor="ctr">
            <a:noAutofit/>
          </a:bodyPr>
          <a:lstStyle/>
          <a:p>
            <a:r>
              <a:rPr lang="en-IN" sz="1800" u="sng" dirty="0">
                <a:solidFill>
                  <a:schemeClr val="bg1"/>
                </a:solidFill>
              </a:rPr>
              <a:t>MACHINE LEARNING</a:t>
            </a:r>
            <a:r>
              <a:rPr lang="en-IN" sz="1800" dirty="0">
                <a:solidFill>
                  <a:schemeClr val="bg1"/>
                </a:solidFill>
              </a:rPr>
              <a:t>: </a:t>
            </a:r>
            <a:r>
              <a:rPr lang="en-US" sz="1800" dirty="0">
                <a:solidFill>
                  <a:schemeClr val="bg1"/>
                </a:solidFill>
              </a:rPr>
              <a:t>Machine learning is based on the idea that computers can learn from data and improve their performance over time without being explicitly programmed for every task. </a:t>
            </a:r>
          </a:p>
          <a:p>
            <a:r>
              <a:rPr lang="en-IN" sz="1800" dirty="0">
                <a:solidFill>
                  <a:schemeClr val="bg1"/>
                </a:solidFill>
              </a:rPr>
              <a:t>Types of Machine Learning:</a:t>
            </a:r>
          </a:p>
          <a:p>
            <a:pPr marL="514350" indent="-514350">
              <a:buFont typeface="+mj-lt"/>
              <a:buAutoNum type="romanUcPeriod"/>
            </a:pPr>
            <a:r>
              <a:rPr lang="en-US" sz="1800" dirty="0">
                <a:solidFill>
                  <a:schemeClr val="bg1"/>
                </a:solidFill>
              </a:rPr>
              <a:t>Supervised Learning: In supervised learning, the algorithm learns from labeled data, where each input data point is associated with a corresponding target output.</a:t>
            </a:r>
          </a:p>
          <a:p>
            <a:pPr marL="514350" indent="-514350">
              <a:buFont typeface="+mj-lt"/>
              <a:buAutoNum type="romanUcPeriod"/>
            </a:pPr>
            <a:r>
              <a:rPr lang="en-US" sz="1800" dirty="0">
                <a:solidFill>
                  <a:schemeClr val="bg1"/>
                </a:solidFill>
              </a:rPr>
              <a:t>Unsupervised Learning: Unsupervised learning deals with unlabeled data, where the algorithm's objective is to find underlying patterns, structures, or relationships within the data. Clustering and dimensionality reduction are common tasks in unsupervised learning.</a:t>
            </a:r>
          </a:p>
          <a:p>
            <a:pPr marL="514350" indent="-514350">
              <a:buFont typeface="+mj-lt"/>
              <a:buAutoNum type="romanUcPeriod"/>
            </a:pPr>
            <a:r>
              <a:rPr lang="en-US" sz="1800" dirty="0">
                <a:solidFill>
                  <a:schemeClr val="bg1"/>
                </a:solidFill>
              </a:rPr>
              <a:t>Reinforcement Learning: Reinforcement learning involves an agent learning to interact with an environment to maximize a reward signal. The agent takes actions, and based on the feedback from the environment, it learns to make better decisions over time. </a:t>
            </a:r>
            <a:endParaRPr lang="en-IN" sz="1800" dirty="0">
              <a:solidFill>
                <a:schemeClr val="bg1"/>
              </a:solidFill>
            </a:endParaRPr>
          </a:p>
        </p:txBody>
      </p:sp>
    </p:spTree>
    <p:extLst>
      <p:ext uri="{BB962C8B-B14F-4D97-AF65-F5344CB8AC3E}">
        <p14:creationId xmlns:p14="http://schemas.microsoft.com/office/powerpoint/2010/main" val="2072100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FF0B63-A63A-44F2-8E81-57837EFB2ADF}"/>
              </a:ext>
            </a:extLst>
          </p:cNvPr>
          <p:cNvSpPr>
            <a:spLocks noGrp="1"/>
          </p:cNvSpPr>
          <p:nvPr>
            <p:ph type="title"/>
          </p:nvPr>
        </p:nvSpPr>
        <p:spPr>
          <a:xfrm>
            <a:off x="881790" y="2529278"/>
            <a:ext cx="3388419" cy="1472687"/>
          </a:xfrm>
        </p:spPr>
        <p:txBody>
          <a:bodyPr>
            <a:normAutofit/>
          </a:bodyPr>
          <a:lstStyle/>
          <a:p>
            <a:pPr algn="ctr"/>
            <a:r>
              <a:rPr lang="en-IN" sz="4000" dirty="0">
                <a:solidFill>
                  <a:schemeClr val="accent3">
                    <a:lumMod val="40000"/>
                    <a:lumOff val="60000"/>
                  </a:schemeClr>
                </a:solidFill>
              </a:rPr>
              <a:t>TECHNOLOGY USED</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DFE218A4-C105-4069-851C-609B2DAAD60C}"/>
              </a:ext>
            </a:extLst>
          </p:cNvPr>
          <p:cNvSpPr>
            <a:spLocks noGrp="1"/>
          </p:cNvSpPr>
          <p:nvPr>
            <p:ph idx="1"/>
          </p:nvPr>
        </p:nvSpPr>
        <p:spPr>
          <a:xfrm>
            <a:off x="4937278" y="1352302"/>
            <a:ext cx="6449756" cy="5096632"/>
          </a:xfrm>
        </p:spPr>
        <p:txBody>
          <a:bodyPr anchor="ctr">
            <a:noAutofit/>
          </a:bodyPr>
          <a:lstStyle/>
          <a:p>
            <a:r>
              <a:rPr lang="en-IN" sz="2000" u="sng" dirty="0">
                <a:solidFill>
                  <a:schemeClr val="bg1"/>
                </a:solidFill>
              </a:rPr>
              <a:t>LOGISTIC REGRESSION</a:t>
            </a:r>
            <a:r>
              <a:rPr lang="en-IN" sz="2000" dirty="0">
                <a:solidFill>
                  <a:schemeClr val="bg1"/>
                </a:solidFill>
              </a:rPr>
              <a:t>: </a:t>
            </a:r>
            <a:r>
              <a:rPr lang="en-US" sz="2000" dirty="0">
                <a:solidFill>
                  <a:schemeClr val="bg1"/>
                </a:solidFill>
              </a:rPr>
              <a:t>Logistic regression is a statistical algorithm used for binary classification, which predicts the probability of an event occurring based on input features. It is a supervised learning technique and is widely used in various fields, including medicine, finance, marketing, and social sciences. Despite its name, logistic regression is a classification algorithm rather than a regression algorithm.</a:t>
            </a:r>
          </a:p>
          <a:p>
            <a:r>
              <a:rPr lang="en-US" sz="2000" u="sng" dirty="0">
                <a:solidFill>
                  <a:schemeClr val="bg1"/>
                </a:solidFill>
              </a:rPr>
              <a:t>K-Neighbors Classifier</a:t>
            </a:r>
            <a:r>
              <a:rPr lang="en-US" sz="2000" dirty="0">
                <a:solidFill>
                  <a:schemeClr val="bg1"/>
                </a:solidFill>
              </a:rPr>
              <a:t>: The K-Neighbors Classifier is a popular algorithm for classification tasks in machine learning. It is a type of instance-based or lazy learning algorithm, where the training data points are stored and used during the prediction phase. The algorithm classifies new instances by finding the K nearest neighbors in the training dataset and assigning the class label based on the majority vote of those neighbors </a:t>
            </a:r>
          </a:p>
        </p:txBody>
      </p:sp>
    </p:spTree>
    <p:extLst>
      <p:ext uri="{BB962C8B-B14F-4D97-AF65-F5344CB8AC3E}">
        <p14:creationId xmlns:p14="http://schemas.microsoft.com/office/powerpoint/2010/main" val="30946142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FF0B63-A63A-44F2-8E81-57837EFB2ADF}"/>
              </a:ext>
            </a:extLst>
          </p:cNvPr>
          <p:cNvSpPr>
            <a:spLocks noGrp="1"/>
          </p:cNvSpPr>
          <p:nvPr>
            <p:ph type="title"/>
          </p:nvPr>
        </p:nvSpPr>
        <p:spPr>
          <a:xfrm>
            <a:off x="881790" y="2529278"/>
            <a:ext cx="3388419" cy="1472687"/>
          </a:xfrm>
        </p:spPr>
        <p:txBody>
          <a:bodyPr>
            <a:normAutofit/>
          </a:bodyPr>
          <a:lstStyle/>
          <a:p>
            <a:pPr algn="ctr"/>
            <a:r>
              <a:rPr lang="en-IN" sz="4000" dirty="0">
                <a:solidFill>
                  <a:schemeClr val="accent3">
                    <a:lumMod val="40000"/>
                    <a:lumOff val="60000"/>
                  </a:schemeClr>
                </a:solidFill>
              </a:rPr>
              <a:t>TECHNOLOGY USED</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DFE218A4-C105-4069-851C-609B2DAAD60C}"/>
              </a:ext>
            </a:extLst>
          </p:cNvPr>
          <p:cNvSpPr>
            <a:spLocks noGrp="1"/>
          </p:cNvSpPr>
          <p:nvPr>
            <p:ph idx="1"/>
          </p:nvPr>
        </p:nvSpPr>
        <p:spPr>
          <a:xfrm>
            <a:off x="4937278" y="1352302"/>
            <a:ext cx="6449756" cy="5096632"/>
          </a:xfrm>
        </p:spPr>
        <p:txBody>
          <a:bodyPr anchor="ctr">
            <a:noAutofit/>
          </a:bodyPr>
          <a:lstStyle/>
          <a:p>
            <a:r>
              <a:rPr lang="en-US" sz="2000" dirty="0">
                <a:solidFill>
                  <a:schemeClr val="bg1"/>
                </a:solidFill>
              </a:rPr>
              <a:t>Gaussian Naive Bayes </a:t>
            </a:r>
            <a:r>
              <a:rPr lang="en-IN" sz="2000" dirty="0">
                <a:solidFill>
                  <a:schemeClr val="bg1"/>
                </a:solidFill>
              </a:rPr>
              <a:t>: </a:t>
            </a:r>
            <a:r>
              <a:rPr lang="en-US" sz="2000" dirty="0">
                <a:solidFill>
                  <a:schemeClr val="bg1"/>
                </a:solidFill>
              </a:rPr>
              <a:t>Gaussian Naive Bayes, is a popular algorithm for classification tasks, particularly in situations where the features are continuous and assumed to have a Gaussian (normal) distribution. It is a variant of the Naive Bayes algorithm and is based on Bayes' theorem and the assumption of feature independence. .</a:t>
            </a:r>
          </a:p>
          <a:p>
            <a:r>
              <a:rPr lang="en-US" sz="2000" dirty="0">
                <a:solidFill>
                  <a:schemeClr val="bg1"/>
                </a:solidFill>
              </a:rPr>
              <a:t>Decision Tree Classifier: The Decision Tree Classifier is a popular algorithm for classification tasks in machine learning. It builds a decision tree model that makes predictions by recursively splitting the input features based on their values and the associated class labels.</a:t>
            </a:r>
          </a:p>
        </p:txBody>
      </p:sp>
    </p:spTree>
    <p:extLst>
      <p:ext uri="{BB962C8B-B14F-4D97-AF65-F5344CB8AC3E}">
        <p14:creationId xmlns:p14="http://schemas.microsoft.com/office/powerpoint/2010/main" val="39453405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FF0B63-A63A-44F2-8E81-57837EFB2ADF}"/>
              </a:ext>
            </a:extLst>
          </p:cNvPr>
          <p:cNvSpPr>
            <a:spLocks noGrp="1"/>
          </p:cNvSpPr>
          <p:nvPr>
            <p:ph type="title"/>
          </p:nvPr>
        </p:nvSpPr>
        <p:spPr>
          <a:xfrm>
            <a:off x="881790" y="2529278"/>
            <a:ext cx="3388419" cy="1472687"/>
          </a:xfrm>
        </p:spPr>
        <p:txBody>
          <a:bodyPr>
            <a:normAutofit/>
          </a:bodyPr>
          <a:lstStyle/>
          <a:p>
            <a:pPr algn="ctr"/>
            <a:r>
              <a:rPr lang="en-IN" sz="4000" dirty="0">
                <a:solidFill>
                  <a:schemeClr val="accent3">
                    <a:lumMod val="40000"/>
                    <a:lumOff val="60000"/>
                  </a:schemeClr>
                </a:solidFill>
              </a:rPr>
              <a:t>TECHNOLOGY USED</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DFE218A4-C105-4069-851C-609B2DAAD60C}"/>
              </a:ext>
            </a:extLst>
          </p:cNvPr>
          <p:cNvSpPr>
            <a:spLocks noGrp="1"/>
          </p:cNvSpPr>
          <p:nvPr>
            <p:ph idx="1"/>
          </p:nvPr>
        </p:nvSpPr>
        <p:spPr>
          <a:xfrm>
            <a:off x="4937278" y="1352302"/>
            <a:ext cx="6449756" cy="5096632"/>
          </a:xfrm>
        </p:spPr>
        <p:txBody>
          <a:bodyPr anchor="ctr">
            <a:noAutofit/>
          </a:bodyPr>
          <a:lstStyle/>
          <a:p>
            <a:r>
              <a:rPr lang="en-US" sz="2000" dirty="0">
                <a:solidFill>
                  <a:schemeClr val="bg1"/>
                </a:solidFill>
              </a:rPr>
              <a:t>Random Forest Classifier </a:t>
            </a:r>
            <a:r>
              <a:rPr lang="en-IN" sz="2000" dirty="0">
                <a:solidFill>
                  <a:schemeClr val="bg1"/>
                </a:solidFill>
              </a:rPr>
              <a:t>: </a:t>
            </a:r>
            <a:r>
              <a:rPr lang="en-US" sz="2000" dirty="0">
                <a:solidFill>
                  <a:schemeClr val="bg1"/>
                </a:solidFill>
              </a:rPr>
              <a:t>The Random Forest Classifier is an ensemble learning algorithm that combines multiple decision trees to make predictions. It is a powerful and widely used algorithm for classification tasks, known for its robustness and ability to handle complex datasets.</a:t>
            </a:r>
          </a:p>
        </p:txBody>
      </p:sp>
    </p:spTree>
    <p:extLst>
      <p:ext uri="{BB962C8B-B14F-4D97-AF65-F5344CB8AC3E}">
        <p14:creationId xmlns:p14="http://schemas.microsoft.com/office/powerpoint/2010/main" val="25238728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1183</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BARKATULLAH UNIVERSITY INSTITUTE OF TECHNOLOGY </vt:lpstr>
      <vt:lpstr>TODAYS AGENDA</vt:lpstr>
      <vt:lpstr>INTRODUCTION</vt:lpstr>
      <vt:lpstr> OBJECTIVE </vt:lpstr>
      <vt:lpstr>TECHINICAL DESCRIPTION </vt:lpstr>
      <vt:lpstr>TECHNOLOGY USED</vt:lpstr>
      <vt:lpstr>TECHNOLOGY USED</vt:lpstr>
      <vt:lpstr>TECHNOLOGY USED</vt:lpstr>
      <vt:lpstr>TECHNOLOGY USED</vt:lpstr>
      <vt:lpstr>PROPOSED METHODOLOGY </vt:lpstr>
      <vt:lpstr>RESULT</vt:lpstr>
      <vt:lpstr>RESULT</vt:lpstr>
      <vt:lpstr>CONCLUSION AND FUTURE WORK </vt:lpstr>
      <vt:lpstr>CONCLUSION AND FUTURE WORK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BARKATULLAH UNIVERSITY INSTITUTE OF TECHNOLOGY</dc:title>
  <dc:creator>Aayushman Sharrma</dc:creator>
  <cp:lastModifiedBy>Sunaina Singh</cp:lastModifiedBy>
  <cp:revision>7</cp:revision>
  <dcterms:created xsi:type="dcterms:W3CDTF">2021-01-20T12:56:46Z</dcterms:created>
  <dcterms:modified xsi:type="dcterms:W3CDTF">2023-05-30T21:23:10Z</dcterms:modified>
</cp:coreProperties>
</file>