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70" r:id="rId4"/>
    <p:sldId id="271" r:id="rId5"/>
    <p:sldId id="282" r:id="rId6"/>
    <p:sldId id="258" r:id="rId7"/>
    <p:sldId id="280" r:id="rId8"/>
    <p:sldId id="281" r:id="rId9"/>
    <p:sldId id="273" r:id="rId10"/>
    <p:sldId id="276" r:id="rId11"/>
    <p:sldId id="278" r:id="rId12"/>
    <p:sldId id="277" r:id="rId13"/>
    <p:sldId id="259" r:id="rId14"/>
    <p:sldId id="260" r:id="rId15"/>
    <p:sldId id="266" r:id="rId16"/>
    <p:sldId id="261" r:id="rId17"/>
    <p:sldId id="262" r:id="rId18"/>
    <p:sldId id="267" r:id="rId19"/>
    <p:sldId id="263" r:id="rId20"/>
    <p:sldId id="268" r:id="rId21"/>
    <p:sldId id="269" r:id="rId22"/>
    <p:sldId id="275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703"/>
  </p:normalViewPr>
  <p:slideViewPr>
    <p:cSldViewPr snapToGrid="0">
      <p:cViewPr varScale="1">
        <p:scale>
          <a:sx n="66" d="100"/>
          <a:sy n="66" d="100"/>
        </p:scale>
        <p:origin x="68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ic365-my.sharepoint.com/personal/mjawee2_uic_edu/Documents/FIN494_Airbn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ic365-my.sharepoint.com/personal/mjawee2_uic_edu/Documents/FIN494_Airbn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ic365-my.sharepoint.com/personal/mjawee2_uic_edu/Documents/FIN494_Airbn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DA!$A$4</c:f>
              <c:strCache>
                <c:ptCount val="1"/>
                <c:pt idx="0">
                  <c:v>North America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DA!$B$3:$F$3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DA!$B$4:$F$4</c:f>
              <c:numCache>
                <c:formatCode>General</c:formatCode>
                <c:ptCount val="5"/>
                <c:pt idx="0">
                  <c:v>75.5</c:v>
                </c:pt>
                <c:pt idx="1">
                  <c:v>114</c:v>
                </c:pt>
                <c:pt idx="2">
                  <c:v>133</c:v>
                </c:pt>
                <c:pt idx="3">
                  <c:v>146</c:v>
                </c:pt>
                <c:pt idx="4">
                  <c:v>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97-4043-9702-B6D182626AF3}"/>
            </c:ext>
          </c:extLst>
        </c:ser>
        <c:ser>
          <c:idx val="1"/>
          <c:order val="1"/>
          <c:tx>
            <c:strRef>
              <c:f>DA!$A$5</c:f>
              <c:strCache>
                <c:ptCount val="1"/>
                <c:pt idx="0">
                  <c:v>EMEA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DA!$B$3:$F$3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DA!$B$5:$F$5</c:f>
              <c:numCache>
                <c:formatCode>General</c:formatCode>
                <c:ptCount val="5"/>
                <c:pt idx="0">
                  <c:v>67.7</c:v>
                </c:pt>
                <c:pt idx="1">
                  <c:v>118.1</c:v>
                </c:pt>
                <c:pt idx="2">
                  <c:v>168</c:v>
                </c:pt>
                <c:pt idx="3">
                  <c:v>187</c:v>
                </c:pt>
                <c:pt idx="4">
                  <c:v>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97-4043-9702-B6D182626AF3}"/>
            </c:ext>
          </c:extLst>
        </c:ser>
        <c:ser>
          <c:idx val="2"/>
          <c:order val="2"/>
          <c:tx>
            <c:strRef>
              <c:f>DA!$A$6</c:f>
              <c:strCache>
                <c:ptCount val="1"/>
                <c:pt idx="0">
                  <c:v>Latin America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DA!$B$3:$F$3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DA!$B$6:$F$6</c:f>
              <c:numCache>
                <c:formatCode>General</c:formatCode>
                <c:ptCount val="5"/>
                <c:pt idx="0">
                  <c:v>22.4</c:v>
                </c:pt>
                <c:pt idx="1">
                  <c:v>38.799999999999997</c:v>
                </c:pt>
                <c:pt idx="2">
                  <c:v>53</c:v>
                </c:pt>
                <c:pt idx="3">
                  <c:v>64</c:v>
                </c:pt>
                <c:pt idx="4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97-4043-9702-B6D182626AF3}"/>
            </c:ext>
          </c:extLst>
        </c:ser>
        <c:ser>
          <c:idx val="3"/>
          <c:order val="3"/>
          <c:tx>
            <c:strRef>
              <c:f>DA!$A$7</c:f>
              <c:strCache>
                <c:ptCount val="1"/>
                <c:pt idx="0">
                  <c:v>Asia Pacific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DA!$B$3:$F$3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DA!$B$7:$F$7</c:f>
              <c:numCache>
                <c:formatCode>General</c:formatCode>
                <c:ptCount val="5"/>
                <c:pt idx="0">
                  <c:v>27.6</c:v>
                </c:pt>
                <c:pt idx="1">
                  <c:v>29.7</c:v>
                </c:pt>
                <c:pt idx="2">
                  <c:v>40</c:v>
                </c:pt>
                <c:pt idx="3">
                  <c:v>51</c:v>
                </c:pt>
                <c:pt idx="4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97-4043-9702-B6D182626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6250752"/>
        <c:axId val="1306251712"/>
      </c:lineChart>
      <c:catAx>
        <c:axId val="1306250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251712"/>
        <c:crosses val="autoZero"/>
        <c:auto val="1"/>
        <c:lblAlgn val="ctr"/>
        <c:lblOffset val="100"/>
        <c:noMultiLvlLbl val="0"/>
      </c:catAx>
      <c:valAx>
        <c:axId val="1306251712"/>
        <c:scaling>
          <c:orientation val="minMax"/>
          <c:max val="2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/>
                  <a:t>Bookings (millions)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25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14425059097377"/>
          <c:y val="0.90046996451552741"/>
          <c:w val="0.39964014153743554"/>
          <c:h val="8.1901160775800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DA!$A$84</c:f>
              <c:strCache>
                <c:ptCount val="1"/>
                <c:pt idx="0">
                  <c:v>North America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DA!$B$83:$E$83</c:f>
              <c:strCache>
                <c:ptCount val="4"/>
                <c:pt idx="0">
                  <c:v>2020-2021</c:v>
                </c:pt>
                <c:pt idx="1">
                  <c:v>2021-2022</c:v>
                </c:pt>
                <c:pt idx="2">
                  <c:v>2022-2023</c:v>
                </c:pt>
                <c:pt idx="3">
                  <c:v>2023-2024</c:v>
                </c:pt>
              </c:strCache>
            </c:strRef>
          </c:cat>
          <c:val>
            <c:numRef>
              <c:f>DA!$B$84:$E$84</c:f>
              <c:numCache>
                <c:formatCode>0%</c:formatCode>
                <c:ptCount val="4"/>
                <c:pt idx="0">
                  <c:v>0.50993377483443703</c:v>
                </c:pt>
                <c:pt idx="1">
                  <c:v>0.16666666666666674</c:v>
                </c:pt>
                <c:pt idx="2">
                  <c:v>9.7744360902255689E-2</c:v>
                </c:pt>
                <c:pt idx="3">
                  <c:v>5.4794520547945202E-2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49-4114-8B6F-BF1AB823755A}"/>
            </c:ext>
          </c:extLst>
        </c:ser>
        <c:ser>
          <c:idx val="1"/>
          <c:order val="1"/>
          <c:tx>
            <c:strRef>
              <c:f>DA!$A$85</c:f>
              <c:strCache>
                <c:ptCount val="1"/>
                <c:pt idx="0">
                  <c:v>EMEA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DA!$B$83:$E$83</c:f>
              <c:strCache>
                <c:ptCount val="4"/>
                <c:pt idx="0">
                  <c:v>2020-2021</c:v>
                </c:pt>
                <c:pt idx="1">
                  <c:v>2021-2022</c:v>
                </c:pt>
                <c:pt idx="2">
                  <c:v>2022-2023</c:v>
                </c:pt>
                <c:pt idx="3">
                  <c:v>2023-2024</c:v>
                </c:pt>
              </c:strCache>
            </c:strRef>
          </c:cat>
          <c:val>
            <c:numRef>
              <c:f>DA!$B$85:$E$85</c:f>
              <c:numCache>
                <c:formatCode>0%</c:formatCode>
                <c:ptCount val="4"/>
                <c:pt idx="0">
                  <c:v>0.74446085672082707</c:v>
                </c:pt>
                <c:pt idx="1">
                  <c:v>0.42252328535139716</c:v>
                </c:pt>
                <c:pt idx="2">
                  <c:v>0.11309523809523814</c:v>
                </c:pt>
                <c:pt idx="3">
                  <c:v>7.4866310160427885E-2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49-4114-8B6F-BF1AB823755A}"/>
            </c:ext>
          </c:extLst>
        </c:ser>
        <c:ser>
          <c:idx val="2"/>
          <c:order val="2"/>
          <c:tx>
            <c:strRef>
              <c:f>DA!$A$86</c:f>
              <c:strCache>
                <c:ptCount val="1"/>
                <c:pt idx="0">
                  <c:v>Latin America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DA!$B$83:$E$83</c:f>
              <c:strCache>
                <c:ptCount val="4"/>
                <c:pt idx="0">
                  <c:v>2020-2021</c:v>
                </c:pt>
                <c:pt idx="1">
                  <c:v>2021-2022</c:v>
                </c:pt>
                <c:pt idx="2">
                  <c:v>2022-2023</c:v>
                </c:pt>
                <c:pt idx="3">
                  <c:v>2023-2024</c:v>
                </c:pt>
              </c:strCache>
            </c:strRef>
          </c:cat>
          <c:val>
            <c:numRef>
              <c:f>DA!$B$86:$E$86</c:f>
              <c:numCache>
                <c:formatCode>0%</c:formatCode>
                <c:ptCount val="4"/>
                <c:pt idx="0">
                  <c:v>0.73214285714285721</c:v>
                </c:pt>
                <c:pt idx="1">
                  <c:v>0.365979381443299</c:v>
                </c:pt>
                <c:pt idx="2">
                  <c:v>0.20754716981132071</c:v>
                </c:pt>
                <c:pt idx="3">
                  <c:v>0.1875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49-4114-8B6F-BF1AB823755A}"/>
            </c:ext>
          </c:extLst>
        </c:ser>
        <c:ser>
          <c:idx val="3"/>
          <c:order val="3"/>
          <c:tx>
            <c:strRef>
              <c:f>DA!$A$87</c:f>
              <c:strCache>
                <c:ptCount val="1"/>
                <c:pt idx="0">
                  <c:v>Asia Pacific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DA!$B$83:$E$83</c:f>
              <c:strCache>
                <c:ptCount val="4"/>
                <c:pt idx="0">
                  <c:v>2020-2021</c:v>
                </c:pt>
                <c:pt idx="1">
                  <c:v>2021-2022</c:v>
                </c:pt>
                <c:pt idx="2">
                  <c:v>2022-2023</c:v>
                </c:pt>
                <c:pt idx="3">
                  <c:v>2023-2024</c:v>
                </c:pt>
              </c:strCache>
            </c:strRef>
          </c:cat>
          <c:val>
            <c:numRef>
              <c:f>DA!$B$87:$E$87</c:f>
              <c:numCache>
                <c:formatCode>0%</c:formatCode>
                <c:ptCount val="4"/>
                <c:pt idx="0">
                  <c:v>7.6086956521739024E-2</c:v>
                </c:pt>
                <c:pt idx="1">
                  <c:v>0.34680134680134689</c:v>
                </c:pt>
                <c:pt idx="2">
                  <c:v>0.27499999999999991</c:v>
                </c:pt>
                <c:pt idx="3">
                  <c:v>0.19607843137254899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849-4114-8B6F-BF1AB823755A}"/>
            </c:ext>
          </c:extLst>
        </c:ser>
        <c:ser>
          <c:idx val="4"/>
          <c:order val="4"/>
          <c:tx>
            <c:strRef>
              <c:f>DA!$A$88</c:f>
              <c:strCache>
                <c:ptCount val="1"/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DA!$B$83:$E$83</c:f>
              <c:strCache>
                <c:ptCount val="4"/>
                <c:pt idx="0">
                  <c:v>2020-2021</c:v>
                </c:pt>
                <c:pt idx="1">
                  <c:v>2021-2022</c:v>
                </c:pt>
                <c:pt idx="2">
                  <c:v>2022-2023</c:v>
                </c:pt>
                <c:pt idx="3">
                  <c:v>2023-2024</c:v>
                </c:pt>
              </c:strCache>
            </c:strRef>
          </c:cat>
          <c:val>
            <c:numRef>
              <c:f>DA!$B$88:$E$88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849-4114-8B6F-BF1AB8237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2762367"/>
        <c:axId val="1462764287"/>
      </c:lineChart>
      <c:catAx>
        <c:axId val="1462762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764287"/>
        <c:crosses val="autoZero"/>
        <c:auto val="1"/>
        <c:lblAlgn val="ctr"/>
        <c:lblOffset val="100"/>
        <c:noMultiLvlLbl val="0"/>
      </c:catAx>
      <c:valAx>
        <c:axId val="1462764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762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DA!$A$42</c:f>
              <c:strCache>
                <c:ptCount val="1"/>
                <c:pt idx="0">
                  <c:v>North America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DA!$B$40:$K$40</c:f>
              <c:strCache>
                <c:ptCount val="10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2025P</c:v>
                </c:pt>
                <c:pt idx="6">
                  <c:v>2026P</c:v>
                </c:pt>
                <c:pt idx="7">
                  <c:v>2027P</c:v>
                </c:pt>
                <c:pt idx="8">
                  <c:v>2028P</c:v>
                </c:pt>
                <c:pt idx="9">
                  <c:v>2029P</c:v>
                </c:pt>
              </c:strCache>
            </c:strRef>
          </c:cat>
          <c:val>
            <c:numRef>
              <c:f>DA!$B$42:$K$42</c:f>
              <c:numCache>
                <c:formatCode>#,##0.00</c:formatCode>
                <c:ptCount val="10"/>
                <c:pt idx="0">
                  <c:v>1772.7</c:v>
                </c:pt>
                <c:pt idx="1">
                  <c:v>3201.1</c:v>
                </c:pt>
                <c:pt idx="2" formatCode="#,##0">
                  <c:v>4210</c:v>
                </c:pt>
                <c:pt idx="3" formatCode="#,##0">
                  <c:v>4638</c:v>
                </c:pt>
                <c:pt idx="4" formatCode="#,##0">
                  <c:v>5006</c:v>
                </c:pt>
                <c:pt idx="5">
                  <c:v>5314</c:v>
                </c:pt>
                <c:pt idx="6">
                  <c:v>5562</c:v>
                </c:pt>
                <c:pt idx="7">
                  <c:v>5750</c:v>
                </c:pt>
                <c:pt idx="8">
                  <c:v>5878</c:v>
                </c:pt>
                <c:pt idx="9">
                  <c:v>5946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12-4DCF-BE1E-DD1F9511C572}"/>
            </c:ext>
          </c:extLst>
        </c:ser>
        <c:ser>
          <c:idx val="2"/>
          <c:order val="2"/>
          <c:tx>
            <c:strRef>
              <c:f>DA!$A$43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DA!$B$40:$K$40</c:f>
              <c:strCache>
                <c:ptCount val="10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2025P</c:v>
                </c:pt>
                <c:pt idx="6">
                  <c:v>2026P</c:v>
                </c:pt>
                <c:pt idx="7">
                  <c:v>2027P</c:v>
                </c:pt>
                <c:pt idx="8">
                  <c:v>2028P</c:v>
                </c:pt>
                <c:pt idx="9">
                  <c:v>2029P</c:v>
                </c:pt>
              </c:strCache>
            </c:strRef>
          </c:cat>
          <c:val>
            <c:numRef>
              <c:f>DA!$B$43:$K$43</c:f>
            </c:numRef>
          </c:val>
          <c:smooth val="0"/>
          <c:extLst>
            <c:ext xmlns:c16="http://schemas.microsoft.com/office/drawing/2014/chart" uri="{C3380CC4-5D6E-409C-BE32-E72D297353CC}">
              <c16:uniqueId val="{00000001-F912-4DCF-BE1E-DD1F9511C572}"/>
            </c:ext>
          </c:extLst>
        </c:ser>
        <c:ser>
          <c:idx val="3"/>
          <c:order val="3"/>
          <c:tx>
            <c:strRef>
              <c:f>DA!$A$44</c:f>
              <c:strCache>
                <c:ptCount val="1"/>
                <c:pt idx="0">
                  <c:v>EMEA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DA!$B$40:$K$40</c:f>
              <c:strCache>
                <c:ptCount val="10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2025P</c:v>
                </c:pt>
                <c:pt idx="6">
                  <c:v>2026P</c:v>
                </c:pt>
                <c:pt idx="7">
                  <c:v>2027P</c:v>
                </c:pt>
                <c:pt idx="8">
                  <c:v>2028P</c:v>
                </c:pt>
                <c:pt idx="9">
                  <c:v>2029P</c:v>
                </c:pt>
              </c:strCache>
            </c:strRef>
          </c:cat>
          <c:val>
            <c:numRef>
              <c:f>DA!$B$44:$K$44</c:f>
              <c:numCache>
                <c:formatCode>#,##0.00</c:formatCode>
                <c:ptCount val="10"/>
                <c:pt idx="0">
                  <c:v>1023.8</c:v>
                </c:pt>
                <c:pt idx="1">
                  <c:v>1930.8</c:v>
                </c:pt>
                <c:pt idx="2" formatCode="#,##0">
                  <c:v>2924</c:v>
                </c:pt>
                <c:pt idx="3" formatCode="#,##0">
                  <c:v>3615</c:v>
                </c:pt>
                <c:pt idx="4" formatCode="#,##0">
                  <c:v>4135</c:v>
                </c:pt>
                <c:pt idx="5">
                  <c:v>4540.3335364928289</c:v>
                </c:pt>
                <c:pt idx="6">
                  <c:v>4796.729707972544</c:v>
                </c:pt>
                <c:pt idx="7">
                  <c:v>4952.7768358510257</c:v>
                </c:pt>
                <c:pt idx="8">
                  <c:v>5045.5977939366239</c:v>
                </c:pt>
                <c:pt idx="9">
                  <c:v>5100.0727225080336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12-4DCF-BE1E-DD1F9511C572}"/>
            </c:ext>
          </c:extLst>
        </c:ser>
        <c:ser>
          <c:idx val="4"/>
          <c:order val="4"/>
          <c:tx>
            <c:strRef>
              <c:f>DA!$A$45</c:f>
              <c:strCache>
                <c:ptCount val="1"/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DA!$B$40:$K$40</c:f>
              <c:strCache>
                <c:ptCount val="10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2025P</c:v>
                </c:pt>
                <c:pt idx="6">
                  <c:v>2026P</c:v>
                </c:pt>
                <c:pt idx="7">
                  <c:v>2027P</c:v>
                </c:pt>
                <c:pt idx="8">
                  <c:v>2028P</c:v>
                </c:pt>
                <c:pt idx="9">
                  <c:v>2029P</c:v>
                </c:pt>
              </c:strCache>
            </c:strRef>
          </c:cat>
          <c:val>
            <c:numRef>
              <c:f>DA!$B$45:$K$45</c:f>
            </c:numRef>
          </c:val>
          <c:smooth val="0"/>
          <c:extLst>
            <c:ext xmlns:c16="http://schemas.microsoft.com/office/drawing/2014/chart" uri="{C3380CC4-5D6E-409C-BE32-E72D297353CC}">
              <c16:uniqueId val="{00000003-F912-4DCF-BE1E-DD1F9511C572}"/>
            </c:ext>
          </c:extLst>
        </c:ser>
        <c:ser>
          <c:idx val="5"/>
          <c:order val="5"/>
          <c:tx>
            <c:strRef>
              <c:f>DA!$A$46</c:f>
              <c:strCache>
                <c:ptCount val="1"/>
                <c:pt idx="0">
                  <c:v>Latin America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DA!$B$40:$K$40</c:f>
              <c:strCache>
                <c:ptCount val="10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2025P</c:v>
                </c:pt>
                <c:pt idx="6">
                  <c:v>2026P</c:v>
                </c:pt>
                <c:pt idx="7">
                  <c:v>2027P</c:v>
                </c:pt>
                <c:pt idx="8">
                  <c:v>2028P</c:v>
                </c:pt>
                <c:pt idx="9">
                  <c:v>2029P</c:v>
                </c:pt>
              </c:strCache>
            </c:strRef>
          </c:cat>
          <c:val>
            <c:numRef>
              <c:f>DA!$B$46:$K$46</c:f>
              <c:numCache>
                <c:formatCode>General</c:formatCode>
                <c:ptCount val="10"/>
                <c:pt idx="0">
                  <c:v>242</c:v>
                </c:pt>
                <c:pt idx="1">
                  <c:v>431.2</c:v>
                </c:pt>
                <c:pt idx="2">
                  <c:v>643</c:v>
                </c:pt>
                <c:pt idx="3">
                  <c:v>824</c:v>
                </c:pt>
                <c:pt idx="4">
                  <c:v>969</c:v>
                </c:pt>
                <c:pt idx="5">
                  <c:v>1078</c:v>
                </c:pt>
                <c:pt idx="6">
                  <c:v>1151</c:v>
                </c:pt>
                <c:pt idx="7">
                  <c:v>1188</c:v>
                </c:pt>
                <c:pt idx="8">
                  <c:v>1189</c:v>
                </c:pt>
                <c:pt idx="9">
                  <c:v>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912-4DCF-BE1E-DD1F9511C572}"/>
            </c:ext>
          </c:extLst>
        </c:ser>
        <c:ser>
          <c:idx val="6"/>
          <c:order val="6"/>
          <c:tx>
            <c:strRef>
              <c:f>DA!$A$47</c:f>
              <c:strCache>
                <c:ptCount val="1"/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DA!$B$40:$K$40</c:f>
              <c:strCache>
                <c:ptCount val="10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2025P</c:v>
                </c:pt>
                <c:pt idx="6">
                  <c:v>2026P</c:v>
                </c:pt>
                <c:pt idx="7">
                  <c:v>2027P</c:v>
                </c:pt>
                <c:pt idx="8">
                  <c:v>2028P</c:v>
                </c:pt>
                <c:pt idx="9">
                  <c:v>2029P</c:v>
                </c:pt>
              </c:strCache>
            </c:strRef>
          </c:cat>
          <c:val>
            <c:numRef>
              <c:f>DA!$B$47:$K$47</c:f>
            </c:numRef>
          </c:val>
          <c:smooth val="0"/>
          <c:extLst>
            <c:ext xmlns:c16="http://schemas.microsoft.com/office/drawing/2014/chart" uri="{C3380CC4-5D6E-409C-BE32-E72D297353CC}">
              <c16:uniqueId val="{00000005-F912-4DCF-BE1E-DD1F9511C572}"/>
            </c:ext>
          </c:extLst>
        </c:ser>
        <c:ser>
          <c:idx val="7"/>
          <c:order val="7"/>
          <c:tx>
            <c:strRef>
              <c:f>DA!$A$48</c:f>
              <c:strCache>
                <c:ptCount val="1"/>
                <c:pt idx="0">
                  <c:v>Asia Pacific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DA!$B$40:$K$40</c:f>
              <c:strCache>
                <c:ptCount val="10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2025P</c:v>
                </c:pt>
                <c:pt idx="6">
                  <c:v>2026P</c:v>
                </c:pt>
                <c:pt idx="7">
                  <c:v>2027P</c:v>
                </c:pt>
                <c:pt idx="8">
                  <c:v>2028P</c:v>
                </c:pt>
                <c:pt idx="9">
                  <c:v>2029P</c:v>
                </c:pt>
              </c:strCache>
            </c:strRef>
          </c:cat>
          <c:val>
            <c:numRef>
              <c:f>DA!$B$48:$K$48</c:f>
              <c:numCache>
                <c:formatCode>General</c:formatCode>
                <c:ptCount val="10"/>
                <c:pt idx="0">
                  <c:v>339.7</c:v>
                </c:pt>
                <c:pt idx="1">
                  <c:v>428.7</c:v>
                </c:pt>
                <c:pt idx="2">
                  <c:v>622</c:v>
                </c:pt>
                <c:pt idx="3">
                  <c:v>840</c:v>
                </c:pt>
                <c:pt idx="4">
                  <c:v>992</c:v>
                </c:pt>
                <c:pt idx="5">
                  <c:v>1137</c:v>
                </c:pt>
                <c:pt idx="6">
                  <c:v>1246</c:v>
                </c:pt>
                <c:pt idx="7">
                  <c:v>1319</c:v>
                </c:pt>
                <c:pt idx="8">
                  <c:v>1356</c:v>
                </c:pt>
                <c:pt idx="9">
                  <c:v>1357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912-4DCF-BE1E-DD1F9511C572}"/>
            </c:ext>
          </c:extLst>
        </c:ser>
        <c:ser>
          <c:idx val="8"/>
          <c:order val="8"/>
          <c:tx>
            <c:strRef>
              <c:f>DA!$A$49</c:f>
              <c:strCache>
                <c:ptCount val="1"/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DA!$B$40:$K$40</c:f>
              <c:strCache>
                <c:ptCount val="10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2025P</c:v>
                </c:pt>
                <c:pt idx="6">
                  <c:v>2026P</c:v>
                </c:pt>
                <c:pt idx="7">
                  <c:v>2027P</c:v>
                </c:pt>
                <c:pt idx="8">
                  <c:v>2028P</c:v>
                </c:pt>
                <c:pt idx="9">
                  <c:v>2029P</c:v>
                </c:pt>
              </c:strCache>
            </c:strRef>
          </c:cat>
          <c:val>
            <c:numRef>
              <c:f>DA!$B$49:$K$49</c:f>
            </c:numRef>
          </c:val>
          <c:smooth val="0"/>
          <c:extLst>
            <c:ext xmlns:c16="http://schemas.microsoft.com/office/drawing/2014/chart" uri="{C3380CC4-5D6E-409C-BE32-E72D297353CC}">
              <c16:uniqueId val="{00000007-F912-4DCF-BE1E-DD1F9511C572}"/>
            </c:ext>
          </c:extLst>
        </c:ser>
        <c:ser>
          <c:idx val="9"/>
          <c:order val="9"/>
          <c:tx>
            <c:strRef>
              <c:f>DA!$A$50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DA!$B$40:$K$40</c:f>
              <c:strCache>
                <c:ptCount val="10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2025P</c:v>
                </c:pt>
                <c:pt idx="6">
                  <c:v>2026P</c:v>
                </c:pt>
                <c:pt idx="7">
                  <c:v>2027P</c:v>
                </c:pt>
                <c:pt idx="8">
                  <c:v>2028P</c:v>
                </c:pt>
                <c:pt idx="9">
                  <c:v>2029P</c:v>
                </c:pt>
              </c:strCache>
            </c:strRef>
          </c:cat>
          <c:val>
            <c:numRef>
              <c:f>DA!$B$50:$K$50</c:f>
              <c:numCache>
                <c:formatCode>#,##0.00</c:formatCode>
                <c:ptCount val="10"/>
                <c:pt idx="0">
                  <c:v>3378.2</c:v>
                </c:pt>
                <c:pt idx="1">
                  <c:v>5991.8</c:v>
                </c:pt>
                <c:pt idx="2" formatCode="#,##0">
                  <c:v>8399</c:v>
                </c:pt>
                <c:pt idx="3" formatCode="#,##0">
                  <c:v>9917</c:v>
                </c:pt>
                <c:pt idx="4" formatCode="#,##0">
                  <c:v>11102</c:v>
                </c:pt>
                <c:pt idx="5">
                  <c:v>12486.431561531883</c:v>
                </c:pt>
                <c:pt idx="6">
                  <c:v>13076.786178751488</c:v>
                </c:pt>
                <c:pt idx="7">
                  <c:v>13434.809367833726</c:v>
                </c:pt>
                <c:pt idx="8">
                  <c:v>13597.616535131951</c:v>
                </c:pt>
                <c:pt idx="9">
                  <c:v>13625.083519034193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912-4DCF-BE1E-DD1F9511C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9345600"/>
        <c:axId val="74934272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DA!$A$41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DA!$B$40:$K$40</c15:sqref>
                        </c15:formulaRef>
                      </c:ext>
                    </c:extLst>
                    <c:strCache>
                      <c:ptCount val="10"/>
                      <c:pt idx="0">
                        <c:v>2020</c:v>
                      </c:pt>
                      <c:pt idx="1">
                        <c:v>2021</c:v>
                      </c:pt>
                      <c:pt idx="2">
                        <c:v>2022</c:v>
                      </c:pt>
                      <c:pt idx="3">
                        <c:v>2023</c:v>
                      </c:pt>
                      <c:pt idx="4">
                        <c:v>2024</c:v>
                      </c:pt>
                      <c:pt idx="5">
                        <c:v>2025P</c:v>
                      </c:pt>
                      <c:pt idx="6">
                        <c:v>2026P</c:v>
                      </c:pt>
                      <c:pt idx="7">
                        <c:v>2027P</c:v>
                      </c:pt>
                      <c:pt idx="8">
                        <c:v>2028P</c:v>
                      </c:pt>
                      <c:pt idx="9">
                        <c:v>2029P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DA!$B$41:$K$41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F912-4DCF-BE1E-DD1F9511C572}"/>
                  </c:ext>
                </c:extLst>
              </c15:ser>
            </c15:filteredLineSeries>
          </c:ext>
        </c:extLst>
      </c:lineChart>
      <c:catAx>
        <c:axId val="74934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42720"/>
        <c:crosses val="autoZero"/>
        <c:auto val="1"/>
        <c:lblAlgn val="ctr"/>
        <c:lblOffset val="100"/>
        <c:noMultiLvlLbl val="0"/>
      </c:catAx>
      <c:valAx>
        <c:axId val="74934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  <a:r>
                  <a:rPr lang="en-US" baseline="0"/>
                  <a:t> ($MM)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4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923032184346635"/>
          <c:y val="0.87912123284736665"/>
          <c:w val="0.47416562019462538"/>
          <c:h val="0.103962834675175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51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5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2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4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7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4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6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38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5B0340-B2D3-F853-54D3-56A9ED475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956381"/>
            <a:ext cx="10058400" cy="2376134"/>
          </a:xfrm>
        </p:spPr>
        <p:txBody>
          <a:bodyPr/>
          <a:lstStyle/>
          <a:p>
            <a:pPr algn="ctr"/>
            <a:r>
              <a:rPr lang="en-US" dirty="0"/>
              <a:t>Airbnb Inc.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50559-F5C1-04F8-6509-82EB9A8EB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965" y="3761015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sz="1800" dirty="0">
              <a:latin typeface="+mn-lt"/>
            </a:endParaRPr>
          </a:p>
          <a:p>
            <a:pPr algn="r"/>
            <a:endParaRPr lang="en-US" sz="1800" dirty="0">
              <a:latin typeface="+mn-lt"/>
            </a:endParaRPr>
          </a:p>
          <a:p>
            <a:pPr algn="r"/>
            <a:r>
              <a:rPr lang="en-US" sz="1800" dirty="0">
                <a:latin typeface="+mn-lt"/>
              </a:rPr>
              <a:t>	By Maher Jaweed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5B4FAC-2822-7249-49D5-9B1644FD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427"/>
          <a:stretch/>
        </p:blipFill>
        <p:spPr>
          <a:xfrm>
            <a:off x="149134" y="0"/>
            <a:ext cx="982980" cy="120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0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F9B91-6CB1-0E20-A5D9-8270E349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Noticeable Financial Ratios</a:t>
            </a:r>
          </a:p>
        </p:txBody>
      </p:sp>
      <p:pic>
        <p:nvPicPr>
          <p:cNvPr id="5" name="Picture 4" descr="A graph with numbers and percentages&#10;&#10;AI-generated content may be incorrect.">
            <a:extLst>
              <a:ext uri="{FF2B5EF4-FFF2-40B4-BE49-F238E27FC236}">
                <a16:creationId xmlns:a16="http://schemas.microsoft.com/office/drawing/2014/main" id="{BF9C2FE8-96FA-8C3C-1128-B5369DBD53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8"/>
          <a:stretch/>
        </p:blipFill>
        <p:spPr>
          <a:xfrm>
            <a:off x="275771" y="1621898"/>
            <a:ext cx="7273982" cy="375558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F28C24-B344-7B3B-01CF-A564CA3646D5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Airbnb maintains stable liquidity, ensuring capability to meet short-term obligations amid strategic regulatory shifts and targeted growth strategies.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Significant improvement from negative margins highlights successful strategic adjustments toward profitability, supported by host incentives and regulatory compliance initiatives.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Declining growth rates reflect a strategic shift from rapid expansion to sustainable, compliant growth with targeted local partnerships and quality-focused initiatives.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Strong ROE improvement indicates successful operational efficiency, strong market position, and effective capital allocation amid regional and compliance-focused strategic adjustments.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2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FFC9-D302-6E74-7E43-052239D8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Key points of 3 Statement Model and Valuation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A94D3E-85A9-6C34-6202-1D055C9F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assumed that Airbnb's sales growth over the next five years will increase at a decreasing rate, following a log pattern for each sector, as the company stabilizes and faces market saturation.</a:t>
            </a:r>
          </a:p>
          <a:p>
            <a:r>
              <a:rPr lang="en-US" dirty="0"/>
              <a:t>We assumed that in our forecast, Airbnb will not receive any tax benefit since the company has been profiting in 2022, after pandemic period. </a:t>
            </a:r>
          </a:p>
          <a:p>
            <a:r>
              <a:rPr lang="en-US" dirty="0"/>
              <a:t>We assumed that in the next 5 years, Airbnb unearned fees will increase due to the higher volume of transactions, these are mostly service fees that will be record as revenue after guests checking in. </a:t>
            </a:r>
          </a:p>
          <a:p>
            <a:r>
              <a:rPr lang="en-US" dirty="0"/>
              <a:t>For stock repurchases, we assume that Airbnb will conduct annual buybacks due to its increasing market share and relatively high profit margins.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5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D85225-4221-4672-B1DE-C34BFFF5F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69162C-E724-4D68-5275-1F9A6B3BA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" b="2693"/>
          <a:stretch/>
        </p:blipFill>
        <p:spPr>
          <a:xfrm>
            <a:off x="67734" y="270934"/>
            <a:ext cx="12050888" cy="619759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FB55C46-EDB8-4EC2-AD52-94B111D3A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107D-CAA2-3551-D204-B04CAEA8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67" y="281041"/>
            <a:ext cx="10659100" cy="1439633"/>
          </a:xfrm>
        </p:spPr>
        <p:txBody>
          <a:bodyPr/>
          <a:lstStyle/>
          <a:p>
            <a:r>
              <a:rPr lang="en-US" dirty="0"/>
              <a:t>3. Historical Strategy &amp; Market Positioning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3141E8-9F02-BEF0-85AB-7FDA370DC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667" y="1428975"/>
            <a:ext cx="1108101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b="1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IPO to Present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: Shift from growth-at-all-costs to regulatory cooperation and platform quality.</a:t>
            </a:r>
            <a:endParaRPr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Key Milestones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2020: Airbnb City Portal launched</a:t>
            </a:r>
            <a:r>
              <a:rPr lang="en-US" altLang="en-US" sz="1800">
                <a:solidFill>
                  <a:schemeClr val="tx1"/>
                </a:solidFill>
                <a:latin typeface="Arial"/>
                <a:cs typeface="Arial"/>
              </a:rPr>
              <a:t> to enhance regulatory cooperation with governments.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2021: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AirCover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for Hosts introduced</a:t>
            </a:r>
            <a:r>
              <a:rPr lang="en-US" altLang="en-US" sz="1800">
                <a:solidFill>
                  <a:schemeClr val="tx1"/>
                </a:solidFill>
                <a:latin typeface="Arial"/>
                <a:cs typeface="Arial"/>
              </a:rPr>
              <a:t> to strengthen host protection with up to $3 million coverage.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chemeClr val="tx1"/>
                </a:solidFill>
                <a:latin typeface="Arial"/>
                <a:cs typeface="Arial"/>
              </a:rPr>
              <a:t>	Host advisory Board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+mn-lt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2023: Embraced EU regulatory frameworks</a:t>
            </a:r>
            <a:r>
              <a:rPr lang="en-US" altLang="en-US" sz="1800">
                <a:solidFill>
                  <a:schemeClr val="tx1"/>
                </a:solidFill>
                <a:latin typeface="Arial"/>
                <a:cs typeface="Arial"/>
              </a:rPr>
              <a:t> to shape EU-wide regulations, including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chemeClr val="tx1"/>
                </a:solidFill>
                <a:latin typeface="Arial"/>
                <a:cs typeface="Arial"/>
              </a:rPr>
              <a:t>data-sharing and host registration.</a:t>
            </a:r>
            <a:endParaRPr lang="en-US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2024: Airbnb-Friendly Apartments launch</a:t>
            </a:r>
            <a:r>
              <a:rPr lang="en-US" altLang="en-US" sz="1800">
                <a:solidFill>
                  <a:schemeClr val="tx1"/>
                </a:solidFill>
                <a:latin typeface="Arial"/>
                <a:cs typeface="Arial"/>
              </a:rPr>
              <a:t> to partner with real estate developers to legally allow short-term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chemeClr val="tx1"/>
                </a:solidFill>
                <a:latin typeface="Arial"/>
                <a:cs typeface="Arial"/>
              </a:rPr>
              <a:t>rentals in apartments.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Market Trends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: Regulatory pressure, rising costs, demand for affordable stays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818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D61C-549A-00D8-7B57-9E5213F3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Competitive Landscape and Comparison in the US market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4813C6-921F-B03E-EABF-DB2BAB8F6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613863"/>
              </p:ext>
            </p:extLst>
          </p:nvPr>
        </p:nvGraphicFramePr>
        <p:xfrm>
          <a:off x="1097280" y="2031728"/>
          <a:ext cx="10058400" cy="237744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37600377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308614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82313447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14665929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84908882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98647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/>
                        <a:t>Platform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Host Insurance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Regulatory Approach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Incentives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Tech Tools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Market Share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188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Direct booking 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None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GDPR 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Moderate 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Moderate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28%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551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Airbnb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$3M AirCover</a:t>
                      </a:r>
                      <a:endParaRPr lang="en-US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Pro-regulation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Advanced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29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Vrbo</a:t>
                      </a:r>
                      <a:endParaRPr lang="en-US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$1M Liability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Low-visibility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Moderate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Moderate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777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Booking.com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None built-in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Quiet compliance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Moderate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Hotel-heavy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6022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4C3DE8-1DF0-41FB-5843-D2562096533F}"/>
              </a:ext>
            </a:extLst>
          </p:cNvPr>
          <p:cNvSpPr txBox="1"/>
          <p:nvPr/>
        </p:nvSpPr>
        <p:spPr>
          <a:xfrm>
            <a:off x="845212" y="5325898"/>
            <a:ext cx="105634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In Europe, Booking.com holds the leading position with approximately 50% of the market share, followed by Airbnb with 40%. The remaining share is divided between </a:t>
            </a:r>
            <a:r>
              <a:rPr lang="en-US" err="1">
                <a:ea typeface="+mn-lt"/>
                <a:cs typeface="+mn-lt"/>
              </a:rPr>
              <a:t>Vrbo</a:t>
            </a:r>
            <a:r>
              <a:rPr lang="en-US">
                <a:ea typeface="+mn-lt"/>
                <a:cs typeface="+mn-lt"/>
              </a:rPr>
              <a:t> and direct bookings.</a:t>
            </a:r>
          </a:p>
        </p:txBody>
      </p:sp>
    </p:spTree>
    <p:extLst>
      <p:ext uri="{BB962C8B-B14F-4D97-AF65-F5344CB8AC3E}">
        <p14:creationId xmlns:p14="http://schemas.microsoft.com/office/powerpoint/2010/main" val="334660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55C7-DACF-864C-406C-51ABBF5B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SWOT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541514-EDE9-B305-B047-D7CCBFA081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462522"/>
              </p:ext>
            </p:extLst>
          </p:nvPr>
        </p:nvGraphicFramePr>
        <p:xfrm>
          <a:off x="1096963" y="1846263"/>
          <a:ext cx="100584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2817749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612728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Strengths: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First-mover advantage and Global recognition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Strong community trust tools (</a:t>
                      </a:r>
                      <a:r>
                        <a:rPr lang="en-US" err="1"/>
                        <a:t>AirCover</a:t>
                      </a:r>
                      <a:r>
                        <a:rPr lang="en-US"/>
                        <a:t>, ID verification)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Massive Global Network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Weakness: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Dependence on third-party hosts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Limited control over inventory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Regulatory complexity and enforcement vary city-by-city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84809"/>
                  </a:ext>
                </a:extLst>
              </a:tr>
              <a:tr h="285886">
                <a:tc>
                  <a:txBody>
                    <a:bodyPr/>
                    <a:lstStyle/>
                    <a:p>
                      <a:r>
                        <a:rPr lang="en-US"/>
                        <a:t>Opportunities: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Expansion of “Airbnb-Friendly Apartments” and long-term stay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Strategic partnerships with real estate developers and governments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Reduce listing cost by increasing listing quantity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Threats: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Stiff Competition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Online Theft and Hacking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Currency Risk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86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59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9353-3AF8-029B-F8BA-AD10219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Key Strategic Initiatives (2025)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1050-1CFC-CE40-3E4A-24580926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New Host Incentives</a:t>
            </a:r>
            <a:r>
              <a:rPr lang="en-US"/>
              <a:t>: Cash bonuses, referral boosts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Airbnb Rooms</a:t>
            </a:r>
            <a:r>
              <a:rPr lang="en-US"/>
              <a:t>: Promoting affordability &amp; spare room listings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Co-Host Marketplace</a:t>
            </a:r>
            <a:r>
              <a:rPr lang="en-US"/>
              <a:t>: Matching part-time hosts with professional co-hosts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Airbnb-Friendly Real Estate</a:t>
            </a:r>
            <a:r>
              <a:rPr lang="en-US"/>
              <a:t>: Expanding legal hosting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AirCover</a:t>
            </a:r>
            <a:r>
              <a:rPr lang="en-US" b="1"/>
              <a:t> Upgrades</a:t>
            </a:r>
            <a:r>
              <a:rPr lang="en-US"/>
              <a:t>: $3M protection, damage, liability, lost income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44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4657-7545-32CC-9A3B-D8C56684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Regional Strategy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411F4-8A71-8E14-F500-3CCA1AC8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/>
              <a:t>North America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Regulation hotspots (e.g., NYC), pivot to long stays, Airbnb-Friendly Apartments</a:t>
            </a:r>
          </a:p>
          <a:p>
            <a:pPr>
              <a:buNone/>
            </a:pPr>
            <a:r>
              <a:rPr lang="en-US" b="1"/>
              <a:t>Europe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Support for EU regulation, compliance in Paris/Berlin/Amsterdam</a:t>
            </a:r>
          </a:p>
          <a:p>
            <a:pPr>
              <a:buNone/>
            </a:pPr>
            <a:r>
              <a:rPr lang="en-US" b="1"/>
              <a:t>Asia-Pacific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Japan: Full compliance with </a:t>
            </a:r>
            <a:r>
              <a:rPr lang="en-US" err="1"/>
              <a:t>Minpaku</a:t>
            </a:r>
            <a:r>
              <a:rPr lang="en-US"/>
              <a:t> law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China: Market exit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Korea &amp; India: Localized integration and partnerships</a:t>
            </a:r>
          </a:p>
          <a:p>
            <a:pPr>
              <a:buNone/>
            </a:pPr>
            <a:r>
              <a:rPr lang="en-US" b="1"/>
              <a:t>Latin America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Opportunity market; expanding Airbnb-Friendly concept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9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7C93-9F0F-B5B7-C50B-766DD15E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Valuation and Financial Analysis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AC658-EB61-808F-202A-1B5C19A24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27" y="1988299"/>
            <a:ext cx="2730980" cy="1745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F76BA-2997-7473-E010-6980BE6E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440" y="1985217"/>
            <a:ext cx="2718114" cy="1749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DCC7B9-5018-7A35-E0B8-6D410A481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35" y="3728002"/>
            <a:ext cx="2734367" cy="1743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2CAD7A-9F0D-A256-3225-7917D4000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775" y="3702602"/>
            <a:ext cx="2734365" cy="1743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FA4E41-0304-130D-FF5D-FD1443C4BAE7}"/>
              </a:ext>
            </a:extLst>
          </p:cNvPr>
          <p:cNvSpPr txBox="1"/>
          <p:nvPr/>
        </p:nvSpPr>
        <p:spPr>
          <a:xfrm>
            <a:off x="1173103" y="5672302"/>
            <a:ext cx="5354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Airbnb vs Competitors, EBITDA and NI 2024 ($million)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5226C99-0641-4F5D-DC60-42B190BA2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83807"/>
              </p:ext>
            </p:extLst>
          </p:nvPr>
        </p:nvGraphicFramePr>
        <p:xfrm>
          <a:off x="6725478" y="1987826"/>
          <a:ext cx="5139431" cy="35152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06036">
                  <a:extLst>
                    <a:ext uri="{9D8B030D-6E8A-4147-A177-3AD203B41FA5}">
                      <a16:colId xmlns:a16="http://schemas.microsoft.com/office/drawing/2014/main" val="3126904096"/>
                    </a:ext>
                  </a:extLst>
                </a:gridCol>
                <a:gridCol w="878677">
                  <a:extLst>
                    <a:ext uri="{9D8B030D-6E8A-4147-A177-3AD203B41FA5}">
                      <a16:colId xmlns:a16="http://schemas.microsoft.com/office/drawing/2014/main" val="3836151291"/>
                    </a:ext>
                  </a:extLst>
                </a:gridCol>
                <a:gridCol w="1326305">
                  <a:extLst>
                    <a:ext uri="{9D8B030D-6E8A-4147-A177-3AD203B41FA5}">
                      <a16:colId xmlns:a16="http://schemas.microsoft.com/office/drawing/2014/main" val="3677206199"/>
                    </a:ext>
                  </a:extLst>
                </a:gridCol>
                <a:gridCol w="928413">
                  <a:extLst>
                    <a:ext uri="{9D8B030D-6E8A-4147-A177-3AD203B41FA5}">
                      <a16:colId xmlns:a16="http://schemas.microsoft.com/office/drawing/2014/main" val="1627052952"/>
                    </a:ext>
                  </a:extLst>
                </a:gridCol>
              </a:tblGrid>
              <a:tr h="5021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Profitability Ratios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Airbnb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Booking.com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Expedia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916883"/>
                  </a:ext>
                </a:extLst>
              </a:tr>
              <a:tr h="502174"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>
                          <a:effectLst/>
                          <a:latin typeface="Arial"/>
                        </a:rPr>
                        <a:t>ROE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0.31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-1.46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951089"/>
                  </a:ext>
                </a:extLst>
              </a:tr>
              <a:tr h="502174"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>
                          <a:effectLst/>
                          <a:latin typeface="Arial"/>
                        </a:rPr>
                        <a:t>ROA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0.13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0.21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0.06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489021"/>
                  </a:ext>
                </a:extLst>
              </a:tr>
              <a:tr h="502174"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>
                          <a:effectLst/>
                          <a:latin typeface="Arial"/>
                        </a:rPr>
                        <a:t>Gross margin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261301"/>
                  </a:ext>
                </a:extLst>
              </a:tr>
              <a:tr h="502174"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>
                          <a:effectLst/>
                          <a:latin typeface="Arial"/>
                        </a:rPr>
                        <a:t>Operating margin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0.15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0.32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0.10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6186"/>
                  </a:ext>
                </a:extLst>
              </a:tr>
              <a:tr h="502174"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>
                          <a:effectLst/>
                          <a:latin typeface="Arial"/>
                        </a:rPr>
                        <a:t>Pre-tax margin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0.29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0.28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0.11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742710"/>
                  </a:ext>
                </a:extLst>
              </a:tr>
              <a:tr h="502174"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>
                          <a:effectLst/>
                          <a:latin typeface="Arial"/>
                        </a:rPr>
                        <a:t>Net income margin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0.24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0.09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72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37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3BEB-B962-DE22-B801-05B96A12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Platform Risks and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2793-E23F-7D9B-E419-7E1026FC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Brand Risk</a:t>
            </a:r>
            <a:r>
              <a:rPr lang="en-US" dirty="0"/>
              <a:t>: Managed via </a:t>
            </a:r>
            <a:r>
              <a:rPr lang="en-US" dirty="0" err="1"/>
              <a:t>AirCover</a:t>
            </a:r>
            <a:r>
              <a:rPr lang="en-US" dirty="0"/>
              <a:t>, Party Ban, Neighborhood Support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Experience</a:t>
            </a:r>
            <a:r>
              <a:rPr lang="en-US" dirty="0"/>
              <a:t>: 24/7 service, </a:t>
            </a:r>
            <a:r>
              <a:rPr lang="en-US" dirty="0" err="1"/>
              <a:t>Superhost</a:t>
            </a:r>
            <a:r>
              <a:rPr lang="en-US" dirty="0"/>
              <a:t> Support, trust tech (ID, reviews)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Host Quality</a:t>
            </a:r>
            <a:r>
              <a:rPr lang="en-US" dirty="0"/>
              <a:t>: </a:t>
            </a:r>
            <a:r>
              <a:rPr lang="en-US" dirty="0" err="1"/>
              <a:t>Superhost</a:t>
            </a:r>
            <a:r>
              <a:rPr lang="en-US" dirty="0"/>
              <a:t> program, community standards enforcement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2025 Revenue Growth: </a:t>
            </a:r>
            <a:r>
              <a:rPr lang="en-US" dirty="0"/>
              <a:t>based on market cap, bookings$10.7B (2024) to projected ~$12B DCF or Multiple Analysis: Optional and margins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Assumptions: </a:t>
            </a:r>
            <a:r>
              <a:rPr lang="en-US" dirty="0"/>
              <a:t>Night stays growth, ADR (average daily rate), expansion of hosting programs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3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7724-F746-31CD-90D3-B07D6337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 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02959-8896-CD2E-CFFC-980D8B6A9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1. Executive Summary</a:t>
            </a:r>
            <a:endParaRPr lang="en-US" dirty="0"/>
          </a:p>
          <a:p>
            <a:r>
              <a:rPr lang="en-US" dirty="0"/>
              <a:t>2. Company and Industry Overview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3. Historical Strategy &amp; Market Positioning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4. Competitive Landscape and Comparison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5. Key Strategic Initiatives (2025)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6. Regional Strategy Breakdown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7. Platform Risks and Mitigation</a:t>
            </a:r>
          </a:p>
          <a:p>
            <a:r>
              <a:rPr lang="en-US" dirty="0">
                <a:ea typeface="Calibri"/>
                <a:cs typeface="Calibri"/>
              </a:rPr>
              <a:t>8. Conclusion &amp;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907034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C914-1B44-D38A-0B4B-5F27F4DD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Managing Host-Related Risks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D7C6-36B3-3DC3-1A1B-E0A040CA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 Airbnb enforces strict host standards and guidelines</a:t>
            </a:r>
            <a:r>
              <a:rPr lang="en-US" dirty="0">
                <a:ea typeface="+mn-lt"/>
                <a:cs typeface="+mn-lt"/>
              </a:rPr>
              <a:t> to ensure quality and consistency. To achieve </a:t>
            </a:r>
            <a:r>
              <a:rPr lang="en-US" dirty="0" err="1">
                <a:ea typeface="+mn-lt"/>
                <a:cs typeface="+mn-lt"/>
              </a:rPr>
              <a:t>Superhost</a:t>
            </a:r>
            <a:r>
              <a:rPr lang="en-US" dirty="0">
                <a:ea typeface="+mn-lt"/>
                <a:cs typeface="+mn-lt"/>
              </a:rPr>
              <a:t> status, hosts must maintain a 4.8 or higher overall rating, a 90% or higher response rate, have hosted at least 10 reservations or 3 reservations totaling at least 100 nights, and maintain a cancellation rate below 1% 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 The platform utilizes a two-way rating and review system</a:t>
            </a:r>
            <a:r>
              <a:rPr lang="en-US" dirty="0">
                <a:ea typeface="+mn-lt"/>
                <a:cs typeface="+mn-lt"/>
              </a:rPr>
              <a:t>, allowing both guests and hosts to evaluate each other. This system fosters accountability and transparency, contributing to a trustworthy community.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 Airbnb operates a Resolution Center with 24/7 customer support</a:t>
            </a:r>
            <a:r>
              <a:rPr lang="en-US" dirty="0">
                <a:ea typeface="+mn-lt"/>
                <a:cs typeface="+mn-lt"/>
              </a:rPr>
              <a:t> to mediate disputes such as refund requests, cancellations, and property damage claims. Issues must be reported within 72 hours of discovery to be eligible under Airbnb's Rebooking and Refund Policy 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 Through its </a:t>
            </a:r>
            <a:r>
              <a:rPr lang="en-US" b="1" dirty="0" err="1">
                <a:ea typeface="+mn-lt"/>
                <a:cs typeface="+mn-lt"/>
              </a:rPr>
              <a:t>AirCover</a:t>
            </a:r>
            <a:r>
              <a:rPr lang="en-US" b="1" dirty="0">
                <a:ea typeface="+mn-lt"/>
                <a:cs typeface="+mn-lt"/>
              </a:rPr>
              <a:t> program</a:t>
            </a:r>
            <a:r>
              <a:rPr lang="en-US" dirty="0">
                <a:ea typeface="+mn-lt"/>
                <a:cs typeface="+mn-lt"/>
              </a:rPr>
              <a:t>, Airbnb provides comprehensive protection, offering guests rebooking or full refunds if a stay falls short of expectations, and giving hosts up to $3 million in damage protection and $1 million in liability insurance 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1252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BFAF0-2D79-FA4C-20C1-E677DA41C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C47E-F902-FFF0-C967-68500D8F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Managing Host-Related Risks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6C3F-B7E6-FBC4-39F1-10F06FA0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 To prevent fraud and ensure safety, Airbnb requires identity verification</a:t>
            </a:r>
            <a:r>
              <a:rPr lang="en-US">
                <a:ea typeface="+mn-lt"/>
                <a:cs typeface="+mn-lt"/>
              </a:rPr>
              <a:t> for all primary hosts, co-hosts, and booking guests. This process involves verifying personal information such as legal name, address, and phone number 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 Airbnb enforces its policies using AI and manual reviews</a:t>
            </a:r>
            <a:r>
              <a:rPr lang="en-US">
                <a:ea typeface="+mn-lt"/>
                <a:cs typeface="+mn-lt"/>
              </a:rPr>
              <a:t>, which led to the removal of 59,000 fake listings and the prevention of 157,000 fraudulent accounts from joining the platform in a single year 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 The company collaborates with local governments to ensure legal compliance</a:t>
            </a:r>
            <a:r>
              <a:rPr lang="en-US">
                <a:ea typeface="+mn-lt"/>
                <a:cs typeface="+mn-lt"/>
              </a:rPr>
              <a:t>, including adhering to zoning laws, safety regulations, and collecting required taxes. Since 2014, Airbnb has collected and remitted $13.5 billion in tourism taxes globally 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 To protect its brand, Airbnb responds swiftly to high-profile incidents</a:t>
            </a:r>
            <a:r>
              <a:rPr lang="en-US">
                <a:ea typeface="+mn-lt"/>
                <a:cs typeface="+mn-lt"/>
              </a:rPr>
              <a:t>, offers public apologies and refunds when necessary, and runs initiatives like Airbnb.org, which has provided housing to over 100,000 people fleeing crises such as the conflict in Ukraine .</a:t>
            </a:r>
          </a:p>
          <a:p>
            <a:pPr>
              <a:buFont typeface="Arial" panose="020F0502020204030204" pitchFamily="34" charset="0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8338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5495-7D46-17B6-005A-76A9E565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Navigating Rental Regulations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EAD0-DF9E-8A10-8D57-E44E3F685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19008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Airbnb and its hosts have filed multiple lawsuits challenging restrictive short-term rental regulations.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However, these restrictions affect the entire short-term rental sector, not Airbnb alone. For example, in New York City, all short-term rentals—whether hotels, motels, or Airbnb listings—are required to register with the Mayor’s Office of Special Enforcement (OSE).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In Maui County, Hawaii, Airbnb has collaborated with governments </a:t>
            </a:r>
            <a:r>
              <a:rPr lang="en-US">
                <a:ea typeface="+mn-lt"/>
                <a:cs typeface="+mn-lt"/>
              </a:rPr>
              <a:t>through Memoranda of Understanding (</a:t>
            </a:r>
            <a:r>
              <a:rPr lang="en-US" err="1">
                <a:ea typeface="+mn-lt"/>
                <a:cs typeface="+mn-lt"/>
              </a:rPr>
              <a:t>MoUs</a:t>
            </a:r>
            <a:r>
              <a:rPr lang="en-US">
                <a:ea typeface="+mn-lt"/>
                <a:cs typeface="+mn-lt"/>
              </a:rPr>
              <a:t>) to facilitate enforcement of short-term rental regulations.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Airbnb view policy makers as allies, positioning itself as a collaborator. 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Airbnb’s lobbying spending has reached record levels as in 2022, the company spent about $1 million on U.S. federal lobbying. At the state level, Airbnb spent at least $651,000 lobbying in 9 different states in 2023, targeting places considering strict short-term rental rules. 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Airbnb mobilizes local hosts politically by organizing advocacy groups and encouraging them to lobby officials, framing home-sharing as vital economic support for communities.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447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451D-2D31-CEC1-E290-D57E38BE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Conclusion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22B06-C7BB-42F9-6F70-8985E332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Airbnb has made </a:t>
            </a:r>
            <a:r>
              <a:rPr lang="en-US" b="1"/>
              <a:t>strategic pivots</a:t>
            </a:r>
            <a:r>
              <a:rPr lang="en-US"/>
              <a:t> to balance growth and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Host first investments are essential to platform longevity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Still </a:t>
            </a:r>
            <a:r>
              <a:rPr lang="en-US" b="1"/>
              <a:t>well-positioned competitively</a:t>
            </a:r>
            <a:r>
              <a:rPr lang="en-US"/>
              <a:t> due to brand loyalty, tech leadership, and host-centric features</a:t>
            </a:r>
          </a:p>
          <a:p>
            <a:r>
              <a:rPr lang="en-US" i="1"/>
              <a:t>Recommendation</a:t>
            </a:r>
            <a:r>
              <a:rPr lang="en-US"/>
              <a:t>: Continue investment in regulated-friendly supply &amp; host incentives to maintain market leadership.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3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4BEC-CA9D-ABD9-CFB9-95F228D9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150" y="723925"/>
            <a:ext cx="10058400" cy="867662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1. Executive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36033-09B2-B803-6CF2-2D705BE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150" y="1819230"/>
            <a:ext cx="10058400" cy="5414837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z="2300" b="1" u="sng">
                <a:ea typeface="+mn-lt"/>
                <a:cs typeface="+mn-lt"/>
              </a:rPr>
              <a:t>Evolving Strategy &amp; Global Presence:</a:t>
            </a:r>
            <a:r>
              <a:rPr lang="en-US" sz="2100">
                <a:ea typeface="+mn-lt"/>
                <a:cs typeface="+mn-lt"/>
              </a:rPr>
              <a:t> Since its 2008 founding, Airbnb has grown to 7.7 million listings across 220+ countries, shifting from a market disruptor to an industry leader, especially after its 2020 IPO.</a:t>
            </a:r>
          </a:p>
          <a:p>
            <a:r>
              <a:rPr lang="en-US" sz="2300" b="1" u="sng">
                <a:ea typeface="+mn-lt"/>
                <a:cs typeface="+mn-lt"/>
              </a:rPr>
              <a:t>Competitive Edge &amp; 2025 Focus:</a:t>
            </a:r>
            <a:r>
              <a:rPr lang="en-US" sz="2300">
                <a:ea typeface="+mn-lt"/>
                <a:cs typeface="+mn-lt"/>
              </a:rPr>
              <a:t> </a:t>
            </a:r>
            <a:r>
              <a:rPr lang="en-US" sz="2100">
                <a:ea typeface="+mn-lt"/>
                <a:cs typeface="+mn-lt"/>
              </a:rPr>
              <a:t>Despite strong competition, Airbnb remains dominant in the U.S. and second in Europe by emphasizing innovation. Safety programs like </a:t>
            </a:r>
            <a:r>
              <a:rPr lang="en-US" sz="2100" err="1">
                <a:ea typeface="+mn-lt"/>
                <a:cs typeface="+mn-lt"/>
              </a:rPr>
              <a:t>AirCover</a:t>
            </a:r>
            <a:r>
              <a:rPr lang="en-US" sz="2100">
                <a:ea typeface="+mn-lt"/>
                <a:cs typeface="+mn-lt"/>
              </a:rPr>
              <a:t>, coupled with a strategy centered on affordability, host incentives, and real estate partnerships help Airbnb stay ahead of competitors.</a:t>
            </a:r>
            <a:endParaRPr lang="en-US">
              <a:ea typeface="+mn-lt"/>
              <a:cs typeface="+mn-lt"/>
            </a:endParaRPr>
          </a:p>
          <a:p>
            <a:r>
              <a:rPr lang="en-US" sz="2300" b="1" u="sng">
                <a:ea typeface="+mn-lt"/>
                <a:cs typeface="+mn-lt"/>
              </a:rPr>
              <a:t>Localized Regulatory Strategy:</a:t>
            </a:r>
            <a:r>
              <a:rPr lang="en-US" sz="2100">
                <a:ea typeface="+mn-lt"/>
                <a:cs typeface="+mn-lt"/>
              </a:rPr>
              <a:t> From complying with EU and Japanese regulations, to expanding in Latin America and India through local partnerships, Airbnb adapts operations to local laws. </a:t>
            </a:r>
            <a:endParaRPr lang="en-US"/>
          </a:p>
          <a:p>
            <a:r>
              <a:rPr lang="en-US" sz="2300" b="1" u="sng">
                <a:ea typeface="+mn-lt"/>
                <a:cs typeface="+mn-lt"/>
              </a:rPr>
              <a:t>Financial Outlook &amp; Recommendations:</a:t>
            </a:r>
            <a:r>
              <a:rPr lang="en-US" sz="2100">
                <a:ea typeface="+mn-lt"/>
                <a:cs typeface="+mn-lt"/>
              </a:rPr>
              <a:t> With projected 2025 revenue of nearly $12 billion and improving financials, continued investment in host support and regulatory compliance is key to sustaining market leadership.</a:t>
            </a:r>
            <a:endParaRPr lang="en-US">
              <a:ea typeface="+mn-lt"/>
              <a:cs typeface="+mn-lt"/>
            </a:endParaRPr>
          </a:p>
          <a:p>
            <a:endParaRPr lang="en-US" sz="2100">
              <a:ea typeface="+mn-lt"/>
              <a:cs typeface="+mn-lt"/>
            </a:endParaRPr>
          </a:p>
          <a:p>
            <a:endParaRPr lang="en-US" sz="21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0076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Reinventing The Hotel: How One Of The World's Largest Hotel Chains Is ...">
            <a:extLst>
              <a:ext uri="{FF2B5EF4-FFF2-40B4-BE49-F238E27FC236}">
                <a16:creationId xmlns:a16="http://schemas.microsoft.com/office/drawing/2014/main" id="{3021EDFF-6FD1-47EA-B821-FAEF7548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" y="18663"/>
            <a:ext cx="7534623" cy="684248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6CA97AA-65FD-409C-4F05-350A1D00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20" y="2164080"/>
            <a:ext cx="3659246" cy="199842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>
                <a:ea typeface="Calibri Light"/>
                <a:cs typeface="Calibri Light"/>
              </a:rPr>
              <a:t>Executive</a:t>
            </a:r>
            <a:br>
              <a:rPr lang="en-US" sz="6000">
                <a:ea typeface="Calibri Light"/>
                <a:cs typeface="Calibri Light"/>
              </a:rPr>
            </a:br>
            <a:r>
              <a:rPr lang="en-US" sz="6000">
                <a:ea typeface="Calibri Light"/>
                <a:cs typeface="Calibri Light"/>
              </a:rPr>
              <a:t>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1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559C60-F250-09FA-80CE-A16625111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73220"/>
              </p:ext>
            </p:extLst>
          </p:nvPr>
        </p:nvGraphicFramePr>
        <p:xfrm>
          <a:off x="0" y="14514"/>
          <a:ext cx="12210705" cy="7071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052676">
                  <a:extLst>
                    <a:ext uri="{9D8B030D-6E8A-4147-A177-3AD203B41FA5}">
                      <a16:colId xmlns:a16="http://schemas.microsoft.com/office/drawing/2014/main" val="3545454210"/>
                    </a:ext>
                  </a:extLst>
                </a:gridCol>
                <a:gridCol w="3087756">
                  <a:extLst>
                    <a:ext uri="{9D8B030D-6E8A-4147-A177-3AD203B41FA5}">
                      <a16:colId xmlns:a16="http://schemas.microsoft.com/office/drawing/2014/main" val="2416622443"/>
                    </a:ext>
                  </a:extLst>
                </a:gridCol>
                <a:gridCol w="3017597">
                  <a:extLst>
                    <a:ext uri="{9D8B030D-6E8A-4147-A177-3AD203B41FA5}">
                      <a16:colId xmlns:a16="http://schemas.microsoft.com/office/drawing/2014/main" val="2817076180"/>
                    </a:ext>
                  </a:extLst>
                </a:gridCol>
                <a:gridCol w="3052676">
                  <a:extLst>
                    <a:ext uri="{9D8B030D-6E8A-4147-A177-3AD203B41FA5}">
                      <a16:colId xmlns:a16="http://schemas.microsoft.com/office/drawing/2014/main" val="2601245656"/>
                    </a:ext>
                  </a:extLst>
                </a:gridCol>
              </a:tblGrid>
              <a:tr h="13066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 u="sng">
                          <a:solidFill>
                            <a:schemeClr val="tx1"/>
                          </a:solidFill>
                        </a:rPr>
                        <a:t>KEY</a:t>
                      </a:r>
                      <a:br>
                        <a:rPr lang="en-US" sz="4000" u="sng">
                          <a:solidFill>
                            <a:srgbClr val="000000"/>
                          </a:solidFill>
                        </a:rPr>
                      </a:br>
                      <a:r>
                        <a:rPr lang="en-US" sz="4000" u="sng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1"/>
                        <a:t>HISTORICAL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1"/>
                        <a:t>2025-2029 FORECAST ASSUMPTION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1"/>
                        <a:t>FORECAST 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80900"/>
                  </a:ext>
                </a:extLst>
              </a:tr>
              <a:tr h="115439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Host Bookings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Increased by 25% from 2020 to 2024. Significant growth as global travel demand rebounded post-pandemic.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Expected to increase between 5% to 8% annually.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Bookings to remain strong but decline likely to regulatory pressure and market maturity.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534332"/>
                  </a:ext>
                </a:extLst>
              </a:tr>
              <a:tr h="1255874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Revenue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Strong double-digit growth, 10.7B revenue in 2024. Increase host supply.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Expected to reach 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∼12B by 2025, showing steady growth YoY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Driven by expanded host programs, new host incentives, and regional partnerships.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12098"/>
                  </a:ext>
                </a:extLst>
              </a:tr>
              <a:tr h="1154390">
                <a:tc>
                  <a:txBody>
                    <a:bodyPr/>
                    <a:lstStyle/>
                    <a:p>
                      <a:pPr algn="ctr"/>
                      <a:endParaRPr 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Improved steadily post-pandemic, post-IPO. Increased cost control measures and operational efficiency.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Expected to stabilize at 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35-40% by 2029.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Reflects ongoing cost control and optimized operations.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38834"/>
                  </a:ext>
                </a:extLst>
              </a:tr>
              <a:tr h="1953582">
                <a:tc>
                  <a:txBody>
                    <a:bodyPr/>
                    <a:lstStyle/>
                    <a:p>
                      <a:pPr algn="ctr"/>
                      <a:r>
                        <a:rPr lang="en-US" sz="4400"/>
                        <a:t>Strategic Initiatives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Launched Aircover, expanded host incentives. Enhanced guest confidence through Superhost program and guest/host reviews.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Continued focus on host support, regulatory alignment, and AI-powered tools for hosts, including automated dispute resolution, and personalized guest targeting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Focused on improving host loyalty, operational efficiency, and maintaining competitive advantage.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0550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2BE0DC-4E92-B902-965F-5C8C687C922D}"/>
              </a:ext>
            </a:extLst>
          </p:cNvPr>
          <p:cNvSpPr txBox="1"/>
          <p:nvPr/>
        </p:nvSpPr>
        <p:spPr>
          <a:xfrm>
            <a:off x="490331" y="4306955"/>
            <a:ext cx="23456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600" b="1">
                <a:solidFill>
                  <a:schemeClr val="bg1"/>
                </a:solidFill>
                <a:ea typeface="Calibri"/>
                <a:cs typeface="Calibri"/>
              </a:rPr>
              <a:t>Margins</a:t>
            </a:r>
          </a:p>
        </p:txBody>
      </p:sp>
    </p:spTree>
    <p:extLst>
      <p:ext uri="{BB962C8B-B14F-4D97-AF65-F5344CB8AC3E}">
        <p14:creationId xmlns:p14="http://schemas.microsoft.com/office/powerpoint/2010/main" val="288870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AD80-7FFA-FCFB-FE7E-43B47D77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Company and Industry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86C1-2369-F7A2-2FBD-9D3FCC81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 Founded</a:t>
            </a:r>
            <a:r>
              <a:rPr lang="en-US"/>
              <a:t>: 2008 | </a:t>
            </a:r>
            <a:r>
              <a:rPr lang="en-US" b="1"/>
              <a:t>IPO</a:t>
            </a:r>
            <a:r>
              <a:rPr lang="en-US"/>
              <a:t>: December 2020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 Headquarters</a:t>
            </a:r>
            <a:r>
              <a:rPr lang="en-US"/>
              <a:t>: San Francisco, California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 Industry: </a:t>
            </a:r>
            <a:r>
              <a:rPr lang="en-US"/>
              <a:t>Travel and Hospitality Technology</a:t>
            </a:r>
            <a:endParaRPr lang="en-US">
              <a:ea typeface="Calibri"/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Business Model</a:t>
            </a:r>
            <a:r>
              <a:rPr lang="en-US"/>
              <a:t>: Peer-to-peer short-term rentals has revolutionized the hospitality industry by offering these core services.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Core Services</a:t>
            </a:r>
            <a:r>
              <a:rPr lang="en-US"/>
              <a:t>: Lodging, Experiences, Long-term stays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 Global Reach</a:t>
            </a:r>
            <a:r>
              <a:rPr lang="en-US"/>
              <a:t>: Active in 220+ countries and regions, which shows Airbnb's</a:t>
            </a:r>
            <a:r>
              <a:rPr lang="en-US" b="1"/>
              <a:t> global presence.</a:t>
            </a:r>
            <a:endParaRPr lang="en-US" b="1">
              <a:ea typeface="Calibri"/>
              <a:cs typeface="Calibri"/>
            </a:endParaRPr>
          </a:p>
          <a:p>
            <a:pPr marL="0" indent="0">
              <a:buNone/>
            </a:pPr>
            <a:endParaRPr lang="en-US" b="1">
              <a:ea typeface="Calibri"/>
              <a:cs typeface="Calibri"/>
            </a:endParaRPr>
          </a:p>
          <a:p>
            <a:r>
              <a:rPr lang="en-US" i="1"/>
              <a:t>Hosts are the backbone of Airbnb’s ecosystem – offering over </a:t>
            </a:r>
            <a:r>
              <a:rPr lang="en-US" b="1" i="1">
                <a:solidFill>
                  <a:srgbClr val="BD582C"/>
                </a:solidFill>
              </a:rPr>
              <a:t>7.7 million listings</a:t>
            </a:r>
            <a:r>
              <a:rPr lang="en-US" i="1"/>
              <a:t> globally (2024).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BF762-9699-B6BB-FEC4-FC8143195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52FA-ADDD-BB20-5E83-F64D0802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i="0" u="none" strike="noStrike" baseline="0"/>
              <a:t>Nights and Experiences Booked </a:t>
            </a:r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5714C84-78E6-62C2-0D32-3FFB278AB4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945408"/>
              </p:ext>
            </p:extLst>
          </p:nvPr>
        </p:nvGraphicFramePr>
        <p:xfrm>
          <a:off x="972457" y="1837769"/>
          <a:ext cx="10058399" cy="4322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018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918B8-0F7E-1ADD-7DD1-ACDFBA242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3F93-C29E-8410-BA8A-B1C9EA43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Booking % Growth</a:t>
            </a:r>
            <a:r>
              <a:rPr lang="en-US" sz="4800" baseline="0"/>
              <a:t> </a:t>
            </a:r>
            <a:r>
              <a:rPr lang="en-US" sz="4800"/>
              <a:t>YOY</a:t>
            </a:r>
            <a:r>
              <a:rPr lang="en-US" sz="4800" b="0" i="0" u="none" strike="noStrike" baseline="0"/>
              <a:t> </a:t>
            </a:r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14F49CA-E833-1DD9-FB39-C91F1E882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438624"/>
              </p:ext>
            </p:extLst>
          </p:nvPr>
        </p:nvGraphicFramePr>
        <p:xfrm>
          <a:off x="965200" y="1737360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996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72CD9-D721-E43C-59A6-475F9EC3E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EC9A-C2EA-54A8-E5D8-3C0293DE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Projected Revenue Growth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1DB489-A68F-90F7-7BF0-AEF06635F1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702828"/>
              </p:ext>
            </p:extLst>
          </p:nvPr>
        </p:nvGraphicFramePr>
        <p:xfrm>
          <a:off x="1097281" y="1821543"/>
          <a:ext cx="10058399" cy="4504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2832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Metadata/LabelInfo.xml><?xml version="1.0" encoding="utf-8"?>
<clbl:labelList xmlns:clbl="http://schemas.microsoft.com/office/2020/mipLabelMetadata">
  <clbl:label id="{e202cd47-7a56-4baa-99e3-e3b71a7c77dd}" enabled="0" method="" siteId="{e202cd47-7a56-4baa-99e3-e3b71a7c77d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1357</TotalTime>
  <Words>1864</Words>
  <Application>Microsoft Office PowerPoint</Application>
  <PresentationFormat>Widescreen</PresentationFormat>
  <Paragraphs>211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Retrospect</vt:lpstr>
      <vt:lpstr>Airbnb Inc. </vt:lpstr>
      <vt:lpstr>Table of Contents  </vt:lpstr>
      <vt:lpstr>1. Executive Summary</vt:lpstr>
      <vt:lpstr>Executive Summary</vt:lpstr>
      <vt:lpstr>PowerPoint Presentation</vt:lpstr>
      <vt:lpstr>2. Company and Industry Overview</vt:lpstr>
      <vt:lpstr>Nights and Experiences Booked </vt:lpstr>
      <vt:lpstr>Booking % Growth YOY </vt:lpstr>
      <vt:lpstr>Projected Revenue Growth</vt:lpstr>
      <vt:lpstr>Noticeable Financial Ratios</vt:lpstr>
      <vt:lpstr>Key points of 3 Statement Model and Valuation </vt:lpstr>
      <vt:lpstr>PowerPoint Presentation</vt:lpstr>
      <vt:lpstr>3. Historical Strategy &amp; Market Positioning</vt:lpstr>
      <vt:lpstr>4. Competitive Landscape and Comparison in the US market</vt:lpstr>
      <vt:lpstr>SWOT</vt:lpstr>
      <vt:lpstr>5. Key Strategic Initiatives (2025)</vt:lpstr>
      <vt:lpstr>6. Regional Strategy Breakdown</vt:lpstr>
      <vt:lpstr>Valuation and Financial Analysis </vt:lpstr>
      <vt:lpstr>7. Platform Risks and Mitigation</vt:lpstr>
      <vt:lpstr>Managing Host-Related Risks</vt:lpstr>
      <vt:lpstr>Managing Host-Related Risks</vt:lpstr>
      <vt:lpstr>Navigating Rental Regulations</vt:lpstr>
      <vt:lpstr>8. Conclusion &amp;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Jaweed, Maher</dc:creator>
  <cp:lastModifiedBy>Jaweed, Maher</cp:lastModifiedBy>
  <cp:revision>51</cp:revision>
  <dcterms:created xsi:type="dcterms:W3CDTF">2025-04-14T20:55:28Z</dcterms:created>
  <dcterms:modified xsi:type="dcterms:W3CDTF">2025-05-24T19:53:54Z</dcterms:modified>
</cp:coreProperties>
</file>