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03_41A99956.xml" ContentType="application/vnd.ms-powerpoint.comments+xml"/>
  <Override PartName="/ppt/comments/modernComment_107_2A7058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57" r:id="rId4"/>
    <p:sldId id="261" r:id="rId5"/>
    <p:sldId id="259" r:id="rId6"/>
    <p:sldId id="263" r:id="rId7"/>
    <p:sldId id="264" r:id="rId8"/>
    <p:sldId id="262" r:id="rId9"/>
    <p:sldId id="265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6" r:id="rId19"/>
    <p:sldId id="276" r:id="rId20"/>
    <p:sldId id="258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FB0E1-476D-1DD9-4585-306142315FA0}" name="Maher Samer Mezher" initials="MM" userId="S::msm601@student.bau.edu.lb::eb23f70e-1409-4028-a0ad-58ccb6da4b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1C88B"/>
    <a:srgbClr val="0000CC"/>
    <a:srgbClr val="1D3A00"/>
    <a:srgbClr val="FF856D"/>
    <a:srgbClr val="FF2549"/>
    <a:srgbClr val="003635"/>
    <a:srgbClr val="005856"/>
    <a:srgbClr val="9EFF2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modernComment_103_41A999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A302C4-5AA5-4FAA-BEC8-35B780938874}" authorId="{E06FB0E1-476D-1DD9-4585-306142315FA0}" created="2025-04-23T14:06:41.4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1633878" sldId="259"/>
      <ac:spMk id="5" creationId="{00000000-0000-0000-0000-000000000000}"/>
      <ac:txMk cp="21" len="15">
        <ac:context len="90" hash="2882639181"/>
      </ac:txMk>
    </ac:txMkLst>
    <p188:pos x="3131174" y="912621"/>
    <p188:txBody>
      <a:bodyPr/>
      <a:lstStyle/>
      <a:p>
        <a:r>
          <a:rPr lang="en-US"/>
          <a:t>No centralized platform to compare cars from multiple dealers/brands.</a:t>
        </a:r>
      </a:p>
    </p188:txBody>
  </p188:cm>
  <p188:cm id="{A1D5C30E-C480-4421-A5F6-F5D86095EDA2}" authorId="{E06FB0E1-476D-1DD9-4585-306142315FA0}" created="2025-04-23T14:07:31.24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1633878" sldId="259"/>
      <ac:spMk id="5" creationId="{00000000-0000-0000-0000-000000000000}"/>
      <ac:txMk cp="0" len="20">
        <ac:context len="90" hash="2882639181"/>
      </ac:txMk>
    </ac:txMkLst>
    <p188:pos x="3448415" y="483413"/>
    <p188:txBody>
      <a:bodyPr/>
      <a:lstStyle/>
      <a:p>
        <a:r>
          <a:rPr lang="en-US"/>
          <a:t>Car prices vary widely across platforms, creating confusion.</a:t>
        </a:r>
      </a:p>
    </p188:txBody>
  </p188:cm>
  <p188:cm id="{FE78C672-FFD4-45DE-A8A2-99788C9B0E3C}" authorId="{E06FB0E1-476D-1DD9-4585-306142315FA0}" created="2025-04-23T14:07:57.5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1633878" sldId="259"/>
      <ac:spMk id="5" creationId="{00000000-0000-0000-0000-000000000000}"/>
      <ac:txMk cp="37" len="17">
        <ac:context len="90" hash="2882639181"/>
      </ac:txMk>
    </ac:txMkLst>
    <p188:pos x="3149836" y="1416474"/>
    <p188:txBody>
      <a:bodyPr/>
      <a:lstStyle/>
      <a:p>
        <a:r>
          <a:rPr lang="en-US"/>
          <a:t>Delays in price updates lead to misinformation.</a:t>
        </a:r>
      </a:p>
    </p188:txBody>
  </p188:cm>
  <p188:cm id="{E3F49408-DC8B-4A81-B985-EE0C06392024}" authorId="{E06FB0E1-476D-1DD9-4585-306142315FA0}" created="2025-04-23T14:08:26.9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1633878" sldId="259"/>
      <ac:spMk id="5" creationId="{00000000-0000-0000-0000-000000000000}"/>
      <ac:txMk cp="55" len="20">
        <ac:context len="90" hash="2882639181"/>
      </ac:txMk>
    </ac:txMkLst>
    <p188:pos x="3728334" y="1938988"/>
    <p188:txBody>
      <a:bodyPr/>
      <a:lstStyle/>
      <a:p>
        <a:r>
          <a:rPr lang="en-US"/>
          <a:t> Lack of verified seller ratings and car condition reports.</a:t>
        </a:r>
      </a:p>
    </p188:txBody>
  </p188:cm>
  <p188:cm id="{51C04223-D5A2-495F-95EA-00FCD93A8F06}" authorId="{E06FB0E1-476D-1DD9-4585-306142315FA0}" created="2025-04-23T14:08:37.7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1633878" sldId="259"/>
      <ac:spMk id="5" creationId="{00000000-0000-0000-0000-000000000000}"/>
      <ac:txMk cp="76" len="13">
        <ac:context len="90" hash="2882639181"/>
      </ac:txMk>
    </ac:txMkLst>
    <p188:pos x="2552676" y="2442842"/>
    <p188:txBody>
      <a:bodyPr/>
      <a:lstStyle/>
      <a:p>
        <a:r>
          <a:rPr lang="en-US"/>
          <a:t>Few platforms offer 360° views or videos for informed decisions.</a:t>
        </a:r>
      </a:p>
    </p188:txBody>
  </p188:cm>
</p188:cmLst>
</file>

<file path=ppt/comments/modernComment_107_2A705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156E3A-A6F4-445C-B841-C5CE4AC47DD4}" authorId="{E06FB0E1-476D-1DD9-4585-306142315FA0}" created="2025-04-23T14:09:23.0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500364" sldId="263"/>
      <ac:spMk id="5" creationId="{B3DE69DC-B11B-46AC-2DAF-82E658DDD451}"/>
      <ac:txMk cp="0" len="25">
        <ac:context len="56" hash="50536093"/>
      </ac:txMk>
    </ac:txMkLst>
    <p188:pos x="4250848" y="483413"/>
    <p188:txBody>
      <a:bodyPr/>
      <a:lstStyle/>
      <a:p>
        <a:r>
          <a:rPr lang="en-US"/>
          <a:t>Aggregate live prices from dealerships and private sellers.</a:t>
        </a:r>
      </a:p>
    </p188:txBody>
  </p188:cm>
  <p188:cm id="{DE0D0A0F-B2E3-4C3E-906E-12E323DF5B8F}" authorId="{E06FB0E1-476D-1DD9-4585-306142315FA0}" created="2025-04-23T14:09:32.9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500364" sldId="263"/>
      <ac:spMk id="5" creationId="{B3DE69DC-B11B-46AC-2DAF-82E658DDD451}"/>
      <ac:txMk cp="26" len="16">
        <ac:context len="56" hash="50536093"/>
      </ac:txMk>
    </ac:txMkLst>
    <p188:pos x="3019207" y="912621"/>
    <p188:txBody>
      <a:bodyPr/>
      <a:lstStyle/>
      <a:p>
        <a:r>
          <a:rPr lang="en-US"/>
          <a:t>Centralize specs, reviews, and virtual tours in one app.</a:t>
        </a:r>
      </a:p>
    </p188:txBody>
  </p188:cm>
  <p188:cm id="{80206AB8-9991-4E57-97BD-D4AD7AB971A2}" authorId="{E06FB0E1-476D-1DD9-4585-306142315FA0}" created="2025-04-23T14:09:43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500364" sldId="263"/>
      <ac:spMk id="5" creationId="{B3DE69DC-B11B-46AC-2DAF-82E658DDD451}"/>
      <ac:txMk cp="43" len="12">
        <ac:context len="56" hash="50536093"/>
      </ac:txMk>
    </ac:txMkLst>
    <p188:pos x="2440709" y="1416474"/>
    <p188:txBody>
      <a:bodyPr/>
      <a:lstStyle/>
      <a:p>
        <a:r>
          <a:rPr lang="en-US"/>
          <a:t> Verified seller badges and user-driven star ratings.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sv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71.sv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9.svg"/><Relationship Id="rId7" Type="http://schemas.openxmlformats.org/officeDocument/2006/relationships/image" Target="../media/image91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Relationship Id="rId9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41A999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7_2A7058C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3008916"/>
            <a:ext cx="7654413" cy="654828"/>
          </a:xfrm>
        </p:spPr>
        <p:txBody>
          <a:bodyPr>
            <a:normAutofit/>
          </a:bodyPr>
          <a:lstStyle/>
          <a:p>
            <a:r>
              <a:rPr lang="en-US" b="1" dirty="0"/>
              <a:t>CarFinder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228" y="3758676"/>
            <a:ext cx="7484807" cy="862091"/>
          </a:xfrm>
        </p:spPr>
        <p:txBody>
          <a:bodyPr>
            <a:normAutofit lnSpcReduction="10000"/>
          </a:bodyPr>
          <a:lstStyle/>
          <a:p>
            <a:r>
              <a:rPr lang="en-US" sz="1200" b="1" dirty="0"/>
              <a:t>Ahmad Harmoush                                                                    </a:t>
            </a:r>
          </a:p>
          <a:p>
            <a:r>
              <a:rPr lang="en-US" sz="1200" b="1" dirty="0"/>
              <a:t>Maher Mezher</a:t>
            </a:r>
          </a:p>
          <a:p>
            <a:r>
              <a:rPr lang="en-US" sz="1200" b="1" dirty="0"/>
              <a:t>Mohammad Absi                          Supervisor : Dr May Itani </a:t>
            </a:r>
          </a:p>
          <a:p>
            <a:r>
              <a:rPr lang="en-US" sz="1200" b="1"/>
              <a:t>Abed </a:t>
            </a:r>
            <a:r>
              <a:rPr lang="en-US" sz="1200" b="1" dirty="0"/>
              <a:t>El Rahman Markiz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5602-31E7-91AB-39BF-6E53C4EE8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66AC-8931-871F-C856-A5A0698D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03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24749002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46F62-9F47-CA44-54BC-7F39E8E0F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E8B1-AC3C-8B28-700F-A5F3919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5" y="183949"/>
            <a:ext cx="8229600" cy="85725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97771-9FF3-7199-2D59-4C1927F11B0D}"/>
              </a:ext>
            </a:extLst>
          </p:cNvPr>
          <p:cNvSpPr txBox="1"/>
          <p:nvPr/>
        </p:nvSpPr>
        <p:spPr>
          <a:xfrm>
            <a:off x="279099" y="1125053"/>
            <a:ext cx="173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7D878-FCEF-D42B-7F32-FC0D8DC3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" y="1814984"/>
            <a:ext cx="898329" cy="857251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A9E77348-39DA-DCAC-064C-50617DAA0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81" y="1810539"/>
            <a:ext cx="914400" cy="914400"/>
          </a:xfrm>
          <a:prstGeom prst="rect">
            <a:avLst/>
          </a:prstGeom>
        </p:spPr>
      </p:pic>
      <p:pic>
        <p:nvPicPr>
          <p:cNvPr id="14" name="Graphic 13" descr="Female Profile with solid fill">
            <a:extLst>
              <a:ext uri="{FF2B5EF4-FFF2-40B4-BE49-F238E27FC236}">
                <a16:creationId xmlns:a16="http://schemas.microsoft.com/office/drawing/2014/main" id="{0BBD8F2A-35A6-47A8-91F8-ED0E6A14D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7170" y="1854291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F3CDE8-3A75-156F-9791-6D963CE73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70" y="1839113"/>
            <a:ext cx="898329" cy="8572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B8EEA-5D52-4D62-D9B5-18771612C9B6}"/>
              </a:ext>
            </a:extLst>
          </p:cNvPr>
          <p:cNvSpPr txBox="1"/>
          <p:nvPr/>
        </p:nvSpPr>
        <p:spPr>
          <a:xfrm>
            <a:off x="997943" y="2998408"/>
            <a:ext cx="99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9D496239-DCF5-C891-B169-7F000A002144}"/>
              </a:ext>
            </a:extLst>
          </p:cNvPr>
          <p:cNvSpPr/>
          <p:nvPr/>
        </p:nvSpPr>
        <p:spPr>
          <a:xfrm>
            <a:off x="676935" y="3186072"/>
            <a:ext cx="2828544" cy="1194328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A267B9E-B887-5B8A-19EC-5071D2C148C5}"/>
              </a:ext>
            </a:extLst>
          </p:cNvPr>
          <p:cNvSpPr/>
          <p:nvPr/>
        </p:nvSpPr>
        <p:spPr>
          <a:xfrm>
            <a:off x="711636" y="3186073"/>
            <a:ext cx="2328671" cy="1194327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DFF3CF-5829-1443-EFC5-737453E96E5C}"/>
              </a:ext>
            </a:extLst>
          </p:cNvPr>
          <p:cNvSpPr txBox="1"/>
          <p:nvPr/>
        </p:nvSpPr>
        <p:spPr>
          <a:xfrm>
            <a:off x="16691" y="3521626"/>
            <a:ext cx="138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18-34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BBB3F-D9B0-CA99-6F76-9D8DA41B8956}"/>
              </a:ext>
            </a:extLst>
          </p:cNvPr>
          <p:cNvSpPr txBox="1"/>
          <p:nvPr/>
        </p:nvSpPr>
        <p:spPr>
          <a:xfrm>
            <a:off x="3172245" y="3521626"/>
            <a:ext cx="1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88.4%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FC84CAB1-86DF-DED7-D8F6-0AD135309DCA}"/>
              </a:ext>
            </a:extLst>
          </p:cNvPr>
          <p:cNvSpPr/>
          <p:nvPr/>
        </p:nvSpPr>
        <p:spPr>
          <a:xfrm>
            <a:off x="676935" y="3940870"/>
            <a:ext cx="2828544" cy="1194328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DEF8A498-A56E-CBEE-3C45-B5185FCE9BC1}"/>
              </a:ext>
            </a:extLst>
          </p:cNvPr>
          <p:cNvSpPr/>
          <p:nvPr/>
        </p:nvSpPr>
        <p:spPr>
          <a:xfrm>
            <a:off x="980798" y="3939008"/>
            <a:ext cx="658368" cy="1194326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A9E6B-DAB5-21BE-3649-1DD6F5150773}"/>
              </a:ext>
            </a:extLst>
          </p:cNvPr>
          <p:cNvSpPr txBox="1"/>
          <p:nvPr/>
        </p:nvSpPr>
        <p:spPr>
          <a:xfrm>
            <a:off x="212702" y="4274561"/>
            <a:ext cx="76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35+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6E2DF-9E75-F35C-C861-874C7E99DA5B}"/>
              </a:ext>
            </a:extLst>
          </p:cNvPr>
          <p:cNvSpPr txBox="1"/>
          <p:nvPr/>
        </p:nvSpPr>
        <p:spPr>
          <a:xfrm>
            <a:off x="3188210" y="4274561"/>
            <a:ext cx="1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11.6%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E16D3-084C-CE82-CCA1-151F3C063788}"/>
              </a:ext>
            </a:extLst>
          </p:cNvPr>
          <p:cNvSpPr txBox="1"/>
          <p:nvPr/>
        </p:nvSpPr>
        <p:spPr>
          <a:xfrm>
            <a:off x="5856651" y="1125053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Occupation</a:t>
            </a: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9339DA7-6171-51FA-A31F-90F36AD99C88}"/>
              </a:ext>
            </a:extLst>
          </p:cNvPr>
          <p:cNvSpPr/>
          <p:nvPr/>
        </p:nvSpPr>
        <p:spPr>
          <a:xfrm>
            <a:off x="5541606" y="1414328"/>
            <a:ext cx="2828544" cy="1194328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113079D9-B578-FF82-E07C-59D4DB33A315}"/>
              </a:ext>
            </a:extLst>
          </p:cNvPr>
          <p:cNvSpPr/>
          <p:nvPr/>
        </p:nvSpPr>
        <p:spPr>
          <a:xfrm>
            <a:off x="5671595" y="1414328"/>
            <a:ext cx="1944827" cy="1194328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E655C-A3FB-B88F-8990-C12DC85294F8}"/>
              </a:ext>
            </a:extLst>
          </p:cNvPr>
          <p:cNvSpPr txBox="1"/>
          <p:nvPr/>
        </p:nvSpPr>
        <p:spPr>
          <a:xfrm>
            <a:off x="7998386" y="1720389"/>
            <a:ext cx="1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66.7%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E4AB2-A9C4-1FF7-3B84-EBABB82EB7F1}"/>
              </a:ext>
            </a:extLst>
          </p:cNvPr>
          <p:cNvSpPr txBox="1"/>
          <p:nvPr/>
        </p:nvSpPr>
        <p:spPr>
          <a:xfrm>
            <a:off x="4317218" y="1721706"/>
            <a:ext cx="183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Student</a:t>
            </a:r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AFFE71B7-446A-F281-1932-2C153E849516}"/>
              </a:ext>
            </a:extLst>
          </p:cNvPr>
          <p:cNvSpPr/>
          <p:nvPr/>
        </p:nvSpPr>
        <p:spPr>
          <a:xfrm>
            <a:off x="5560616" y="2027525"/>
            <a:ext cx="2828544" cy="1194327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A20DBEEF-18CC-80F0-DBB0-5FDA05C13FF8}"/>
              </a:ext>
            </a:extLst>
          </p:cNvPr>
          <p:cNvSpPr/>
          <p:nvPr/>
        </p:nvSpPr>
        <p:spPr>
          <a:xfrm>
            <a:off x="5828907" y="2021402"/>
            <a:ext cx="703460" cy="1194327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3DAD04-CD76-0A6E-9F3C-297B5E072E9C}"/>
              </a:ext>
            </a:extLst>
          </p:cNvPr>
          <p:cNvSpPr txBox="1"/>
          <p:nvPr/>
        </p:nvSpPr>
        <p:spPr>
          <a:xfrm>
            <a:off x="4290289" y="2350108"/>
            <a:ext cx="169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057804-6717-0034-78BD-7B3FD1799AAF}"/>
              </a:ext>
            </a:extLst>
          </p:cNvPr>
          <p:cNvSpPr txBox="1"/>
          <p:nvPr/>
        </p:nvSpPr>
        <p:spPr>
          <a:xfrm>
            <a:off x="7999083" y="2360657"/>
            <a:ext cx="114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11.8%</a:t>
            </a:r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52B9AC1B-B810-51BD-4A1A-11610286D209}"/>
              </a:ext>
            </a:extLst>
          </p:cNvPr>
          <p:cNvSpPr/>
          <p:nvPr/>
        </p:nvSpPr>
        <p:spPr>
          <a:xfrm>
            <a:off x="5560616" y="2672235"/>
            <a:ext cx="2828544" cy="1194328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852D725D-7080-7A77-7B2A-CE83C5F7AD2A}"/>
              </a:ext>
            </a:extLst>
          </p:cNvPr>
          <p:cNvSpPr/>
          <p:nvPr/>
        </p:nvSpPr>
        <p:spPr>
          <a:xfrm>
            <a:off x="5789590" y="2696364"/>
            <a:ext cx="1034604" cy="1156691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3B4038-F48A-E2C0-BEC5-5477ACCFD1F7}"/>
              </a:ext>
            </a:extLst>
          </p:cNvPr>
          <p:cNvSpPr txBox="1"/>
          <p:nvPr/>
        </p:nvSpPr>
        <p:spPr>
          <a:xfrm>
            <a:off x="4532859" y="3014233"/>
            <a:ext cx="1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Other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A9BF87-F23E-2F9A-AF46-E3D7BFC149EF}"/>
              </a:ext>
            </a:extLst>
          </p:cNvPr>
          <p:cNvSpPr txBox="1"/>
          <p:nvPr/>
        </p:nvSpPr>
        <p:spPr>
          <a:xfrm>
            <a:off x="8012360" y="2998408"/>
            <a:ext cx="1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21.5%</a:t>
            </a:r>
          </a:p>
        </p:txBody>
      </p:sp>
    </p:spTree>
    <p:extLst>
      <p:ext uri="{BB962C8B-B14F-4D97-AF65-F5344CB8AC3E}">
        <p14:creationId xmlns:p14="http://schemas.microsoft.com/office/powerpoint/2010/main" val="1840017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D1FA-B709-F75B-E0C4-6D83F9D5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73CF-7C27-0F99-9A53-0389B77F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181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How satisfied are you with current car-selling platforms?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B5A1A-2F51-D730-EF65-C6FFFFFA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24" y="1084019"/>
            <a:ext cx="5705151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84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C1AA1-1149-8E22-13E4-A2957405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09A3-37FC-779B-28C2-89D6C5C1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35181"/>
            <a:ext cx="8467344" cy="8572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How helpful would it be if the app could show cars from multiple well-known selling platforms in one place?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329A3-DC49-7171-1A72-E521E66B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57" y="1144979"/>
            <a:ext cx="6587886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68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E3BD-76E9-E62A-5D61-C2C1A89E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82E8-B9AD-E820-DA46-C1708C72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24" y="1205855"/>
            <a:ext cx="3371300" cy="136589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THE SCOPE OF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7AA0A-89E4-48B4-E2F2-2BE603A92857}"/>
              </a:ext>
            </a:extLst>
          </p:cNvPr>
          <p:cNvSpPr txBox="1"/>
          <p:nvPr/>
        </p:nvSpPr>
        <p:spPr>
          <a:xfrm>
            <a:off x="1524000" y="2819243"/>
            <a:ext cx="5754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27420235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6A54-299D-DD20-08A3-91E7E2DB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5122B3-0EA7-9FE2-0BED-C7BB28137A13}"/>
              </a:ext>
            </a:extLst>
          </p:cNvPr>
          <p:cNvSpPr txBox="1"/>
          <p:nvPr/>
        </p:nvSpPr>
        <p:spPr>
          <a:xfrm>
            <a:off x="658368" y="499872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082DD-870F-305E-FF33-D2C606530541}"/>
              </a:ext>
            </a:extLst>
          </p:cNvPr>
          <p:cNvSpPr txBox="1"/>
          <p:nvPr/>
        </p:nvSpPr>
        <p:spPr>
          <a:xfrm>
            <a:off x="1560576" y="1316736"/>
            <a:ext cx="1511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Society’s needs</a:t>
            </a:r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64F2A5E1-AC7F-7965-2753-6A10D6DC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48" y="2304299"/>
            <a:ext cx="914400" cy="914400"/>
          </a:xfrm>
          <a:prstGeom prst="rect">
            <a:avLst/>
          </a:prstGeom>
        </p:spPr>
      </p:pic>
      <p:pic>
        <p:nvPicPr>
          <p:cNvPr id="15" name="Graphic 14" descr="Upward trend with solid fill">
            <a:extLst>
              <a:ext uri="{FF2B5EF4-FFF2-40B4-BE49-F238E27FC236}">
                <a16:creationId xmlns:a16="http://schemas.microsoft.com/office/drawing/2014/main" id="{1893AA17-8A60-0216-D884-0E0518A21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2976" y="2304299"/>
            <a:ext cx="914400" cy="914400"/>
          </a:xfrm>
          <a:prstGeom prst="rect">
            <a:avLst/>
          </a:prstGeom>
        </p:spPr>
      </p:pic>
      <p:pic>
        <p:nvPicPr>
          <p:cNvPr id="17" name="Graphic 16" descr="Earth globe: Africa and Europe with solid fill">
            <a:extLst>
              <a:ext uri="{FF2B5EF4-FFF2-40B4-BE49-F238E27FC236}">
                <a16:creationId xmlns:a16="http://schemas.microsoft.com/office/drawing/2014/main" id="{4450F7B9-2256-1794-F6B1-8AFADD605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504" y="230429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15687-1F74-C518-3BF1-2CF940A5622C}"/>
              </a:ext>
            </a:extLst>
          </p:cNvPr>
          <p:cNvSpPr txBox="1"/>
          <p:nvPr/>
        </p:nvSpPr>
        <p:spPr>
          <a:xfrm>
            <a:off x="2462784" y="3252155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Stakeholders</a:t>
            </a:r>
          </a:p>
        </p:txBody>
      </p:sp>
      <p:pic>
        <p:nvPicPr>
          <p:cNvPr id="23" name="Graphic 22" descr="Line arrow: Straight with solid fill">
            <a:extLst>
              <a:ext uri="{FF2B5EF4-FFF2-40B4-BE49-F238E27FC236}">
                <a16:creationId xmlns:a16="http://schemas.microsoft.com/office/drawing/2014/main" id="{666F8EFB-1A96-948F-E523-6E3BECDF6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02386" y="2986544"/>
            <a:ext cx="426720" cy="566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8008C1-38A7-F429-CC1C-363B6663B2D0}"/>
              </a:ext>
            </a:extLst>
          </p:cNvPr>
          <p:cNvSpPr txBox="1"/>
          <p:nvPr/>
        </p:nvSpPr>
        <p:spPr>
          <a:xfrm>
            <a:off x="273558" y="3482987"/>
            <a:ext cx="178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Establishing The goal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67585-79B6-FC20-B66E-51F6FE0D6236}"/>
              </a:ext>
            </a:extLst>
          </p:cNvPr>
          <p:cNvSpPr txBox="1"/>
          <p:nvPr/>
        </p:nvSpPr>
        <p:spPr>
          <a:xfrm>
            <a:off x="4541520" y="499871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STAGE 2</a:t>
            </a:r>
          </a:p>
        </p:txBody>
      </p:sp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1C031DFB-D334-BBDE-7F67-D2182F3EBB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698" y="2304299"/>
            <a:ext cx="914400" cy="914400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B7FF29D2-5C45-DC83-D571-4E82D0E6B6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3170" y="233775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EC4E3A-69D3-02CA-96DF-A0C77623B99C}"/>
              </a:ext>
            </a:extLst>
          </p:cNvPr>
          <p:cNvSpPr txBox="1"/>
          <p:nvPr/>
        </p:nvSpPr>
        <p:spPr>
          <a:xfrm>
            <a:off x="4572000" y="3269627"/>
            <a:ext cx="143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Potential markets</a:t>
            </a:r>
          </a:p>
        </p:txBody>
      </p:sp>
      <p:pic>
        <p:nvPicPr>
          <p:cNvPr id="31" name="Graphic 30" descr="Line arrow: Straight with solid fill">
            <a:extLst>
              <a:ext uri="{FF2B5EF4-FFF2-40B4-BE49-F238E27FC236}">
                <a16:creationId xmlns:a16="http://schemas.microsoft.com/office/drawing/2014/main" id="{BE35D04F-A048-1DD9-39E1-659F21548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173808">
            <a:off x="6121823" y="2054673"/>
            <a:ext cx="426720" cy="5661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A78505-9F81-3F16-9EC6-BE12BBAF631D}"/>
              </a:ext>
            </a:extLst>
          </p:cNvPr>
          <p:cNvSpPr txBox="1"/>
          <p:nvPr/>
        </p:nvSpPr>
        <p:spPr>
          <a:xfrm>
            <a:off x="5687570" y="1356030"/>
            <a:ext cx="1292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Cost needed</a:t>
            </a:r>
          </a:p>
        </p:txBody>
      </p:sp>
    </p:spTree>
    <p:extLst>
      <p:ext uri="{BB962C8B-B14F-4D97-AF65-F5344CB8AC3E}">
        <p14:creationId xmlns:p14="http://schemas.microsoft.com/office/powerpoint/2010/main" val="2373564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9D74-C41C-529D-1E3C-CE33517B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311E-C6EE-3C52-5EE2-28B3AE0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5" y="183949"/>
            <a:ext cx="8229600" cy="85725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ECONOMIC FEASIBILITY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4F1152-5AD2-47C4-D98B-FCEEEC22755D}"/>
              </a:ext>
            </a:extLst>
          </p:cNvPr>
          <p:cNvSpPr/>
          <p:nvPr/>
        </p:nvSpPr>
        <p:spPr>
          <a:xfrm>
            <a:off x="4465912" y="2391502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366176-6EA0-3A66-DA28-165D3FACAC75}"/>
              </a:ext>
            </a:extLst>
          </p:cNvPr>
          <p:cNvSpPr/>
          <p:nvPr/>
        </p:nvSpPr>
        <p:spPr>
          <a:xfrm>
            <a:off x="4295217" y="2072057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F42CFF-26CA-3ACD-50A5-6EE71E798CAB}"/>
              </a:ext>
            </a:extLst>
          </p:cNvPr>
          <p:cNvSpPr/>
          <p:nvPr/>
        </p:nvSpPr>
        <p:spPr>
          <a:xfrm>
            <a:off x="3889467" y="1880673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EAFC6-E6D6-3DC5-C4E9-FEA048047AE8}"/>
              </a:ext>
            </a:extLst>
          </p:cNvPr>
          <p:cNvSpPr/>
          <p:nvPr/>
        </p:nvSpPr>
        <p:spPr>
          <a:xfrm>
            <a:off x="3497101" y="2078515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8F5D7A-B13B-37CA-808F-B3BC86207C21}"/>
              </a:ext>
            </a:extLst>
          </p:cNvPr>
          <p:cNvSpPr/>
          <p:nvPr/>
        </p:nvSpPr>
        <p:spPr>
          <a:xfrm>
            <a:off x="3361599" y="2434928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80AAE6-2C38-F17A-D2D7-704354837DA7}"/>
              </a:ext>
            </a:extLst>
          </p:cNvPr>
          <p:cNvSpPr/>
          <p:nvPr/>
        </p:nvSpPr>
        <p:spPr>
          <a:xfrm>
            <a:off x="3436882" y="2786020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5BB3B5-662B-126F-0965-2AE6B17BB78F}"/>
              </a:ext>
            </a:extLst>
          </p:cNvPr>
          <p:cNvSpPr/>
          <p:nvPr/>
        </p:nvSpPr>
        <p:spPr>
          <a:xfrm>
            <a:off x="4400465" y="2778793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31BADE-04E1-0797-BAB2-7D30902CA449}"/>
              </a:ext>
            </a:extLst>
          </p:cNvPr>
          <p:cNvSpPr/>
          <p:nvPr/>
        </p:nvSpPr>
        <p:spPr>
          <a:xfrm>
            <a:off x="3953202" y="3031015"/>
            <a:ext cx="1119286" cy="111928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D8794-65D6-CE9B-7E27-FFE756702E7F}"/>
              </a:ext>
            </a:extLst>
          </p:cNvPr>
          <p:cNvSpPr txBox="1"/>
          <p:nvPr/>
        </p:nvSpPr>
        <p:spPr>
          <a:xfrm>
            <a:off x="3532593" y="1180753"/>
            <a:ext cx="186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Development cost: $10,000-$25,000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5116A-4735-DECE-ACF5-21F33AE18892}"/>
              </a:ext>
            </a:extLst>
          </p:cNvPr>
          <p:cNvSpPr txBox="1"/>
          <p:nvPr/>
        </p:nvSpPr>
        <p:spPr>
          <a:xfrm>
            <a:off x="5650645" y="2226272"/>
            <a:ext cx="156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Hosting and Infrastructure: $5,000-$10,000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8AB4E-C5BC-87C3-BC75-1ABD8AECCC57}"/>
              </a:ext>
            </a:extLst>
          </p:cNvPr>
          <p:cNvSpPr txBox="1"/>
          <p:nvPr/>
        </p:nvSpPr>
        <p:spPr>
          <a:xfrm>
            <a:off x="5296941" y="3812191"/>
            <a:ext cx="257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Marketing and Advertising: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$3,000-$8,000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4BDAD-2326-0C02-7315-BB6B75F9D241}"/>
              </a:ext>
            </a:extLst>
          </p:cNvPr>
          <p:cNvSpPr txBox="1"/>
          <p:nvPr/>
        </p:nvSpPr>
        <p:spPr>
          <a:xfrm>
            <a:off x="2015438" y="3857913"/>
            <a:ext cx="18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Operational Costs: $2,000-$5,000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7642-3516-1EA4-EB6C-AB88946443FC}"/>
              </a:ext>
            </a:extLst>
          </p:cNvPr>
          <p:cNvSpPr txBox="1"/>
          <p:nvPr/>
        </p:nvSpPr>
        <p:spPr>
          <a:xfrm>
            <a:off x="1453115" y="2228103"/>
            <a:ext cx="21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Legal and Compliance: $2,000-$5,000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1A883-C013-8F15-F419-60D36FB35459}"/>
              </a:ext>
            </a:extLst>
          </p:cNvPr>
          <p:cNvSpPr txBox="1"/>
          <p:nvPr/>
        </p:nvSpPr>
        <p:spPr>
          <a:xfrm>
            <a:off x="0" y="4790274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Per year</a:t>
            </a:r>
          </a:p>
        </p:txBody>
      </p:sp>
    </p:spTree>
    <p:extLst>
      <p:ext uri="{BB962C8B-B14F-4D97-AF65-F5344CB8AC3E}">
        <p14:creationId xmlns:p14="http://schemas.microsoft.com/office/powerpoint/2010/main" val="31021474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8027-D099-D4A3-0C77-6F6D50F3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7458-6755-57E2-8D1D-531D7405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08" y="316992"/>
            <a:ext cx="5431748" cy="65875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BREAK EVEN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9BF231-08CC-C30B-2332-F8379FE7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2756"/>
              </p:ext>
            </p:extLst>
          </p:nvPr>
        </p:nvGraphicFramePr>
        <p:xfrm>
          <a:off x="274108" y="1158240"/>
          <a:ext cx="677287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74">
                  <a:extLst>
                    <a:ext uri="{9D8B030D-6E8A-4147-A177-3AD203B41FA5}">
                      <a16:colId xmlns:a16="http://schemas.microsoft.com/office/drawing/2014/main" val="2581714461"/>
                    </a:ext>
                  </a:extLst>
                </a:gridCol>
                <a:gridCol w="1354574">
                  <a:extLst>
                    <a:ext uri="{9D8B030D-6E8A-4147-A177-3AD203B41FA5}">
                      <a16:colId xmlns:a16="http://schemas.microsoft.com/office/drawing/2014/main" val="1019123267"/>
                    </a:ext>
                  </a:extLst>
                </a:gridCol>
                <a:gridCol w="1354574">
                  <a:extLst>
                    <a:ext uri="{9D8B030D-6E8A-4147-A177-3AD203B41FA5}">
                      <a16:colId xmlns:a16="http://schemas.microsoft.com/office/drawing/2014/main" val="2984198316"/>
                    </a:ext>
                  </a:extLst>
                </a:gridCol>
                <a:gridCol w="1354574">
                  <a:extLst>
                    <a:ext uri="{9D8B030D-6E8A-4147-A177-3AD203B41FA5}">
                      <a16:colId xmlns:a16="http://schemas.microsoft.com/office/drawing/2014/main" val="723824599"/>
                    </a:ext>
                  </a:extLst>
                </a:gridCol>
                <a:gridCol w="1354574">
                  <a:extLst>
                    <a:ext uri="{9D8B030D-6E8A-4147-A177-3AD203B41FA5}">
                      <a16:colId xmlns:a16="http://schemas.microsoft.com/office/drawing/2014/main" val="2213501063"/>
                    </a:ext>
                  </a:extLst>
                </a:gridCol>
              </a:tblGrid>
              <a:tr h="627888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($)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Costs ($)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  <a:p>
                      <a:r>
                        <a:rPr lang="en-US" dirty="0"/>
                        <a:t>($)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Benefits ($)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31003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26,500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26.500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10259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54,500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1616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81,500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65454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111,500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21432"/>
                  </a:ext>
                </a:extLst>
              </a:tr>
              <a:tr h="6278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151,500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345,000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0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562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540D2-93BF-6EC0-F93F-A7E5338E4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1E82-A7E2-A49F-B781-DFC4CAF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04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7189690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FB8A-F1AD-F061-EFF1-79EF060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Scrum SDLC Model</a:t>
            </a:r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8B71B096-FD33-C8EA-5F75-016CFC7A2065}"/>
              </a:ext>
            </a:extLst>
          </p:cNvPr>
          <p:cNvSpPr/>
          <p:nvPr/>
        </p:nvSpPr>
        <p:spPr>
          <a:xfrm>
            <a:off x="2872823" y="1445597"/>
            <a:ext cx="3398353" cy="3398353"/>
          </a:xfrm>
          <a:prstGeom prst="circularArrow">
            <a:avLst>
              <a:gd name="adj1" fmla="val 5544"/>
              <a:gd name="adj2" fmla="val 330680"/>
              <a:gd name="adj3" fmla="val 13856070"/>
              <a:gd name="adj4" fmla="val 17337379"/>
              <a:gd name="adj5" fmla="val 5757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8247A-61B6-8669-3FB0-27782139E845}"/>
              </a:ext>
            </a:extLst>
          </p:cNvPr>
          <p:cNvGrpSpPr/>
          <p:nvPr/>
        </p:nvGrpSpPr>
        <p:grpSpPr>
          <a:xfrm>
            <a:off x="3804009" y="1248971"/>
            <a:ext cx="1535979" cy="767989"/>
            <a:chOff x="1737700" y="0"/>
            <a:chExt cx="1535979" cy="7679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FFD85A2-B879-5C1E-FAA4-954F1A9751C3}"/>
                </a:ext>
              </a:extLst>
            </p:cNvPr>
            <p:cNvSpPr/>
            <p:nvPr/>
          </p:nvSpPr>
          <p:spPr>
            <a:xfrm>
              <a:off x="1737700" y="0"/>
              <a:ext cx="1535979" cy="767989"/>
            </a:xfrm>
            <a:prstGeom prst="round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C325A0CE-7C99-B5D0-9E13-D5B4BF65012B}"/>
                </a:ext>
              </a:extLst>
            </p:cNvPr>
            <p:cNvSpPr txBox="1"/>
            <p:nvPr/>
          </p:nvSpPr>
          <p:spPr>
            <a:xfrm>
              <a:off x="1775190" y="37490"/>
              <a:ext cx="1460999" cy="693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Iterative development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53DB6E-D2FD-1530-82B1-7DDC070B490E}"/>
              </a:ext>
            </a:extLst>
          </p:cNvPr>
          <p:cNvGrpSpPr/>
          <p:nvPr/>
        </p:nvGrpSpPr>
        <p:grpSpPr>
          <a:xfrm>
            <a:off x="5302498" y="2557062"/>
            <a:ext cx="1535979" cy="767989"/>
            <a:chOff x="3091097" y="1001967"/>
            <a:chExt cx="1535979" cy="7679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794A92-4D3B-E172-8005-7D8C2C079BFA}"/>
                </a:ext>
              </a:extLst>
            </p:cNvPr>
            <p:cNvSpPr/>
            <p:nvPr/>
          </p:nvSpPr>
          <p:spPr>
            <a:xfrm>
              <a:off x="3091097" y="1001967"/>
              <a:ext cx="1535979" cy="767989"/>
            </a:xfrm>
            <a:prstGeom prst="round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1801335-2DA8-CE0A-19F4-E613BE415035}"/>
                </a:ext>
              </a:extLst>
            </p:cNvPr>
            <p:cNvSpPr txBox="1"/>
            <p:nvPr/>
          </p:nvSpPr>
          <p:spPr>
            <a:xfrm>
              <a:off x="3128587" y="1039457"/>
              <a:ext cx="1460999" cy="693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Flexibility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25B33A-5445-61C3-7061-7C798E7AC494}"/>
              </a:ext>
            </a:extLst>
          </p:cNvPr>
          <p:cNvGrpSpPr/>
          <p:nvPr/>
        </p:nvGrpSpPr>
        <p:grpSpPr>
          <a:xfrm>
            <a:off x="4852525" y="3894528"/>
            <a:ext cx="1535979" cy="767989"/>
            <a:chOff x="2578174" y="2620727"/>
            <a:chExt cx="1535979" cy="7679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058F34C-54FE-BCAF-F3BF-98E496028A66}"/>
                </a:ext>
              </a:extLst>
            </p:cNvPr>
            <p:cNvSpPr/>
            <p:nvPr/>
          </p:nvSpPr>
          <p:spPr>
            <a:xfrm>
              <a:off x="2578174" y="2620727"/>
              <a:ext cx="1535979" cy="767989"/>
            </a:xfrm>
            <a:prstGeom prst="round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9CFCF6F0-29DF-0ABB-5480-7461125322B6}"/>
                </a:ext>
              </a:extLst>
            </p:cNvPr>
            <p:cNvSpPr txBox="1"/>
            <p:nvPr/>
          </p:nvSpPr>
          <p:spPr>
            <a:xfrm>
              <a:off x="2615664" y="2658217"/>
              <a:ext cx="1460999" cy="693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Time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Management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CF130F-32E9-36B9-0AA0-BDCCA8B5EAC1}"/>
              </a:ext>
            </a:extLst>
          </p:cNvPr>
          <p:cNvGrpSpPr/>
          <p:nvPr/>
        </p:nvGrpSpPr>
        <p:grpSpPr>
          <a:xfrm>
            <a:off x="2755498" y="3894529"/>
            <a:ext cx="1535979" cy="767989"/>
            <a:chOff x="861021" y="2622212"/>
            <a:chExt cx="1535979" cy="76798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5AE319E-D188-689A-8ED4-5CF63EDFF6A8}"/>
                </a:ext>
              </a:extLst>
            </p:cNvPr>
            <p:cNvSpPr/>
            <p:nvPr/>
          </p:nvSpPr>
          <p:spPr>
            <a:xfrm>
              <a:off x="861021" y="2622212"/>
              <a:ext cx="1535979" cy="767989"/>
            </a:xfrm>
            <a:prstGeom prst="round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1A9A407D-088F-DFAD-C1A8-DE7DC6AF61DB}"/>
                </a:ext>
              </a:extLst>
            </p:cNvPr>
            <p:cNvSpPr txBox="1"/>
            <p:nvPr/>
          </p:nvSpPr>
          <p:spPr>
            <a:xfrm>
              <a:off x="898511" y="2659702"/>
              <a:ext cx="1460999" cy="693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Simplicity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64C01-C3AE-E197-FEB5-D561370F962F}"/>
              </a:ext>
            </a:extLst>
          </p:cNvPr>
          <p:cNvGrpSpPr/>
          <p:nvPr/>
        </p:nvGrpSpPr>
        <p:grpSpPr>
          <a:xfrm>
            <a:off x="2268030" y="2571749"/>
            <a:ext cx="1535979" cy="767989"/>
            <a:chOff x="334572" y="1001967"/>
            <a:chExt cx="1535979" cy="7679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B462E4-E028-0D93-EA76-D3F8D4C710DB}"/>
                </a:ext>
              </a:extLst>
            </p:cNvPr>
            <p:cNvSpPr/>
            <p:nvPr/>
          </p:nvSpPr>
          <p:spPr>
            <a:xfrm>
              <a:off x="334572" y="1001967"/>
              <a:ext cx="1535979" cy="767989"/>
            </a:xfrm>
            <a:prstGeom prst="round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11167CCC-FBC9-4294-1DFA-05D6ABF86AEF}"/>
                </a:ext>
              </a:extLst>
            </p:cNvPr>
            <p:cNvSpPr txBox="1"/>
            <p:nvPr/>
          </p:nvSpPr>
          <p:spPr>
            <a:xfrm>
              <a:off x="372062" y="1039457"/>
              <a:ext cx="1460999" cy="693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Continuous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2830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Text  Description automatically generated">
            <a:extLst>
              <a:ext uri="{FF2B5EF4-FFF2-40B4-BE49-F238E27FC236}">
                <a16:creationId xmlns:a16="http://schemas.microsoft.com/office/drawing/2014/main" id="{8489FF44-BEC5-2C78-2437-8D51F5BBAF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9136" y="2184272"/>
            <a:ext cx="6205727" cy="161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BF5F0-109F-5AF6-3947-F5A6BF28AC5A}"/>
              </a:ext>
            </a:extLst>
          </p:cNvPr>
          <p:cNvSpPr txBox="1"/>
          <p:nvPr/>
        </p:nvSpPr>
        <p:spPr>
          <a:xfrm>
            <a:off x="146304" y="196858"/>
            <a:ext cx="6059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ACKNOWLEDGMENTS</a:t>
            </a:r>
          </a:p>
        </p:txBody>
      </p:sp>
    </p:spTree>
    <p:extLst>
      <p:ext uri="{BB962C8B-B14F-4D97-AF65-F5344CB8AC3E}">
        <p14:creationId xmlns:p14="http://schemas.microsoft.com/office/powerpoint/2010/main" val="14326460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b="1" dirty="0"/>
              <a:t>FUNCTIONAL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FBAAE-D65A-48CE-B9E3-01C1DFDD360D}"/>
              </a:ext>
            </a:extLst>
          </p:cNvPr>
          <p:cNvSpPr txBox="1"/>
          <p:nvPr/>
        </p:nvSpPr>
        <p:spPr>
          <a:xfrm>
            <a:off x="999744" y="1637638"/>
            <a:ext cx="5084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 Management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Car Comparison Feature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Car Listing Management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Advanced Search and Filtering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User Review and Rating System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Secure Authentication and Verification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5C224DA0-662D-218C-387A-17B8404E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08" y="1299289"/>
            <a:ext cx="914400" cy="914400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01DCF332-2938-C06B-9241-E6AD225D0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1232" y="2114550"/>
            <a:ext cx="914400" cy="9144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70BB1C21-76C0-9E4A-CD3C-01F7B2CE9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1008" y="3031562"/>
            <a:ext cx="914400" cy="914400"/>
          </a:xfrm>
          <a:prstGeom prst="rect">
            <a:avLst/>
          </a:prstGeom>
        </p:spPr>
      </p:pic>
      <p:pic>
        <p:nvPicPr>
          <p:cNvPr id="19" name="Graphic 18" descr="Pie chart with solid fill">
            <a:extLst>
              <a:ext uri="{FF2B5EF4-FFF2-40B4-BE49-F238E27FC236}">
                <a16:creationId xmlns:a16="http://schemas.microsoft.com/office/drawing/2014/main" id="{72383AAC-FBE1-D9D0-6706-3884EF498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1232" y="3945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E8B3B-830B-9152-3F24-0C0598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B70DE-84E5-A575-99F7-A53A45DC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b="1" dirty="0"/>
              <a:t>NON-FUNCTIONAL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C0B13-5937-CBA0-3C39-64BCB28EDB8C}"/>
              </a:ext>
            </a:extLst>
          </p:cNvPr>
          <p:cNvSpPr txBox="1"/>
          <p:nvPr/>
        </p:nvSpPr>
        <p:spPr>
          <a:xfrm>
            <a:off x="1036320" y="1670304"/>
            <a:ext cx="4779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Performance and Scalability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Security and Data Protection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Usability and User Experience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Reliability and Availability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Legal Standards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Real Time Bidding Performance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296DC1E8-E2BC-7CA2-8A82-EFECC195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7312" y="1320924"/>
            <a:ext cx="1420368" cy="1420368"/>
          </a:xfrm>
          <a:prstGeom prst="rect">
            <a:avLst/>
          </a:prstGeom>
        </p:spPr>
      </p:pic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2B3AA3F-07EA-7830-F48A-1979D6495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584" y="2741292"/>
            <a:ext cx="1420368" cy="1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14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EE5C3-715C-0A00-E232-0ECD9C68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305671-4993-4FB8-8A15-C3BCED85BFDC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51C73-1FF9-E73D-6D8B-8013912D90AC}"/>
              </a:ext>
            </a:extLst>
          </p:cNvPr>
          <p:cNvSpPr txBox="1"/>
          <p:nvPr/>
        </p:nvSpPr>
        <p:spPr>
          <a:xfrm>
            <a:off x="5815584" y="329183"/>
            <a:ext cx="1731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E708A-7362-CD37-D18F-F109E28B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4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9545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2C86-D285-C529-7DFF-400728BA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A7E2F5-B245-8E83-6234-B97486C98BA4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613D2-BB26-D45D-C58B-562DD05D1A1C}"/>
              </a:ext>
            </a:extLst>
          </p:cNvPr>
          <p:cNvSpPr txBox="1"/>
          <p:nvPr/>
        </p:nvSpPr>
        <p:spPr>
          <a:xfrm>
            <a:off x="5815584" y="329183"/>
            <a:ext cx="1731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Flow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Diagram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Level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8FFE4-9600-A734-59D4-2C312495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4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325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4974D-182C-D733-870B-88F3E5A6D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75B208-AA17-3C1B-2AF6-5DCB8E749ED5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C8140-1B19-0735-BE6C-0015AFC47A82}"/>
              </a:ext>
            </a:extLst>
          </p:cNvPr>
          <p:cNvSpPr txBox="1"/>
          <p:nvPr/>
        </p:nvSpPr>
        <p:spPr>
          <a:xfrm>
            <a:off x="5815584" y="329183"/>
            <a:ext cx="1731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Flow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Diagram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Level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0575B-DC26-8576-429D-1516B2CA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4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44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FD8E-B1DA-1338-3CD4-4D53D22C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7443F2-CF56-BC09-C9E1-DFEE3285F1EE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CF043-E4DE-134E-F360-6859ABE9CF4F}"/>
              </a:ext>
            </a:extLst>
          </p:cNvPr>
          <p:cNvSpPr txBox="1"/>
          <p:nvPr/>
        </p:nvSpPr>
        <p:spPr>
          <a:xfrm>
            <a:off x="5815584" y="329183"/>
            <a:ext cx="1731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Diagram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EFA8D-3655-CBCA-7F63-EE173267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42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46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21581-247B-DADE-6912-FBED9C65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CC9A06-0451-2E8C-A9A7-690B469FB979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33B3-CDE6-3F8A-31FD-85F90CC425E4}"/>
              </a:ext>
            </a:extLst>
          </p:cNvPr>
          <p:cNvSpPr txBox="1"/>
          <p:nvPr/>
        </p:nvSpPr>
        <p:spPr>
          <a:xfrm>
            <a:off x="5730240" y="182879"/>
            <a:ext cx="2036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Car Listing and Management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5AC23-A3D4-FCAD-2ABA-27BF2D90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474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537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0D77-401B-526B-8993-FCDC3431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FF6BF3-84A8-A1F3-BE6D-F1CC28154B29}"/>
              </a:ext>
            </a:extLst>
          </p:cNvPr>
          <p:cNvSpPr/>
          <p:nvPr/>
        </p:nvSpPr>
        <p:spPr>
          <a:xfrm>
            <a:off x="0" y="0"/>
            <a:ext cx="5474208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7C561-2931-5DA0-38A2-961120C05CF3}"/>
              </a:ext>
            </a:extLst>
          </p:cNvPr>
          <p:cNvSpPr txBox="1"/>
          <p:nvPr/>
        </p:nvSpPr>
        <p:spPr>
          <a:xfrm>
            <a:off x="5730240" y="182879"/>
            <a:ext cx="2036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Car Comparison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08CEA-ACE3-2801-AB7D-46F297FB1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4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4867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F541-7326-F159-D569-9DCF56422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8C68-3D02-484B-2647-DC7CC4C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05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784429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EC72-70DB-930C-0D65-5EBF237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41AB6-27CF-CD7B-8F9D-DFDA32FF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52" y="150799"/>
            <a:ext cx="665450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Languages, Tools, Managers,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87F59-5EC8-AAE4-94FE-A1139FF80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5060" y="1110321"/>
            <a:ext cx="1283787" cy="1461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4BE1A-DCF7-2F4E-3BF5-35B514726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05" y="1110321"/>
            <a:ext cx="1283787" cy="1461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4D7E0F-6B09-FE2A-1C89-801C7768C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51" y="1110322"/>
            <a:ext cx="1283787" cy="1461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BB1FEF-6A22-D6F1-F476-4CE6C7834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0" y="3039126"/>
            <a:ext cx="1283788" cy="1461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7C67C-D252-587D-AB0A-01D995CD39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05" y="3039127"/>
            <a:ext cx="1283787" cy="1461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A04555-5B9F-6564-9447-814173F071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49" y="3039126"/>
            <a:ext cx="1283787" cy="14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67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82" y="1238225"/>
            <a:ext cx="2585179" cy="10435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01</a:t>
            </a:r>
          </a:p>
          <a:p>
            <a:pPr marL="0" indent="0">
              <a:buNone/>
            </a:pPr>
            <a:r>
              <a:rPr lang="en-US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17DDE-3A1F-F067-D8F1-8D18E05A20D1}"/>
              </a:ext>
            </a:extLst>
          </p:cNvPr>
          <p:cNvSpPr txBox="1"/>
          <p:nvPr/>
        </p:nvSpPr>
        <p:spPr>
          <a:xfrm>
            <a:off x="3435609" y="1235640"/>
            <a:ext cx="2343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02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8983-465C-5500-D2C2-F39F01E2D887}"/>
              </a:ext>
            </a:extLst>
          </p:cNvPr>
          <p:cNvSpPr txBox="1"/>
          <p:nvPr/>
        </p:nvSpPr>
        <p:spPr>
          <a:xfrm>
            <a:off x="6181759" y="1238225"/>
            <a:ext cx="2583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FEASIBILITY STUDY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A730D-DA8E-54A9-8F61-E892D93DE38C}"/>
              </a:ext>
            </a:extLst>
          </p:cNvPr>
          <p:cNvSpPr txBox="1"/>
          <p:nvPr/>
        </p:nvSpPr>
        <p:spPr>
          <a:xfrm>
            <a:off x="285442" y="2875788"/>
            <a:ext cx="2908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04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8078D-67D0-89F5-FFEB-6D089F959CAD}"/>
              </a:ext>
            </a:extLst>
          </p:cNvPr>
          <p:cNvSpPr txBox="1"/>
          <p:nvPr/>
        </p:nvSpPr>
        <p:spPr>
          <a:xfrm>
            <a:off x="3287437" y="2875787"/>
            <a:ext cx="2583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05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METHODOLOGY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E8AF0-51F3-2BF9-C28F-655B38C63BCD}"/>
              </a:ext>
            </a:extLst>
          </p:cNvPr>
          <p:cNvSpPr txBox="1"/>
          <p:nvPr/>
        </p:nvSpPr>
        <p:spPr>
          <a:xfrm>
            <a:off x="6412991" y="2875787"/>
            <a:ext cx="2121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06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WORK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7DD6A-97D6-FF56-8720-2B163A6AAEF2}"/>
              </a:ext>
            </a:extLst>
          </p:cNvPr>
          <p:cNvSpPr txBox="1"/>
          <p:nvPr/>
        </p:nvSpPr>
        <p:spPr>
          <a:xfrm>
            <a:off x="3046314" y="4403318"/>
            <a:ext cx="306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07     </a:t>
            </a: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B84F1-EE34-5325-F54C-C516C538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2667A4-F500-F989-AF09-5239DB66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36" y="731520"/>
            <a:ext cx="1380745" cy="1402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920500-8A1B-3BCF-2B1A-EC4563093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3009901"/>
            <a:ext cx="1380744" cy="1402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F747A2-FBFE-5546-3B04-AF44091DD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64" y="3009900"/>
            <a:ext cx="1380744" cy="1402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66B642-CE26-3287-C29D-7A4435524A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0" y="731520"/>
            <a:ext cx="1380745" cy="140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4B1EE-C608-0DFB-BAD5-C4104DDEC5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13" y="731520"/>
            <a:ext cx="1380744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761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4E49A-439F-27E2-A63E-F290FC2D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3F01-4B03-294F-AB06-A127078F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57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WHY ANDROID STUDIO?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8019-53C1-C95C-1477-B108960C91BA}"/>
              </a:ext>
            </a:extLst>
          </p:cNvPr>
          <p:cNvSpPr txBox="1"/>
          <p:nvPr/>
        </p:nvSpPr>
        <p:spPr>
          <a:xfrm>
            <a:off x="804672" y="1567261"/>
            <a:ext cx="2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Quick And Simple</a:t>
            </a:r>
          </a:p>
        </p:txBody>
      </p:sp>
      <p:pic>
        <p:nvPicPr>
          <p:cNvPr id="7" name="Graphic 6" descr="Thumbs up sign with solid fill">
            <a:extLst>
              <a:ext uri="{FF2B5EF4-FFF2-40B4-BE49-F238E27FC236}">
                <a16:creationId xmlns:a16="http://schemas.microsoft.com/office/drawing/2014/main" id="{884D0F66-7B0A-03C5-92BC-3D716D60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6224" y="1369468"/>
            <a:ext cx="743712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0BB42-9C49-172E-98D4-80AEEA31CB05}"/>
              </a:ext>
            </a:extLst>
          </p:cNvPr>
          <p:cNvSpPr txBox="1"/>
          <p:nvPr/>
        </p:nvSpPr>
        <p:spPr>
          <a:xfrm>
            <a:off x="804672" y="2764972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Really Flexible</a:t>
            </a:r>
          </a:p>
        </p:txBody>
      </p:sp>
      <p:pic>
        <p:nvPicPr>
          <p:cNvPr id="13" name="Graphic 12" descr="Lightbulb and gear with solid fill">
            <a:extLst>
              <a:ext uri="{FF2B5EF4-FFF2-40B4-BE49-F238E27FC236}">
                <a16:creationId xmlns:a16="http://schemas.microsoft.com/office/drawing/2014/main" id="{3A5852CA-2EC0-EC60-BDE7-2EAEDDB4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6224" y="2567179"/>
            <a:ext cx="743712" cy="857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DE7745-7940-EEF2-66B6-E4527BDA7ABC}"/>
              </a:ext>
            </a:extLst>
          </p:cNvPr>
          <p:cNvSpPr txBox="1"/>
          <p:nvPr/>
        </p:nvSpPr>
        <p:spPr>
          <a:xfrm>
            <a:off x="804672" y="396268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Rich Feature Set</a:t>
            </a:r>
          </a:p>
        </p:txBody>
      </p:sp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C748A9A3-7D2E-B661-8808-348D48FA9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6224" y="3764890"/>
            <a:ext cx="743712" cy="857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AB01CA-AC01-8C30-459D-760B473473B8}"/>
              </a:ext>
            </a:extLst>
          </p:cNvPr>
          <p:cNvSpPr txBox="1"/>
          <p:nvPr/>
        </p:nvSpPr>
        <p:spPr>
          <a:xfrm>
            <a:off x="5279136" y="1382594"/>
            <a:ext cx="227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Firebase And API Integration</a:t>
            </a:r>
          </a:p>
        </p:txBody>
      </p:sp>
      <p:pic>
        <p:nvPicPr>
          <p:cNvPr id="19" name="Graphic 18" descr="Fire with solid fill">
            <a:extLst>
              <a:ext uri="{FF2B5EF4-FFF2-40B4-BE49-F238E27FC236}">
                <a16:creationId xmlns:a16="http://schemas.microsoft.com/office/drawing/2014/main" id="{4E2ED754-F82E-EA78-87EC-E2448AB02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5616" y="1369467"/>
            <a:ext cx="743712" cy="857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681B79-5CCF-96E5-6D76-FD15B7736F14}"/>
              </a:ext>
            </a:extLst>
          </p:cNvPr>
          <p:cNvSpPr txBox="1"/>
          <p:nvPr/>
        </p:nvSpPr>
        <p:spPr>
          <a:xfrm>
            <a:off x="5279136" y="2567178"/>
            <a:ext cx="1871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Advanced Debugging</a:t>
            </a:r>
          </a:p>
        </p:txBody>
      </p:sp>
      <p:pic>
        <p:nvPicPr>
          <p:cNvPr id="22" name="Graphic 21" descr="Brain in head with solid fill">
            <a:extLst>
              <a:ext uri="{FF2B5EF4-FFF2-40B4-BE49-F238E27FC236}">
                <a16:creationId xmlns:a16="http://schemas.microsoft.com/office/drawing/2014/main" id="{3DEC0993-02EC-1538-FF75-FA7DA8FC1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5616" y="2567178"/>
            <a:ext cx="743712" cy="8309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9CE80-B371-5854-A61E-FF4F4603320A}"/>
              </a:ext>
            </a:extLst>
          </p:cNvPr>
          <p:cNvSpPr txBox="1"/>
          <p:nvPr/>
        </p:nvSpPr>
        <p:spPr>
          <a:xfrm>
            <a:off x="5279136" y="396268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Easy To Use</a:t>
            </a:r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F1C5BBE3-4FF9-66BC-B6EE-CD17DB768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5616" y="3567096"/>
            <a:ext cx="743712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8285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8BC4E-5429-0B33-CB69-1A2DC1CC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F1C8-F000-00AA-5B26-5B6D39A7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50" y="2241413"/>
            <a:ext cx="3371300" cy="6606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PROTOTYPE</a:t>
            </a:r>
            <a:br>
              <a:rPr lang="en-US" sz="4800" b="1" dirty="0"/>
            </a:b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169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BA84-1608-2A14-07BE-2A05A856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D3C815-8492-BDE8-8A86-CA9EA78F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286001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4B50F-598D-3860-19B2-530D79FBC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4" y="0"/>
            <a:ext cx="2286001" cy="51435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D971F-D73A-51CF-86ED-044840658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2286001" cy="51435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F5E84-0C32-9704-592B-2B573DEB7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5" y="0"/>
            <a:ext cx="2286003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912061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4AEAB-1F80-B916-38A9-AFA0388E5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12C040-F2D7-FA75-EB8C-8DCBC369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306783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14AED-1BA4-37C9-0353-52350EF0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90" y="0"/>
            <a:ext cx="2306783" cy="51435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A6967-1F6E-60A6-7E74-84BFF9BAC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74" y="-1"/>
            <a:ext cx="2234044" cy="5143499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8B570-1C16-7FF9-7CA7-EAD16F155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7" y="-1"/>
            <a:ext cx="2306783" cy="5143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230540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A872-EEC7-CAA1-F3BE-A9B62427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5070-AF17-AC9F-8728-464DC0FE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06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89249888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A9001-49B5-B136-697D-A00AB060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85BD4A-25C1-A31A-8685-7178EBC15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61720"/>
              </p:ext>
            </p:extLst>
          </p:nvPr>
        </p:nvGraphicFramePr>
        <p:xfrm>
          <a:off x="707136" y="169468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015898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17064233"/>
                    </a:ext>
                  </a:extLst>
                </a:gridCol>
              </a:tblGrid>
              <a:tr h="325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Engineering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5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Requirement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 Case Diagram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DFD Diagram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Database Diagram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Sequence Diagram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4942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C54AC6-AC02-FC1F-744C-8DD71FC049DD}"/>
              </a:ext>
            </a:extLst>
          </p:cNvPr>
          <p:cNvSpPr txBox="1"/>
          <p:nvPr/>
        </p:nvSpPr>
        <p:spPr>
          <a:xfrm>
            <a:off x="341376" y="231648"/>
            <a:ext cx="564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04615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6D0E-4ED6-0699-4383-FFA5CBBEB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0C759-A9A8-E95F-135B-3F3FED1B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32" y="272719"/>
            <a:ext cx="6571913" cy="725349"/>
          </a:xfrm>
        </p:spPr>
        <p:txBody>
          <a:bodyPr/>
          <a:lstStyle/>
          <a:p>
            <a:r>
              <a:rPr lang="en-US" sz="4000" b="1" dirty="0"/>
              <a:t>IMPLEMENTATION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647C0A-664D-D67B-4545-DBDA6CBF2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88"/>
              </p:ext>
            </p:extLst>
          </p:nvPr>
        </p:nvGraphicFramePr>
        <p:xfrm>
          <a:off x="841248" y="155168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442524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5577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Implementation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1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Database Implementation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APIs Implementation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4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Front-end Implementation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25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Back-end Implementation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Debugging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 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03411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A846-074F-FA8D-C6AC-1E694693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B137-A514-B6AA-E073-0C4312D5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07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513955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11D9-7275-56A5-89D4-5D5C8F1A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90B6-02B1-50CA-EC80-847AFC41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5" y="110797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CONCLUSION AND CONTRIBUTION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FUTURE WORK/ENHANCEMENTS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FCB8AA99-38C9-4D37-CF7D-35E16E9E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0672" y="1774243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0A84F3A-9384-3B3C-A4C6-2AA1E93F6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5360" y="1774243"/>
            <a:ext cx="914400" cy="914400"/>
          </a:xfrm>
          <a:prstGeom prst="rect">
            <a:avLst/>
          </a:prstGeom>
        </p:spPr>
      </p:pic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EBEA82F2-ADEC-2E40-71E3-23D1CF8DE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0672" y="3179678"/>
            <a:ext cx="914400" cy="914400"/>
          </a:xfrm>
          <a:prstGeom prst="rect">
            <a:avLst/>
          </a:prstGeom>
        </p:spPr>
      </p:pic>
      <p:pic>
        <p:nvPicPr>
          <p:cNvPr id="15" name="Graphic 14" descr="Lock with solid fill">
            <a:extLst>
              <a:ext uri="{FF2B5EF4-FFF2-40B4-BE49-F238E27FC236}">
                <a16:creationId xmlns:a16="http://schemas.microsoft.com/office/drawing/2014/main" id="{C75BD1E0-10E9-36BD-EB27-A4CCC5F1B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360" y="318394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6D2D64-1742-638F-5E8B-3532A7283B51}"/>
              </a:ext>
            </a:extLst>
          </p:cNvPr>
          <p:cNvSpPr txBox="1"/>
          <p:nvPr/>
        </p:nvSpPr>
        <p:spPr>
          <a:xfrm>
            <a:off x="1139952" y="3159824"/>
            <a:ext cx="195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AI Price Predictions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87D0-86FC-875F-733A-7FD9F0D9CC83}"/>
              </a:ext>
            </a:extLst>
          </p:cNvPr>
          <p:cNvSpPr txBox="1"/>
          <p:nvPr/>
        </p:nvSpPr>
        <p:spPr>
          <a:xfrm>
            <a:off x="1350264" y="1754389"/>
            <a:ext cx="1530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Live Auctions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D6F23-85D4-106D-E4DB-F69E6033E2E8}"/>
              </a:ext>
            </a:extLst>
          </p:cNvPr>
          <p:cNvSpPr txBox="1"/>
          <p:nvPr/>
        </p:nvSpPr>
        <p:spPr>
          <a:xfrm>
            <a:off x="5905084" y="1754388"/>
            <a:ext cx="210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Add Verified 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23DEB-49BA-33AC-709A-C5D72859114B}"/>
              </a:ext>
            </a:extLst>
          </p:cNvPr>
          <p:cNvSpPr txBox="1"/>
          <p:nvPr/>
        </p:nvSpPr>
        <p:spPr>
          <a:xfrm>
            <a:off x="5808102" y="3154813"/>
            <a:ext cx="209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Blockchain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11923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37F7-6D25-C7A9-7D05-C41D988F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43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01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8261721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DBB0-BAA4-3706-941D-02AE6BD9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B530-63B9-20E8-8144-547482AC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1726653"/>
            <a:ext cx="6571913" cy="1690193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CarFinder HUB bridges the gap between convenience and confidence in car buying, leveraging technology to simplify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F5EB2-8A31-04A2-A44C-9922F93A0BDC}"/>
              </a:ext>
            </a:extLst>
          </p:cNvPr>
          <p:cNvSpPr txBox="1"/>
          <p:nvPr/>
        </p:nvSpPr>
        <p:spPr>
          <a:xfrm>
            <a:off x="5090372" y="4297162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6413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Inconsistent Pricing</a:t>
            </a:r>
          </a:p>
          <a:p>
            <a:r>
              <a:rPr lang="en-US" b="1" dirty="0"/>
              <a:t>Fragmented Data</a:t>
            </a:r>
          </a:p>
          <a:p>
            <a:r>
              <a:rPr lang="en-US" b="1" dirty="0"/>
              <a:t>Outdated Listings</a:t>
            </a:r>
          </a:p>
          <a:p>
            <a:r>
              <a:rPr lang="en-US" b="1" dirty="0"/>
              <a:t>Limited Transparency</a:t>
            </a:r>
          </a:p>
          <a:p>
            <a:r>
              <a:rPr lang="en-US" b="1" dirty="0"/>
              <a:t>No Visual Aid</a:t>
            </a:r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8187548A-BBE2-4537-2010-7CF1C49C7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2837" y="461203"/>
            <a:ext cx="689756" cy="6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0F3F-737D-A520-6790-4922A263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8020B-F4E9-4FC0-3BC6-3EE18522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E69DC-B11B-46AC-2DAF-82E658DD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Real-Time Price Tracking </a:t>
            </a:r>
          </a:p>
          <a:p>
            <a:r>
              <a:rPr lang="en-US" b="1" dirty="0"/>
              <a:t>Unified Platform</a:t>
            </a:r>
          </a:p>
          <a:p>
            <a:r>
              <a:rPr lang="en-US" b="1" dirty="0"/>
              <a:t>Trust System</a:t>
            </a: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28462DA-2699-9E23-5C7B-6A7DC1E7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08" y="443407"/>
            <a:ext cx="762000" cy="762000"/>
          </a:xfrm>
          <a:prstGeom prst="rect">
            <a:avLst/>
          </a:prstGeom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D6F475C4-15A4-9965-12B5-631C5B7CC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816" y="3966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364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4D49A-3727-4F83-388A-CB28FB30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73ED-E5BF-CC51-832A-3AB8869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8" y="1726653"/>
            <a:ext cx="6571913" cy="16901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02</a:t>
            </a:r>
            <a:br>
              <a:rPr lang="en-US" sz="4800" b="1" dirty="0"/>
            </a:br>
            <a:r>
              <a:rPr lang="en-US" sz="4800" b="1" dirty="0">
                <a:solidFill>
                  <a:schemeClr val="bg1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860399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5632-DB5B-A878-342E-2D75C8E3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5" y="183949"/>
            <a:ext cx="8229600" cy="85725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EXISTING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E5D41-81F2-7FB4-DB9B-708BC129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79" y="3585190"/>
            <a:ext cx="2220849" cy="784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F3537-6F1B-60D1-DC63-6A5EE4A0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4" y="1468493"/>
            <a:ext cx="1598106" cy="126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9D3EA-EA45-A498-9AE5-1E04F37E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30" y="1468493"/>
            <a:ext cx="1548382" cy="1262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F85FD-AEC7-AE2E-6D4E-949AE982D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39" y="3252576"/>
            <a:ext cx="2220847" cy="1449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9B44D-9506-79DE-F7AD-8095710426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05" y="1468493"/>
            <a:ext cx="1828800" cy="12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00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E0A3-F8FF-FE65-E723-B3196CC5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EXISTING SYSTEMS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6D8BB7-336A-D83E-953B-F8B12605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5554"/>
              </p:ext>
            </p:extLst>
          </p:nvPr>
        </p:nvGraphicFramePr>
        <p:xfrm>
          <a:off x="161099" y="1340228"/>
          <a:ext cx="8821801" cy="37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69">
                  <a:extLst>
                    <a:ext uri="{9D8B030D-6E8A-4147-A177-3AD203B41FA5}">
                      <a16:colId xmlns:a16="http://schemas.microsoft.com/office/drawing/2014/main" val="2091268660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1997067780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3547721825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49639257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03218434"/>
                    </a:ext>
                  </a:extLst>
                </a:gridCol>
                <a:gridCol w="1204404">
                  <a:extLst>
                    <a:ext uri="{9D8B030D-6E8A-4147-A177-3AD203B41FA5}">
                      <a16:colId xmlns:a16="http://schemas.microsoft.com/office/drawing/2014/main" val="3071239733"/>
                    </a:ext>
                  </a:extLst>
                </a:gridCol>
              </a:tblGrid>
              <a:tr h="6061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Platform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Real-Time Price Updates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Multi-Dealer Integration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Virtual Car Tours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 Reviews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Selling Feature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1645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CarDekho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59674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Edmunds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95174"/>
                  </a:ext>
                </a:extLst>
              </a:tr>
              <a:tr h="6061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Dubizzle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Manual Updates</a:t>
                      </a:r>
                    </a:p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96247"/>
                  </a:ext>
                </a:extLst>
              </a:tr>
              <a:tr h="6061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Facebook Marketplace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Manual Updates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030586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Carwale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19944"/>
                  </a:ext>
                </a:extLst>
              </a:tr>
              <a:tr h="6061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CarFinder 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38923"/>
                  </a:ext>
                </a:extLst>
              </a:tr>
            </a:tbl>
          </a:graphicData>
        </a:graphic>
      </p:graphicFrame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4C25E83-29CC-C9F1-82A9-C7862FB4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863" y="3533673"/>
            <a:ext cx="273136" cy="316993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D626A9A-EB87-C7AD-E7B2-C963B10D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863" y="2939682"/>
            <a:ext cx="273136" cy="316993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1E516B0-62F7-2159-FB5F-722D984B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6" y="2012658"/>
            <a:ext cx="273136" cy="316993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0E4CFBD3-0F6A-D9ED-E21C-5EF23815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8" y="4206104"/>
            <a:ext cx="273136" cy="316993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F1FE408-9178-D50A-2BE6-E73F1B58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663" y="3714020"/>
            <a:ext cx="273136" cy="316993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9EBF6798-54A8-FA70-C618-CBB95C3C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663" y="3095739"/>
            <a:ext cx="273136" cy="316993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454557B9-70C9-F7BA-500C-8B2FF843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613" y="4206105"/>
            <a:ext cx="273136" cy="316993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C65DD513-2B24-28BC-9C07-EA61CC8F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613" y="3533673"/>
            <a:ext cx="273136" cy="316993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25F9232C-4C80-E866-BB3B-5B08DB82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613" y="2939681"/>
            <a:ext cx="273136" cy="316993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A07005E-7AF8-A83C-DEF0-4A75A5BE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6156" y="2012657"/>
            <a:ext cx="273136" cy="316993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85D8B7AE-8EF9-9DDA-67F7-40FBBFCC7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6156" y="2476169"/>
            <a:ext cx="273136" cy="316993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A64E81B0-80D6-B607-57D2-984898993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4188" y="3538059"/>
            <a:ext cx="273136" cy="31699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6C0EDE2-D4D7-79B5-61DC-5463C434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4188" y="2939680"/>
            <a:ext cx="273136" cy="316993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1F72694-9835-8E36-B129-99022F36A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232" y="4206104"/>
            <a:ext cx="273136" cy="316993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B23D3503-CC32-3449-D5A6-12404D1D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232" y="2476168"/>
            <a:ext cx="273136" cy="316993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3FFC461C-FA0A-8782-AE31-B7B6B8C90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232" y="2012656"/>
            <a:ext cx="273136" cy="316993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F83E6769-D7CB-11A3-4649-107F07654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372" y="2448152"/>
            <a:ext cx="316993" cy="316993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85868EC4-422E-51E9-05F8-8F7E18E32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634" y="2012656"/>
            <a:ext cx="316993" cy="316993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70D439D6-5469-0BB3-9CD9-9527A5A6C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634" y="2506612"/>
            <a:ext cx="316993" cy="31699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527C7B80-711E-3378-5195-0C54859B0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634" y="4206103"/>
            <a:ext cx="316993" cy="316993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0550A220-37C4-C67D-5124-9C602C74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248" y="4620528"/>
            <a:ext cx="316993" cy="316993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E65BD1B-C24F-C715-E69A-9B5FFB793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863" y="4618089"/>
            <a:ext cx="316993" cy="316993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3ED0921B-829A-5222-39D7-ADD5CE070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264" y="4618088"/>
            <a:ext cx="316993" cy="316993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1AD33216-E090-5D7B-5D0F-50FDEA0E5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8382" y="4618087"/>
            <a:ext cx="316993" cy="316993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5227F20D-E95D-015B-E1DB-88C74DF5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8381" y="2473729"/>
            <a:ext cx="316993" cy="316993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5967E64F-A032-E5A9-D2CB-8CA8A6D3E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8381" y="2012656"/>
            <a:ext cx="316993" cy="316993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BC95783A-0EC6-FB01-61E5-2F6D2911A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8303" y="3531234"/>
            <a:ext cx="316993" cy="316993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EF523E5D-39F5-9B38-6606-490F765E8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1266" y="2937243"/>
            <a:ext cx="316993" cy="316993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0D12515D-53DF-82A2-290E-44BD89A6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320" y="4618086"/>
            <a:ext cx="316993" cy="316993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4CF746BF-F8C7-4F82-8925-57FE72C2E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8381" y="4206102"/>
            <a:ext cx="316993" cy="3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7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493</Words>
  <Application>Microsoft Office PowerPoint</Application>
  <PresentationFormat>On-screen Show (16:9)</PresentationFormat>
  <Paragraphs>223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CarFinder HUB</vt:lpstr>
      <vt:lpstr>PowerPoint Presentation</vt:lpstr>
      <vt:lpstr>Table of Contents</vt:lpstr>
      <vt:lpstr>01 INTRODUCTION</vt:lpstr>
      <vt:lpstr>PROBLEM IDENTIFICATION</vt:lpstr>
      <vt:lpstr>PROJECT GOAL</vt:lpstr>
      <vt:lpstr>02 LITERATURE REVIEW</vt:lpstr>
      <vt:lpstr>EXISTING SYSTEMS</vt:lpstr>
      <vt:lpstr>EXISTING SYSTEMS</vt:lpstr>
      <vt:lpstr>03 FEASIBILITY STUDY</vt:lpstr>
      <vt:lpstr>SURVEY</vt:lpstr>
      <vt:lpstr>How satisfied are you with current car-selling platforms?</vt:lpstr>
      <vt:lpstr>How helpful would it be if the app could show cars from multiple well-known selling platforms in one place?</vt:lpstr>
      <vt:lpstr>THE SCOPE OF THE </vt:lpstr>
      <vt:lpstr>PowerPoint Presentation</vt:lpstr>
      <vt:lpstr>ECONOMIC FEASIBILITY</vt:lpstr>
      <vt:lpstr>BREAK EVEN ANALYSIS</vt:lpstr>
      <vt:lpstr>04 METHODOLOGY</vt:lpstr>
      <vt:lpstr>Scrum SDLC Model</vt:lpstr>
      <vt:lpstr>FUNCTIONAL REQUIREMENTS</vt:lpstr>
      <vt:lpstr>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 IMPLEMENTATION</vt:lpstr>
      <vt:lpstr>Languages, Tools, Managers, Packages</vt:lpstr>
      <vt:lpstr>PowerPoint Presentation</vt:lpstr>
      <vt:lpstr>WHY ANDROID STUDIO?</vt:lpstr>
      <vt:lpstr>PROTOTYPE </vt:lpstr>
      <vt:lpstr>PowerPoint Presentation</vt:lpstr>
      <vt:lpstr>PowerPoint Presentation</vt:lpstr>
      <vt:lpstr>06 WORK PLAN</vt:lpstr>
      <vt:lpstr>PowerPoint Presentation</vt:lpstr>
      <vt:lpstr>IMPLEMENTATION</vt:lpstr>
      <vt:lpstr>07 CONCLUSION</vt:lpstr>
      <vt:lpstr>CONCLUSION AND CONTRIBUTION FUTURE WORK/ENHANCEMENTS</vt:lpstr>
      <vt:lpstr>CarFinder HUB bridges the gap between convenience and confidence in car buying, leveraging technology to simplify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Maher Samer Mezher</cp:lastModifiedBy>
  <cp:revision>21</cp:revision>
  <dcterms:created xsi:type="dcterms:W3CDTF">2017-08-01T15:40:51Z</dcterms:created>
  <dcterms:modified xsi:type="dcterms:W3CDTF">2025-05-16T16:39:46Z</dcterms:modified>
</cp:coreProperties>
</file>