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21" r:id="rId4"/>
    <p:sldId id="309" r:id="rId5"/>
    <p:sldId id="310" r:id="rId6"/>
    <p:sldId id="322" r:id="rId7"/>
    <p:sldId id="323" r:id="rId8"/>
    <p:sldId id="311" r:id="rId9"/>
    <p:sldId id="324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B62C-EA29-38D7-9660-F502E15A5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9" y="2825836"/>
            <a:ext cx="10993549" cy="147501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1798C-0AA9-5AB3-92B6-095EC5D76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4348166"/>
            <a:ext cx="10993546" cy="59032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Lecture 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733194-816A-47D8-FC3A-14D439C2E064}"/>
              </a:ext>
            </a:extLst>
          </p:cNvPr>
          <p:cNvSpPr txBox="1">
            <a:spLocks/>
          </p:cNvSpPr>
          <p:nvPr/>
        </p:nvSpPr>
        <p:spPr>
          <a:xfrm>
            <a:off x="2691295" y="4442800"/>
            <a:ext cx="6773338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By/ aly maher abdelfattah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4F7B-3EF4-2A57-F6C2-4B388B02A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219" y="580104"/>
            <a:ext cx="2487562" cy="24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4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10B0-25E2-8B2B-37FC-E7C4DA64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44088-9D05-0E2C-A6C8-CC727D10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734"/>
            <a:ext cx="12192000" cy="6054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0BB7C-A3AF-2435-F5B0-8BF3DE1B6228}"/>
              </a:ext>
            </a:extLst>
          </p:cNvPr>
          <p:cNvSpPr txBox="1"/>
          <p:nvPr/>
        </p:nvSpPr>
        <p:spPr>
          <a:xfrm>
            <a:off x="2050026" y="1870119"/>
            <a:ext cx="80919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967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Deep Learning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127F33-E2D9-0BFF-AD0A-7B6E7B86D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322956"/>
            <a:ext cx="5428560" cy="4098360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Deep learning </a:t>
            </a:r>
            <a:r>
              <a:rPr lang="en-US" sz="2000" dirty="0"/>
              <a:t>is a specific subfield of machine learning: learning representations from data that puts an emphasis on learning successive layers of increasingly meaningful representations.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many layers contribute to a model of the data is called the </a:t>
            </a:r>
            <a:r>
              <a:rPr lang="en-US" sz="2000" b="1" dirty="0">
                <a:solidFill>
                  <a:srgbClr val="FF0000"/>
                </a:solidFill>
              </a:rPr>
              <a:t>depth </a:t>
            </a:r>
            <a:r>
              <a:rPr lang="en-US" sz="2000" dirty="0">
                <a:solidFill>
                  <a:schemeClr val="tx1"/>
                </a:solidFill>
              </a:rPr>
              <a:t>of the model.</a:t>
            </a:r>
          </a:p>
          <a:p>
            <a:r>
              <a:rPr lang="en-US" sz="2000" dirty="0">
                <a:solidFill>
                  <a:schemeClr val="tx1"/>
                </a:solidFill>
              </a:rPr>
              <a:t> Also, called </a:t>
            </a:r>
            <a:r>
              <a:rPr lang="en-US" sz="2000" b="1" dirty="0">
                <a:solidFill>
                  <a:srgbClr val="FF0000"/>
                </a:solidFill>
              </a:rPr>
              <a:t>layered representations learning </a:t>
            </a:r>
            <a:r>
              <a:rPr lang="en-US" sz="2000" dirty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rgbClr val="FF0000"/>
                </a:solidFill>
              </a:rPr>
              <a:t>hierarchical representations learning.</a:t>
            </a:r>
          </a:p>
          <a:p>
            <a:r>
              <a:rPr lang="en-US" sz="2000" dirty="0">
                <a:solidFill>
                  <a:schemeClr val="tx1"/>
                </a:solidFill>
              </a:rPr>
              <a:t>Modern deep learning often involves </a:t>
            </a:r>
            <a:r>
              <a:rPr lang="en-US" sz="2000" dirty="0">
                <a:solidFill>
                  <a:srgbClr val="FF0000"/>
                </a:solidFill>
              </a:rPr>
              <a:t>tens or even hundreds of successive layers </a:t>
            </a:r>
            <a:r>
              <a:rPr lang="en-US" sz="2000" dirty="0">
                <a:solidFill>
                  <a:schemeClr val="tx1"/>
                </a:solidFill>
              </a:rPr>
              <a:t>of representations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99883-256D-E4C6-0639-E32F40862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939" y="1809215"/>
            <a:ext cx="5106787" cy="2562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F9A42B-EE1F-5C7F-4B35-877C92020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939" y="4372136"/>
            <a:ext cx="5514222" cy="24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Deep Learning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127F33-E2D9-0BFF-AD0A-7B6E7B86D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322956"/>
            <a:ext cx="5428560" cy="4098360"/>
          </a:xfrm>
        </p:spPr>
        <p:txBody>
          <a:bodyPr>
            <a:normAutofit/>
          </a:bodyPr>
          <a:lstStyle/>
          <a:p>
            <a:r>
              <a:rPr lang="en-US" sz="2000" dirty="0"/>
              <a:t>In deep learning, the layered representations are (almost always) learned via models called neural networks, where layers stacked on top of each other. </a:t>
            </a:r>
          </a:p>
          <a:p>
            <a:r>
              <a:rPr lang="en-US" sz="2000" dirty="0"/>
              <a:t>The term neural network is a reference to neurobiology. 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3BC2F4-C61C-F54C-32AF-6BE95E149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751" y="2908120"/>
            <a:ext cx="5817469" cy="245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Traditional Neural Network 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127F33-E2D9-0BFF-AD0A-7B6E7B86D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21305"/>
            <a:ext cx="6750052" cy="4836695"/>
          </a:xfrm>
        </p:spPr>
        <p:txBody>
          <a:bodyPr>
            <a:normAutofit/>
          </a:bodyPr>
          <a:lstStyle/>
          <a:p>
            <a:r>
              <a:rPr lang="en-US" sz="2000" dirty="0"/>
              <a:t>Artificial Neural Networks(ANN) are part of </a:t>
            </a:r>
            <a:r>
              <a:rPr lang="en-US" sz="2000" dirty="0">
                <a:solidFill>
                  <a:srgbClr val="FF0000"/>
                </a:solidFill>
              </a:rPr>
              <a:t>supervised machine learning </a:t>
            </a:r>
            <a:r>
              <a:rPr lang="en-US" sz="2000" dirty="0"/>
              <a:t>where we will be having input as well as corresponding output present in our dataset.</a:t>
            </a:r>
          </a:p>
          <a:p>
            <a:r>
              <a:rPr lang="en-US" sz="2000" dirty="0"/>
              <a:t>ANN can be used for solving both </a:t>
            </a:r>
            <a:r>
              <a:rPr lang="en-US" sz="2000" dirty="0">
                <a:solidFill>
                  <a:srgbClr val="FF0000"/>
                </a:solidFill>
              </a:rPr>
              <a:t>regression and classification </a:t>
            </a:r>
            <a:r>
              <a:rPr lang="en-US" sz="2000" dirty="0"/>
              <a:t>problems.</a:t>
            </a:r>
          </a:p>
          <a:p>
            <a:r>
              <a:rPr lang="en-US" sz="2000" dirty="0"/>
              <a:t>Neural networks form the </a:t>
            </a:r>
            <a:r>
              <a:rPr lang="en-US" sz="2000" dirty="0">
                <a:solidFill>
                  <a:srgbClr val="FF0000"/>
                </a:solidFill>
              </a:rPr>
              <a:t>base of deep learning</a:t>
            </a:r>
            <a:r>
              <a:rPr lang="en-US" sz="2000" dirty="0"/>
              <a:t>, </a:t>
            </a:r>
          </a:p>
          <a:p>
            <a:r>
              <a:rPr lang="en-US" sz="2000" dirty="0"/>
              <a:t>Neural networks </a:t>
            </a:r>
            <a:r>
              <a:rPr lang="en-US" sz="2000" dirty="0">
                <a:solidFill>
                  <a:srgbClr val="FF0000"/>
                </a:solidFill>
              </a:rPr>
              <a:t>take input </a:t>
            </a:r>
            <a:r>
              <a:rPr lang="en-US" sz="2000" dirty="0"/>
              <a:t>data, </a:t>
            </a:r>
            <a:r>
              <a:rPr lang="en-US" sz="2000" dirty="0">
                <a:solidFill>
                  <a:srgbClr val="FF0000"/>
                </a:solidFill>
              </a:rPr>
              <a:t>train themselves to recognize patterns </a:t>
            </a:r>
            <a:r>
              <a:rPr lang="en-US" sz="2000" dirty="0"/>
              <a:t>found in the data, and then </a:t>
            </a:r>
            <a:r>
              <a:rPr lang="en-US" sz="2000" dirty="0">
                <a:solidFill>
                  <a:srgbClr val="FF0000"/>
                </a:solidFill>
              </a:rPr>
              <a:t>predict the output </a:t>
            </a:r>
            <a:r>
              <a:rPr lang="en-US" sz="2000" dirty="0"/>
              <a:t>for a new set of similar data. </a:t>
            </a:r>
          </a:p>
          <a:p>
            <a:r>
              <a:rPr lang="en-US" sz="2000" dirty="0"/>
              <a:t>Therefore, a neural network can be thought of as the </a:t>
            </a:r>
            <a:r>
              <a:rPr lang="en-US" sz="2000" dirty="0">
                <a:solidFill>
                  <a:srgbClr val="FF0000"/>
                </a:solidFill>
              </a:rPr>
              <a:t>functional unit </a:t>
            </a:r>
            <a:r>
              <a:rPr lang="en-US" sz="2000" dirty="0"/>
              <a:t>of deep learning, which </a:t>
            </a:r>
            <a:r>
              <a:rPr lang="en-US" sz="2000" dirty="0">
                <a:solidFill>
                  <a:srgbClr val="FF0000"/>
                </a:solidFill>
              </a:rPr>
              <a:t>mimics the behavior of the human brain </a:t>
            </a:r>
            <a:r>
              <a:rPr lang="en-US" sz="2000" dirty="0"/>
              <a:t>to solve complex data driven problems.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Machine Learning Basics Part 2">
            <a:extLst>
              <a:ext uri="{FF2B5EF4-FFF2-40B4-BE49-F238E27FC236}">
                <a16:creationId xmlns:a16="http://schemas.microsoft.com/office/drawing/2014/main" id="{7D0D5442-238A-F92B-3F5C-9254C2564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389" y="1842078"/>
            <a:ext cx="4752644" cy="493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1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General Structure of ANN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C29204-D573-E7D0-85CA-F5F1DA574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897581"/>
            <a:ext cx="5514808" cy="4936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50E715-862A-57A0-4DB2-226E60DA2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72220"/>
            <a:ext cx="5678905" cy="478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0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Perceptron 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127F33-E2D9-0BFF-AD0A-7B6E7B86D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2021306"/>
            <a:ext cx="11029616" cy="1716506"/>
          </a:xfrm>
        </p:spPr>
        <p:txBody>
          <a:bodyPr>
            <a:normAutofit/>
          </a:bodyPr>
          <a:lstStyle/>
          <a:p>
            <a:r>
              <a:rPr lang="en-US" sz="2000" dirty="0"/>
              <a:t>A perceptron is a </a:t>
            </a:r>
            <a:r>
              <a:rPr lang="en-US" sz="2000" dirty="0">
                <a:solidFill>
                  <a:srgbClr val="FF0000"/>
                </a:solidFill>
              </a:rPr>
              <a:t>neural network without any hidden layer</a:t>
            </a:r>
            <a:r>
              <a:rPr lang="en-US" sz="2000" dirty="0"/>
              <a:t>. A perceptron only has an </a:t>
            </a:r>
            <a:r>
              <a:rPr lang="en-US" sz="2000" dirty="0">
                <a:solidFill>
                  <a:srgbClr val="FF0000"/>
                </a:solidFill>
              </a:rPr>
              <a:t>input layer and an output layer</a:t>
            </a:r>
            <a:r>
              <a:rPr lang="en-US" sz="2000" dirty="0"/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08FCF-67F1-FF6D-5AD9-F20F35079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9" r="10412" b="6478"/>
          <a:stretch/>
        </p:blipFill>
        <p:spPr>
          <a:xfrm>
            <a:off x="3904371" y="3144253"/>
            <a:ext cx="4116681" cy="374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7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77314"/>
            <a:ext cx="11029616" cy="1013800"/>
          </a:xfrm>
        </p:spPr>
        <p:txBody>
          <a:bodyPr/>
          <a:lstStyle/>
          <a:p>
            <a:r>
              <a:rPr lang="en-US" dirty="0"/>
              <a:t>Steps involved in the implementation of a neural network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127F33-E2D9-0BFF-AD0A-7B6E7B86D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65684"/>
            <a:ext cx="5957950" cy="4475747"/>
          </a:xfrm>
        </p:spPr>
        <p:txBody>
          <a:bodyPr>
            <a:normAutofit/>
          </a:bodyPr>
          <a:lstStyle/>
          <a:p>
            <a:r>
              <a:rPr lang="en-US" sz="2000" dirty="0"/>
              <a:t>1. Feedforward: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we have a set of input features and some random weights. Notice that in this case, we are taking </a:t>
            </a:r>
            <a:r>
              <a:rPr lang="en-US" sz="2000" dirty="0">
                <a:solidFill>
                  <a:srgbClr val="FF0000"/>
                </a:solidFill>
              </a:rPr>
              <a:t>random weights </a:t>
            </a:r>
            <a:r>
              <a:rPr lang="en-US" sz="2000" dirty="0"/>
              <a:t>that we will </a:t>
            </a:r>
            <a:r>
              <a:rPr lang="en-US" sz="2000" dirty="0">
                <a:solidFill>
                  <a:srgbClr val="FF0000"/>
                </a:solidFill>
              </a:rPr>
              <a:t>optimize </a:t>
            </a:r>
            <a:r>
              <a:rPr lang="en-US" sz="2000" dirty="0"/>
              <a:t>using </a:t>
            </a:r>
            <a:r>
              <a:rPr lang="en-US" sz="2000" dirty="0">
                <a:solidFill>
                  <a:srgbClr val="FF0000"/>
                </a:solidFill>
              </a:rPr>
              <a:t>backward propagation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2. Backpropagation: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we calculate the error between </a:t>
            </a:r>
            <a:r>
              <a:rPr lang="en-US" sz="2000" dirty="0">
                <a:solidFill>
                  <a:srgbClr val="FF0000"/>
                </a:solidFill>
              </a:rPr>
              <a:t>predicted </a:t>
            </a:r>
            <a:r>
              <a:rPr lang="en-US" sz="2000" dirty="0"/>
              <a:t>output and </a:t>
            </a:r>
            <a:r>
              <a:rPr lang="en-US" sz="2000" dirty="0">
                <a:solidFill>
                  <a:srgbClr val="FF0000"/>
                </a:solidFill>
              </a:rPr>
              <a:t>target </a:t>
            </a:r>
            <a:r>
              <a:rPr lang="en-US" sz="2000" dirty="0"/>
              <a:t>output and then use an algorithm (gradient descent) to update the weight values. 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96A84-315C-C339-946C-67026E18C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142" y="2104363"/>
            <a:ext cx="5531347" cy="44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3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Perceptron Example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33B4B8-5CF8-785B-A90F-8BCCB255F8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" t="4303" r="1"/>
          <a:stretch/>
        </p:blipFill>
        <p:spPr>
          <a:xfrm>
            <a:off x="1822011" y="1844843"/>
            <a:ext cx="8547977" cy="50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3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Example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F37F72-D4F7-02B5-F0B1-43126E979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82"/>
          <a:stretch/>
        </p:blipFill>
        <p:spPr>
          <a:xfrm>
            <a:off x="6095999" y="1896791"/>
            <a:ext cx="5509668" cy="4093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FB44EA-FE0F-D55C-33A3-6488099ECD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57"/>
          <a:stretch/>
        </p:blipFill>
        <p:spPr>
          <a:xfrm>
            <a:off x="836479" y="2054678"/>
            <a:ext cx="4714089" cy="20237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00A188-C6F1-7AE7-4424-0116DAF87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678" y="4078388"/>
            <a:ext cx="1773689" cy="748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5D18B0-C8BC-04E6-46FB-A1B53E530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6678" y="4826663"/>
            <a:ext cx="3035343" cy="11441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DFC1A7-32A1-DC5D-DB7F-F7CD838DC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677" y="5830720"/>
            <a:ext cx="4953504" cy="1013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302E13-C7BE-74A8-EA68-0E00180BD54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r="1325" b="5201"/>
          <a:stretch/>
        </p:blipFill>
        <p:spPr>
          <a:xfrm>
            <a:off x="6423858" y="5962059"/>
            <a:ext cx="5318964" cy="86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525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972</TotalTime>
  <Words>341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 2</vt:lpstr>
      <vt:lpstr>Dividend</vt:lpstr>
      <vt:lpstr>Artificial Intelligence</vt:lpstr>
      <vt:lpstr>Deep Learning </vt:lpstr>
      <vt:lpstr>Deep Learning </vt:lpstr>
      <vt:lpstr>Traditional Neural Network </vt:lpstr>
      <vt:lpstr>General Structure of ANN</vt:lpstr>
      <vt:lpstr>Perceptron </vt:lpstr>
      <vt:lpstr>Steps involved in the implementation of a neural network</vt:lpstr>
      <vt:lpstr>Perceptron Example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statistics</dc:title>
  <dc:creator>Aly Maher</dc:creator>
  <cp:lastModifiedBy>Aly Maher Abdelfattah abdelrahman</cp:lastModifiedBy>
  <cp:revision>15</cp:revision>
  <dcterms:created xsi:type="dcterms:W3CDTF">2024-01-29T13:33:49Z</dcterms:created>
  <dcterms:modified xsi:type="dcterms:W3CDTF">2024-07-11T16:37:57Z</dcterms:modified>
</cp:coreProperties>
</file>