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309" r:id="rId4"/>
    <p:sldId id="310" r:id="rId5"/>
    <p:sldId id="311" r:id="rId6"/>
    <p:sldId id="312" r:id="rId7"/>
    <p:sldId id="313" r:id="rId8"/>
    <p:sldId id="314" r:id="rId9"/>
    <p:sldId id="315" r:id="rId10"/>
    <p:sldId id="316" r:id="rId11"/>
    <p:sldId id="317" r:id="rId12"/>
    <p:sldId id="318" r:id="rId13"/>
    <p:sldId id="319" r:id="rId14"/>
    <p:sldId id="320" r:id="rId15"/>
    <p:sldId id="26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6B62C-EA29-38D7-9660-F502E15A5F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89" y="2825836"/>
            <a:ext cx="10993549" cy="147501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Artificial Intelligence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01798C-0AA9-5AB3-92B6-095EC5D765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9227" y="4348166"/>
            <a:ext cx="10993546" cy="590321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Lecture </a:t>
            </a:r>
            <a:r>
              <a:rPr lang="en-US" sz="2400" dirty="0">
                <a:solidFill>
                  <a:schemeClr val="bg1"/>
                </a:solidFill>
              </a:rPr>
              <a:t>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A733194-816A-47D8-FC3A-14D439C2E064}"/>
              </a:ext>
            </a:extLst>
          </p:cNvPr>
          <p:cNvSpPr txBox="1">
            <a:spLocks/>
          </p:cNvSpPr>
          <p:nvPr/>
        </p:nvSpPr>
        <p:spPr>
          <a:xfrm>
            <a:off x="2691295" y="4442800"/>
            <a:ext cx="6773338" cy="1013800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800" dirty="0">
                <a:solidFill>
                  <a:schemeClr val="bg1"/>
                </a:solidFill>
              </a:rPr>
              <a:t>By/ aly maher abdelfattah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2D4F7B-3EF4-2A57-F6C2-4B388B02AE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2219" y="580104"/>
            <a:ext cx="2487562" cy="2487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6472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F9EBF-F151-C094-6DA0-62B095C80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436684"/>
            <a:ext cx="11029616" cy="1013800"/>
          </a:xfrm>
        </p:spPr>
        <p:txBody>
          <a:bodyPr/>
          <a:lstStyle/>
          <a:p>
            <a:r>
              <a:rPr lang="en-US" sz="2800" dirty="0"/>
              <a:t>Greedy best-first search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87742A-32CB-2AF0-A115-F292CBBD3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0099" y="639098"/>
            <a:ext cx="1130708" cy="11307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7F1DA40-939B-A685-A4DE-8AB37FE9403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419377" y="2243471"/>
            <a:ext cx="7353246" cy="4067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5365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F9EBF-F151-C094-6DA0-62B095C80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436684"/>
            <a:ext cx="11029616" cy="1013800"/>
          </a:xfrm>
        </p:spPr>
        <p:txBody>
          <a:bodyPr/>
          <a:lstStyle/>
          <a:p>
            <a:r>
              <a:rPr lang="en-US" sz="2800" dirty="0"/>
              <a:t>Greedy best-first search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87742A-32CB-2AF0-A115-F292CBBD3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0099" y="639098"/>
            <a:ext cx="1130708" cy="11307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7F1DA40-939B-A685-A4DE-8AB37FE9403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506316" y="2243471"/>
            <a:ext cx="7179368" cy="4067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896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F9EBF-F151-C094-6DA0-62B095C80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436684"/>
            <a:ext cx="11029616" cy="1013800"/>
          </a:xfrm>
        </p:spPr>
        <p:txBody>
          <a:bodyPr/>
          <a:lstStyle/>
          <a:p>
            <a:r>
              <a:rPr lang="en-US" sz="2800" dirty="0"/>
              <a:t>A* search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87742A-32CB-2AF0-A115-F292CBBD3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0099" y="639098"/>
            <a:ext cx="1130708" cy="1130708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2127F33-E2D9-0BFF-AD0A-7B6E7B86D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486527"/>
            <a:ext cx="11029615" cy="2080299"/>
          </a:xfrm>
        </p:spPr>
        <p:txBody>
          <a:bodyPr>
            <a:normAutofit lnSpcReduction="10000"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Definitions:</a:t>
            </a:r>
          </a:p>
          <a:p>
            <a:r>
              <a:rPr lang="en-US" sz="2000" dirty="0">
                <a:solidFill>
                  <a:schemeClr val="tx1"/>
                </a:solidFill>
              </a:rPr>
              <a:t>Assume the following path: S =&gt; A =&gt; C: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G-cost </a:t>
            </a:r>
            <a:r>
              <a:rPr lang="en-US" sz="2000" dirty="0">
                <a:solidFill>
                  <a:schemeClr val="tx1"/>
                </a:solidFill>
              </a:rPr>
              <a:t>= the cost to move from S to A to C (G-cost = 1+5=6)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H-cost </a:t>
            </a:r>
            <a:r>
              <a:rPr lang="en-US" sz="2000" dirty="0">
                <a:solidFill>
                  <a:schemeClr val="tx1"/>
                </a:solidFill>
              </a:rPr>
              <a:t>= the H value fir the last node in the path (C) from the given table (H-cost = 2)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F-cost </a:t>
            </a:r>
            <a:r>
              <a:rPr lang="en-US" sz="2000" dirty="0">
                <a:solidFill>
                  <a:schemeClr val="tx1"/>
                </a:solidFill>
              </a:rPr>
              <a:t>= G-cost + H-cost = 6+2 = 8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4E99B6-9E14-455A-CFEF-DF97EAF50B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632" t="39077" r="37632" b="29270"/>
          <a:stretch/>
        </p:blipFill>
        <p:spPr>
          <a:xfrm>
            <a:off x="6401237" y="4285828"/>
            <a:ext cx="5790763" cy="2486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1486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F9EBF-F151-C094-6DA0-62B095C80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436684"/>
            <a:ext cx="11029616" cy="1013800"/>
          </a:xfrm>
        </p:spPr>
        <p:txBody>
          <a:bodyPr/>
          <a:lstStyle/>
          <a:p>
            <a:r>
              <a:rPr lang="en-US" sz="2800" dirty="0"/>
              <a:t>A* search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87742A-32CB-2AF0-A115-F292CBBD3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0099" y="639098"/>
            <a:ext cx="1130708" cy="1130708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2127F33-E2D9-0BFF-AD0A-7B6E7B86D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205529"/>
            <a:ext cx="11029615" cy="2080299"/>
          </a:xfrm>
        </p:spPr>
        <p:txBody>
          <a:bodyPr>
            <a:normAutofit lnSpcReduction="10000"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Solution idea:</a:t>
            </a:r>
          </a:p>
          <a:p>
            <a:r>
              <a:rPr lang="en-US" sz="2000" dirty="0">
                <a:solidFill>
                  <a:schemeClr val="tx1"/>
                </a:solidFill>
              </a:rPr>
              <a:t>Use a priority queue (like uniform-cost search)</a:t>
            </a:r>
          </a:p>
          <a:p>
            <a:r>
              <a:rPr lang="en-US" sz="2000" dirty="0">
                <a:solidFill>
                  <a:schemeClr val="tx1"/>
                </a:solidFill>
              </a:rPr>
              <a:t>Pop the element with least F-cost</a:t>
            </a:r>
          </a:p>
          <a:p>
            <a:r>
              <a:rPr lang="en-US" sz="2000" dirty="0">
                <a:solidFill>
                  <a:schemeClr val="tx1"/>
                </a:solidFill>
              </a:rPr>
              <a:t>If two elements have the same F-cost, use alphabetic order</a:t>
            </a:r>
          </a:p>
          <a:p>
            <a:r>
              <a:rPr lang="en-US" sz="2000" dirty="0">
                <a:solidFill>
                  <a:schemeClr val="tx1"/>
                </a:solidFill>
              </a:rPr>
              <a:t>Remember: if a node is already visited we don’t expand it again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4E99B6-9E14-455A-CFEF-DF97EAF50B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632" t="39077" r="37632" b="29270"/>
          <a:stretch/>
        </p:blipFill>
        <p:spPr>
          <a:xfrm>
            <a:off x="6401237" y="4285828"/>
            <a:ext cx="5790763" cy="2486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8330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F9EBF-F151-C094-6DA0-62B095C80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436684"/>
            <a:ext cx="11029616" cy="1013800"/>
          </a:xfrm>
        </p:spPr>
        <p:txBody>
          <a:bodyPr/>
          <a:lstStyle/>
          <a:p>
            <a:r>
              <a:rPr lang="en-US" sz="2800" dirty="0"/>
              <a:t>A* search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87742A-32CB-2AF0-A115-F292CBBD3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0099" y="639098"/>
            <a:ext cx="1130708" cy="11307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7EA0384-71C0-D6A9-59D1-D3F67B888D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16" t="13448" r="11842" b="4470"/>
          <a:stretch/>
        </p:blipFill>
        <p:spPr>
          <a:xfrm>
            <a:off x="1358408" y="1856412"/>
            <a:ext cx="9475183" cy="4970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4361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510B0-25E2-8B2B-37FC-E7C4DA647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E44088-9D05-0E2C-A6C8-CC727D1004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1734"/>
            <a:ext cx="12192000" cy="60545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F20BB7C-A3AF-2435-F5B0-8BF3DE1B6228}"/>
              </a:ext>
            </a:extLst>
          </p:cNvPr>
          <p:cNvSpPr txBox="1"/>
          <p:nvPr/>
        </p:nvSpPr>
        <p:spPr>
          <a:xfrm>
            <a:off x="2050026" y="1870119"/>
            <a:ext cx="809194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dirty="0">
                <a:solidFill>
                  <a:schemeClr val="accent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829675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F9EBF-F151-C094-6DA0-62B095C80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436684"/>
            <a:ext cx="11029616" cy="1013800"/>
          </a:xfrm>
        </p:spPr>
        <p:txBody>
          <a:bodyPr/>
          <a:lstStyle/>
          <a:p>
            <a:r>
              <a:rPr lang="en-US" dirty="0"/>
              <a:t>Informed (Heuristic) Search Strategies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87742A-32CB-2AF0-A115-F292CBBD3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0099" y="639098"/>
            <a:ext cx="1130708" cy="1130708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2127F33-E2D9-0BFF-AD0A-7B6E7B86D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2836305"/>
            <a:ext cx="11029615" cy="2080299"/>
          </a:xfrm>
        </p:spPr>
        <p:txBody>
          <a:bodyPr>
            <a:normAutofit/>
          </a:bodyPr>
          <a:lstStyle/>
          <a:p>
            <a:r>
              <a:rPr lang="en-US" sz="2000" dirty="0"/>
              <a:t>Greedy best-first search</a:t>
            </a:r>
          </a:p>
          <a:p>
            <a:r>
              <a:rPr lang="en-US" sz="2000" dirty="0"/>
              <a:t>A* search 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528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F9EBF-F151-C094-6DA0-62B095C80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436684"/>
            <a:ext cx="11029616" cy="1013800"/>
          </a:xfrm>
        </p:spPr>
        <p:txBody>
          <a:bodyPr/>
          <a:lstStyle/>
          <a:p>
            <a:r>
              <a:rPr lang="en-US" sz="2800" dirty="0"/>
              <a:t>Greedy best-first search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87742A-32CB-2AF0-A115-F292CBBD3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0099" y="639098"/>
            <a:ext cx="1130708" cy="1130708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2127F33-E2D9-0BFF-AD0A-7B6E7B86D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2836305"/>
            <a:ext cx="11029615" cy="2080299"/>
          </a:xfrm>
        </p:spPr>
        <p:txBody>
          <a:bodyPr>
            <a:normAutofit/>
          </a:bodyPr>
          <a:lstStyle/>
          <a:p>
            <a:r>
              <a:rPr lang="en-US" sz="2000" dirty="0"/>
              <a:t>A heuristic function h(n) = estimated cost of the </a:t>
            </a:r>
            <a:r>
              <a:rPr lang="en-US" sz="2000" dirty="0">
                <a:solidFill>
                  <a:srgbClr val="FF0000"/>
                </a:solidFill>
              </a:rPr>
              <a:t>cheapest path </a:t>
            </a:r>
            <a:r>
              <a:rPr lang="en-US" sz="2000" dirty="0"/>
              <a:t>from </a:t>
            </a:r>
            <a:r>
              <a:rPr lang="en-US" sz="2000" dirty="0">
                <a:solidFill>
                  <a:srgbClr val="FF0000"/>
                </a:solidFill>
              </a:rPr>
              <a:t>the state at node n to a goal state</a:t>
            </a:r>
            <a:r>
              <a:rPr lang="en-US" sz="2000" dirty="0"/>
              <a:t>.</a:t>
            </a:r>
          </a:p>
          <a:p>
            <a:r>
              <a:rPr lang="en-US" sz="2000" dirty="0"/>
              <a:t>At each step, best-first search sorts the queue according to a heuristic function.</a:t>
            </a:r>
          </a:p>
          <a:p>
            <a:r>
              <a:rPr lang="en-US" sz="2000" dirty="0"/>
              <a:t>evaluation function 𝑓(𝑛) = ℎ(𝑛)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018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F9EBF-F151-C094-6DA0-62B095C80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436684"/>
            <a:ext cx="11029616" cy="1013800"/>
          </a:xfrm>
        </p:spPr>
        <p:txBody>
          <a:bodyPr/>
          <a:lstStyle/>
          <a:p>
            <a:r>
              <a:rPr lang="en-US" sz="2800" dirty="0"/>
              <a:t>Greedy best-first search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87742A-32CB-2AF0-A115-F292CBBD3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0099" y="639098"/>
            <a:ext cx="1130708" cy="11307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C1410C4-301A-C8DF-88C6-5A7D8564538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090"/>
          <a:stretch/>
        </p:blipFill>
        <p:spPr>
          <a:xfrm>
            <a:off x="2256816" y="2117543"/>
            <a:ext cx="7678368" cy="4303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004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F9EBF-F151-C094-6DA0-62B095C80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436684"/>
            <a:ext cx="11029616" cy="1013800"/>
          </a:xfrm>
        </p:spPr>
        <p:txBody>
          <a:bodyPr/>
          <a:lstStyle/>
          <a:p>
            <a:r>
              <a:rPr lang="en-US" sz="2800" dirty="0"/>
              <a:t>Greedy best-first search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87742A-32CB-2AF0-A115-F292CBBD3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0099" y="639098"/>
            <a:ext cx="1130708" cy="11307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7F1DA40-939B-A685-A4DE-8AB37FE940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0823" y="2133600"/>
            <a:ext cx="7830354" cy="4287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530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F9EBF-F151-C094-6DA0-62B095C80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436684"/>
            <a:ext cx="11029616" cy="1013800"/>
          </a:xfrm>
        </p:spPr>
        <p:txBody>
          <a:bodyPr/>
          <a:lstStyle/>
          <a:p>
            <a:r>
              <a:rPr lang="en-US" sz="2800" dirty="0"/>
              <a:t>Greedy best-first search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87742A-32CB-2AF0-A115-F292CBBD3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0099" y="639098"/>
            <a:ext cx="1130708" cy="11307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7F1DA40-939B-A685-A4DE-8AB37FE9403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394811" y="2133600"/>
            <a:ext cx="7402378" cy="4287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057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F9EBF-F151-C094-6DA0-62B095C80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436684"/>
            <a:ext cx="11029616" cy="1013800"/>
          </a:xfrm>
        </p:spPr>
        <p:txBody>
          <a:bodyPr/>
          <a:lstStyle/>
          <a:p>
            <a:r>
              <a:rPr lang="en-US" sz="2800" dirty="0"/>
              <a:t>Greedy best-first search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87742A-32CB-2AF0-A115-F292CBBD3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0099" y="639098"/>
            <a:ext cx="1130708" cy="11307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7F1DA40-939B-A685-A4DE-8AB37FE9403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394811" y="2201343"/>
            <a:ext cx="7402378" cy="4152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645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F9EBF-F151-C094-6DA0-62B095C80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436684"/>
            <a:ext cx="11029616" cy="1013800"/>
          </a:xfrm>
        </p:spPr>
        <p:txBody>
          <a:bodyPr/>
          <a:lstStyle/>
          <a:p>
            <a:r>
              <a:rPr lang="en-US" sz="2800" dirty="0"/>
              <a:t>Greedy best-first search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87742A-32CB-2AF0-A115-F292CBBD3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0099" y="639098"/>
            <a:ext cx="1130708" cy="11307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7F1DA40-939B-A685-A4DE-8AB37FE9403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394811" y="2231541"/>
            <a:ext cx="7402378" cy="4091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709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F9EBF-F151-C094-6DA0-62B095C80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436684"/>
            <a:ext cx="11029616" cy="1013800"/>
          </a:xfrm>
        </p:spPr>
        <p:txBody>
          <a:bodyPr/>
          <a:lstStyle/>
          <a:p>
            <a:r>
              <a:rPr lang="en-US" sz="2800" dirty="0"/>
              <a:t>Greedy best-first search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87742A-32CB-2AF0-A115-F292CBBD3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0099" y="639098"/>
            <a:ext cx="1130708" cy="11307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7F1DA40-939B-A685-A4DE-8AB37FE9403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394811" y="2243471"/>
            <a:ext cx="7402378" cy="4067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56422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909</TotalTime>
  <Words>215</Words>
  <Application>Microsoft Office PowerPoint</Application>
  <PresentationFormat>Widescreen</PresentationFormat>
  <Paragraphs>32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Gill Sans MT</vt:lpstr>
      <vt:lpstr>Wingdings 2</vt:lpstr>
      <vt:lpstr>Dividend</vt:lpstr>
      <vt:lpstr>Artificial Intelligence</vt:lpstr>
      <vt:lpstr>Informed (Heuristic) Search Strategies </vt:lpstr>
      <vt:lpstr>Greedy best-first search</vt:lpstr>
      <vt:lpstr>Greedy best-first search</vt:lpstr>
      <vt:lpstr>Greedy best-first search</vt:lpstr>
      <vt:lpstr>Greedy best-first search</vt:lpstr>
      <vt:lpstr>Greedy best-first search</vt:lpstr>
      <vt:lpstr>Greedy best-first search</vt:lpstr>
      <vt:lpstr>Greedy best-first search</vt:lpstr>
      <vt:lpstr>Greedy best-first search</vt:lpstr>
      <vt:lpstr>Greedy best-first search</vt:lpstr>
      <vt:lpstr>A* search</vt:lpstr>
      <vt:lpstr>A* search</vt:lpstr>
      <vt:lpstr>A* search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introduction to statistics</dc:title>
  <dc:creator>Aly Maher</dc:creator>
  <cp:lastModifiedBy>Aly Maher Abdelfattah abdelrahman</cp:lastModifiedBy>
  <cp:revision>11</cp:revision>
  <dcterms:created xsi:type="dcterms:W3CDTF">2024-01-29T13:33:49Z</dcterms:created>
  <dcterms:modified xsi:type="dcterms:W3CDTF">2024-06-24T22:39:13Z</dcterms:modified>
</cp:coreProperties>
</file>