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325" r:id="rId4"/>
    <p:sldId id="327" r:id="rId5"/>
    <p:sldId id="328" r:id="rId6"/>
    <p:sldId id="329" r:id="rId7"/>
    <p:sldId id="321" r:id="rId8"/>
    <p:sldId id="330" r:id="rId9"/>
    <p:sldId id="309" r:id="rId10"/>
    <p:sldId id="322" r:id="rId11"/>
    <p:sldId id="331"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7/11/2024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7/11/2024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7/11/2024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7/11/2024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7/11/2024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7/11/2024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6B62C-EA29-38D7-9660-F502E15A5F76}"/>
              </a:ext>
            </a:extLst>
          </p:cNvPr>
          <p:cNvSpPr>
            <a:spLocks noGrp="1"/>
          </p:cNvSpPr>
          <p:nvPr>
            <p:ph type="ctrTitle"/>
          </p:nvPr>
        </p:nvSpPr>
        <p:spPr>
          <a:xfrm>
            <a:off x="581189" y="2825836"/>
            <a:ext cx="10993549" cy="1475013"/>
          </a:xfrm>
        </p:spPr>
        <p:txBody>
          <a:bodyPr/>
          <a:lstStyle/>
          <a:p>
            <a:pPr algn="ctr"/>
            <a:r>
              <a:rPr lang="en-US" dirty="0">
                <a:solidFill>
                  <a:schemeClr val="bg1"/>
                </a:solidFill>
              </a:rPr>
              <a:t>Artificial Intelligence</a:t>
            </a:r>
          </a:p>
        </p:txBody>
      </p:sp>
      <p:sp>
        <p:nvSpPr>
          <p:cNvPr id="3" name="Subtitle 2">
            <a:extLst>
              <a:ext uri="{FF2B5EF4-FFF2-40B4-BE49-F238E27FC236}">
                <a16:creationId xmlns:a16="http://schemas.microsoft.com/office/drawing/2014/main" id="{9601798C-0AA9-5AB3-92B6-095EC5D76512}"/>
              </a:ext>
            </a:extLst>
          </p:cNvPr>
          <p:cNvSpPr>
            <a:spLocks noGrp="1"/>
          </p:cNvSpPr>
          <p:nvPr>
            <p:ph type="subTitle" idx="1"/>
          </p:nvPr>
        </p:nvSpPr>
        <p:spPr>
          <a:xfrm>
            <a:off x="599227" y="4348166"/>
            <a:ext cx="10993546" cy="590321"/>
          </a:xfrm>
        </p:spPr>
        <p:txBody>
          <a:bodyPr/>
          <a:lstStyle/>
          <a:p>
            <a:pPr algn="ctr"/>
            <a:r>
              <a:rPr lang="en-US" dirty="0">
                <a:solidFill>
                  <a:schemeClr val="bg1"/>
                </a:solidFill>
              </a:rPr>
              <a:t>Lecture </a:t>
            </a:r>
            <a:r>
              <a:rPr lang="en-US" sz="2400" dirty="0">
                <a:solidFill>
                  <a:schemeClr val="bg1"/>
                </a:solidFill>
              </a:rPr>
              <a:t>9</a:t>
            </a:r>
            <a:endParaRPr lang="en-US" dirty="0">
              <a:solidFill>
                <a:schemeClr val="bg1"/>
              </a:solidFill>
            </a:endParaRPr>
          </a:p>
        </p:txBody>
      </p:sp>
      <p:sp>
        <p:nvSpPr>
          <p:cNvPr id="4" name="Title 1">
            <a:extLst>
              <a:ext uri="{FF2B5EF4-FFF2-40B4-BE49-F238E27FC236}">
                <a16:creationId xmlns:a16="http://schemas.microsoft.com/office/drawing/2014/main" id="{6A733194-816A-47D8-FC3A-14D439C2E064}"/>
              </a:ext>
            </a:extLst>
          </p:cNvPr>
          <p:cNvSpPr txBox="1">
            <a:spLocks/>
          </p:cNvSpPr>
          <p:nvPr/>
        </p:nvSpPr>
        <p:spPr>
          <a:xfrm>
            <a:off x="2691295" y="4442800"/>
            <a:ext cx="6773338" cy="1013800"/>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dirty="0">
                <a:solidFill>
                  <a:schemeClr val="bg1"/>
                </a:solidFill>
              </a:rPr>
              <a:t>By/ aly maher abdelfattah</a:t>
            </a:r>
          </a:p>
        </p:txBody>
      </p:sp>
      <p:pic>
        <p:nvPicPr>
          <p:cNvPr id="8" name="Picture 7">
            <a:extLst>
              <a:ext uri="{FF2B5EF4-FFF2-40B4-BE49-F238E27FC236}">
                <a16:creationId xmlns:a16="http://schemas.microsoft.com/office/drawing/2014/main" id="{642D4F7B-3EF4-2A57-F6C2-4B388B02AE7D}"/>
              </a:ext>
            </a:extLst>
          </p:cNvPr>
          <p:cNvPicPr>
            <a:picLocks noChangeAspect="1"/>
          </p:cNvPicPr>
          <p:nvPr/>
        </p:nvPicPr>
        <p:blipFill>
          <a:blip r:embed="rId2"/>
          <a:stretch>
            <a:fillRect/>
          </a:stretch>
        </p:blipFill>
        <p:spPr>
          <a:xfrm>
            <a:off x="4852219" y="580104"/>
            <a:ext cx="2487562" cy="2487562"/>
          </a:xfrm>
          <a:prstGeom prst="rect">
            <a:avLst/>
          </a:prstGeom>
        </p:spPr>
      </p:pic>
    </p:spTree>
    <p:extLst>
      <p:ext uri="{BB962C8B-B14F-4D97-AF65-F5344CB8AC3E}">
        <p14:creationId xmlns:p14="http://schemas.microsoft.com/office/powerpoint/2010/main" val="3692647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9EBF-F151-C094-6DA0-62B095C8006A}"/>
              </a:ext>
            </a:extLst>
          </p:cNvPr>
          <p:cNvSpPr>
            <a:spLocks noGrp="1"/>
          </p:cNvSpPr>
          <p:nvPr>
            <p:ph type="title"/>
          </p:nvPr>
        </p:nvSpPr>
        <p:spPr>
          <a:xfrm>
            <a:off x="581192" y="436684"/>
            <a:ext cx="11029616" cy="1013800"/>
          </a:xfrm>
        </p:spPr>
        <p:txBody>
          <a:bodyPr/>
          <a:lstStyle/>
          <a:p>
            <a:r>
              <a:rPr lang="en-US" dirty="0"/>
              <a:t>Image Feature </a:t>
            </a:r>
            <a:endParaRPr lang="en-US" sz="2800" dirty="0"/>
          </a:p>
        </p:txBody>
      </p:sp>
      <p:pic>
        <p:nvPicPr>
          <p:cNvPr id="4" name="Picture 3">
            <a:extLst>
              <a:ext uri="{FF2B5EF4-FFF2-40B4-BE49-F238E27FC236}">
                <a16:creationId xmlns:a16="http://schemas.microsoft.com/office/drawing/2014/main" id="{F587742A-32CB-2AF0-A115-F292CBBD3997}"/>
              </a:ext>
            </a:extLst>
          </p:cNvPr>
          <p:cNvPicPr>
            <a:picLocks noChangeAspect="1"/>
          </p:cNvPicPr>
          <p:nvPr/>
        </p:nvPicPr>
        <p:blipFill>
          <a:blip r:embed="rId2"/>
          <a:stretch>
            <a:fillRect/>
          </a:stretch>
        </p:blipFill>
        <p:spPr>
          <a:xfrm>
            <a:off x="10480099" y="639098"/>
            <a:ext cx="1130708" cy="1130708"/>
          </a:xfrm>
          <a:prstGeom prst="rect">
            <a:avLst/>
          </a:prstGeom>
        </p:spPr>
      </p:pic>
      <p:sp>
        <p:nvSpPr>
          <p:cNvPr id="12" name="Content Placeholder 2">
            <a:extLst>
              <a:ext uri="{FF2B5EF4-FFF2-40B4-BE49-F238E27FC236}">
                <a16:creationId xmlns:a16="http://schemas.microsoft.com/office/drawing/2014/main" id="{F2127F33-E2D9-0BFF-AD0A-7B6E7B86DB44}"/>
              </a:ext>
            </a:extLst>
          </p:cNvPr>
          <p:cNvSpPr>
            <a:spLocks noGrp="1"/>
          </p:cNvSpPr>
          <p:nvPr>
            <p:ph idx="1"/>
          </p:nvPr>
        </p:nvSpPr>
        <p:spPr>
          <a:xfrm>
            <a:off x="581191" y="1972219"/>
            <a:ext cx="11029616" cy="2605719"/>
          </a:xfrm>
        </p:spPr>
        <p:txBody>
          <a:bodyPr>
            <a:normAutofit/>
          </a:bodyPr>
          <a:lstStyle/>
          <a:p>
            <a:r>
              <a:rPr lang="en-US" sz="2000" dirty="0"/>
              <a:t>A feature is a number obtained by applying simple computations to an image. Very useful information can be obtained directly from features. </a:t>
            </a:r>
          </a:p>
          <a:p>
            <a:r>
              <a:rPr lang="en-US" sz="2000" dirty="0">
                <a:solidFill>
                  <a:srgbClr val="FF0000"/>
                </a:solidFill>
              </a:rPr>
              <a:t>Edges</a:t>
            </a:r>
            <a:r>
              <a:rPr lang="en-US" sz="2000" dirty="0"/>
              <a:t> are straight lines or curves in the image plane across which there is a “significant” change in image brightness. </a:t>
            </a:r>
          </a:p>
          <a:p>
            <a:r>
              <a:rPr lang="en-US" sz="2000" dirty="0">
                <a:solidFill>
                  <a:srgbClr val="FF0000"/>
                </a:solidFill>
              </a:rPr>
              <a:t>Texture </a:t>
            </a:r>
            <a:r>
              <a:rPr lang="en-US" sz="2000" dirty="0"/>
              <a:t>In computational vision, texture refers to a pattern on a surface that can be sensed visually. Usually, these patterns are roughly regular. </a:t>
            </a:r>
            <a:endParaRPr lang="en-US" sz="2000" dirty="0">
              <a:solidFill>
                <a:schemeClr val="tx1"/>
              </a:solidFill>
            </a:endParaRPr>
          </a:p>
        </p:txBody>
      </p:sp>
      <p:pic>
        <p:nvPicPr>
          <p:cNvPr id="6" name="Picture 5">
            <a:extLst>
              <a:ext uri="{FF2B5EF4-FFF2-40B4-BE49-F238E27FC236}">
                <a16:creationId xmlns:a16="http://schemas.microsoft.com/office/drawing/2014/main" id="{4772E319-2502-354A-DEEB-9E7D0F31F9F5}"/>
              </a:ext>
            </a:extLst>
          </p:cNvPr>
          <p:cNvPicPr>
            <a:picLocks noChangeAspect="1"/>
          </p:cNvPicPr>
          <p:nvPr/>
        </p:nvPicPr>
        <p:blipFill>
          <a:blip r:embed="rId3"/>
          <a:stretch>
            <a:fillRect/>
          </a:stretch>
        </p:blipFill>
        <p:spPr>
          <a:xfrm>
            <a:off x="5495747" y="4158532"/>
            <a:ext cx="3022610" cy="2657812"/>
          </a:xfrm>
          <a:prstGeom prst="rect">
            <a:avLst/>
          </a:prstGeom>
        </p:spPr>
      </p:pic>
      <p:pic>
        <p:nvPicPr>
          <p:cNvPr id="8" name="Picture 7">
            <a:extLst>
              <a:ext uri="{FF2B5EF4-FFF2-40B4-BE49-F238E27FC236}">
                <a16:creationId xmlns:a16="http://schemas.microsoft.com/office/drawing/2014/main" id="{686DBE9A-DCF7-B548-E16C-3E49BA7E31A3}"/>
              </a:ext>
            </a:extLst>
          </p:cNvPr>
          <p:cNvPicPr>
            <a:picLocks noChangeAspect="1"/>
          </p:cNvPicPr>
          <p:nvPr/>
        </p:nvPicPr>
        <p:blipFill>
          <a:blip r:embed="rId4"/>
          <a:stretch>
            <a:fillRect/>
          </a:stretch>
        </p:blipFill>
        <p:spPr>
          <a:xfrm>
            <a:off x="8606626" y="4418616"/>
            <a:ext cx="3411911" cy="2243332"/>
          </a:xfrm>
          <a:prstGeom prst="rect">
            <a:avLst/>
          </a:prstGeom>
        </p:spPr>
      </p:pic>
    </p:spTree>
    <p:extLst>
      <p:ext uri="{BB962C8B-B14F-4D97-AF65-F5344CB8AC3E}">
        <p14:creationId xmlns:p14="http://schemas.microsoft.com/office/powerpoint/2010/main" val="3559270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9EBF-F151-C094-6DA0-62B095C8006A}"/>
              </a:ext>
            </a:extLst>
          </p:cNvPr>
          <p:cNvSpPr>
            <a:spLocks noGrp="1"/>
          </p:cNvSpPr>
          <p:nvPr>
            <p:ph type="title"/>
          </p:nvPr>
        </p:nvSpPr>
        <p:spPr>
          <a:xfrm>
            <a:off x="581192" y="436684"/>
            <a:ext cx="11029616" cy="1013800"/>
          </a:xfrm>
        </p:spPr>
        <p:txBody>
          <a:bodyPr/>
          <a:lstStyle/>
          <a:p>
            <a:r>
              <a:rPr lang="en-US" dirty="0"/>
              <a:t>Region Segmentation </a:t>
            </a:r>
            <a:endParaRPr lang="en-US" sz="2800" dirty="0"/>
          </a:p>
        </p:txBody>
      </p:sp>
      <p:pic>
        <p:nvPicPr>
          <p:cNvPr id="4" name="Picture 3">
            <a:extLst>
              <a:ext uri="{FF2B5EF4-FFF2-40B4-BE49-F238E27FC236}">
                <a16:creationId xmlns:a16="http://schemas.microsoft.com/office/drawing/2014/main" id="{F587742A-32CB-2AF0-A115-F292CBBD3997}"/>
              </a:ext>
            </a:extLst>
          </p:cNvPr>
          <p:cNvPicPr>
            <a:picLocks noChangeAspect="1"/>
          </p:cNvPicPr>
          <p:nvPr/>
        </p:nvPicPr>
        <p:blipFill>
          <a:blip r:embed="rId2"/>
          <a:stretch>
            <a:fillRect/>
          </a:stretch>
        </p:blipFill>
        <p:spPr>
          <a:xfrm>
            <a:off x="10480099" y="639098"/>
            <a:ext cx="1130708" cy="1130708"/>
          </a:xfrm>
          <a:prstGeom prst="rect">
            <a:avLst/>
          </a:prstGeom>
        </p:spPr>
      </p:pic>
      <p:sp>
        <p:nvSpPr>
          <p:cNvPr id="12" name="Content Placeholder 2">
            <a:extLst>
              <a:ext uri="{FF2B5EF4-FFF2-40B4-BE49-F238E27FC236}">
                <a16:creationId xmlns:a16="http://schemas.microsoft.com/office/drawing/2014/main" id="{F2127F33-E2D9-0BFF-AD0A-7B6E7B86DB44}"/>
              </a:ext>
            </a:extLst>
          </p:cNvPr>
          <p:cNvSpPr>
            <a:spLocks noGrp="1"/>
          </p:cNvSpPr>
          <p:nvPr>
            <p:ph idx="1"/>
          </p:nvPr>
        </p:nvSpPr>
        <p:spPr>
          <a:xfrm>
            <a:off x="581191" y="1972219"/>
            <a:ext cx="11029616" cy="1456781"/>
          </a:xfrm>
        </p:spPr>
        <p:txBody>
          <a:bodyPr>
            <a:normAutofit/>
          </a:bodyPr>
          <a:lstStyle/>
          <a:p>
            <a:r>
              <a:rPr lang="en-US" sz="2000" dirty="0">
                <a:solidFill>
                  <a:srgbClr val="FF0000"/>
                </a:solidFill>
              </a:rPr>
              <a:t>Segmentation</a:t>
            </a:r>
            <a:r>
              <a:rPr lang="en-US" sz="2000" dirty="0"/>
              <a:t> is the process of breaking an image into groups of similar pixels. The basic idea is that each image pixel can be associated with certain visual properties, such as brightness, color, and texture.</a:t>
            </a:r>
            <a:endParaRPr lang="en-US" sz="2000" dirty="0">
              <a:solidFill>
                <a:schemeClr val="tx1"/>
              </a:solidFill>
            </a:endParaRPr>
          </a:p>
        </p:txBody>
      </p:sp>
      <p:pic>
        <p:nvPicPr>
          <p:cNvPr id="5" name="Picture 4">
            <a:extLst>
              <a:ext uri="{FF2B5EF4-FFF2-40B4-BE49-F238E27FC236}">
                <a16:creationId xmlns:a16="http://schemas.microsoft.com/office/drawing/2014/main" id="{6B8778E6-BDDC-B0A5-89A8-1B8168433D2C}"/>
              </a:ext>
            </a:extLst>
          </p:cNvPr>
          <p:cNvPicPr>
            <a:picLocks noChangeAspect="1"/>
          </p:cNvPicPr>
          <p:nvPr/>
        </p:nvPicPr>
        <p:blipFill>
          <a:blip r:embed="rId3"/>
          <a:stretch>
            <a:fillRect/>
          </a:stretch>
        </p:blipFill>
        <p:spPr>
          <a:xfrm>
            <a:off x="930103" y="3631413"/>
            <a:ext cx="4477375" cy="2896004"/>
          </a:xfrm>
          <a:prstGeom prst="rect">
            <a:avLst/>
          </a:prstGeom>
        </p:spPr>
      </p:pic>
      <p:pic>
        <p:nvPicPr>
          <p:cNvPr id="9" name="Picture 8">
            <a:extLst>
              <a:ext uri="{FF2B5EF4-FFF2-40B4-BE49-F238E27FC236}">
                <a16:creationId xmlns:a16="http://schemas.microsoft.com/office/drawing/2014/main" id="{D825284E-FDDE-F4CA-749E-D03AB1D284C9}"/>
              </a:ext>
            </a:extLst>
          </p:cNvPr>
          <p:cNvPicPr>
            <a:picLocks noChangeAspect="1"/>
          </p:cNvPicPr>
          <p:nvPr/>
        </p:nvPicPr>
        <p:blipFill>
          <a:blip r:embed="rId4"/>
          <a:stretch>
            <a:fillRect/>
          </a:stretch>
        </p:blipFill>
        <p:spPr>
          <a:xfrm>
            <a:off x="6406131" y="3630101"/>
            <a:ext cx="4855766" cy="2921437"/>
          </a:xfrm>
          <a:prstGeom prst="rect">
            <a:avLst/>
          </a:prstGeom>
        </p:spPr>
      </p:pic>
    </p:spTree>
    <p:extLst>
      <p:ext uri="{BB962C8B-B14F-4D97-AF65-F5344CB8AC3E}">
        <p14:creationId xmlns:p14="http://schemas.microsoft.com/office/powerpoint/2010/main" val="1332451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510B0-25E2-8B2B-37FC-E7C4DA647157}"/>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C0E44088-9D05-0E2C-A6C8-CC727D100416}"/>
              </a:ext>
            </a:extLst>
          </p:cNvPr>
          <p:cNvPicPr>
            <a:picLocks noChangeAspect="1"/>
          </p:cNvPicPr>
          <p:nvPr/>
        </p:nvPicPr>
        <p:blipFill>
          <a:blip r:embed="rId2"/>
          <a:stretch>
            <a:fillRect/>
          </a:stretch>
        </p:blipFill>
        <p:spPr>
          <a:xfrm>
            <a:off x="0" y="401734"/>
            <a:ext cx="12192000" cy="6054532"/>
          </a:xfrm>
          <a:prstGeom prst="rect">
            <a:avLst/>
          </a:prstGeom>
        </p:spPr>
      </p:pic>
      <p:sp>
        <p:nvSpPr>
          <p:cNvPr id="6" name="TextBox 5">
            <a:extLst>
              <a:ext uri="{FF2B5EF4-FFF2-40B4-BE49-F238E27FC236}">
                <a16:creationId xmlns:a16="http://schemas.microsoft.com/office/drawing/2014/main" id="{BF20BB7C-A3AF-2435-F5B0-8BF3DE1B6228}"/>
              </a:ext>
            </a:extLst>
          </p:cNvPr>
          <p:cNvSpPr txBox="1"/>
          <p:nvPr/>
        </p:nvSpPr>
        <p:spPr>
          <a:xfrm>
            <a:off x="2050026" y="1870119"/>
            <a:ext cx="8091948" cy="2215991"/>
          </a:xfrm>
          <a:prstGeom prst="rect">
            <a:avLst/>
          </a:prstGeom>
          <a:noFill/>
        </p:spPr>
        <p:txBody>
          <a:bodyPr wrap="square" rtlCol="0">
            <a:spAutoFit/>
          </a:bodyPr>
          <a:lstStyle/>
          <a:p>
            <a:r>
              <a:rPr lang="en-US" sz="13800" dirty="0">
                <a:solidFill>
                  <a:schemeClr val="accent1"/>
                </a:solidFill>
              </a:rPr>
              <a:t>Thank you</a:t>
            </a:r>
          </a:p>
        </p:txBody>
      </p:sp>
    </p:spTree>
    <p:extLst>
      <p:ext uri="{BB962C8B-B14F-4D97-AF65-F5344CB8AC3E}">
        <p14:creationId xmlns:p14="http://schemas.microsoft.com/office/powerpoint/2010/main" val="3829675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9EBF-F151-C094-6DA0-62B095C8006A}"/>
              </a:ext>
            </a:extLst>
          </p:cNvPr>
          <p:cNvSpPr>
            <a:spLocks noGrp="1"/>
          </p:cNvSpPr>
          <p:nvPr>
            <p:ph type="title"/>
          </p:nvPr>
        </p:nvSpPr>
        <p:spPr>
          <a:xfrm>
            <a:off x="581192" y="436684"/>
            <a:ext cx="11029616" cy="1013800"/>
          </a:xfrm>
        </p:spPr>
        <p:txBody>
          <a:bodyPr/>
          <a:lstStyle/>
          <a:p>
            <a:r>
              <a:rPr lang="en-US" dirty="0"/>
              <a:t>What is Computer Vision? </a:t>
            </a:r>
          </a:p>
        </p:txBody>
      </p:sp>
      <p:pic>
        <p:nvPicPr>
          <p:cNvPr id="4" name="Picture 3">
            <a:extLst>
              <a:ext uri="{FF2B5EF4-FFF2-40B4-BE49-F238E27FC236}">
                <a16:creationId xmlns:a16="http://schemas.microsoft.com/office/drawing/2014/main" id="{F587742A-32CB-2AF0-A115-F292CBBD3997}"/>
              </a:ext>
            </a:extLst>
          </p:cNvPr>
          <p:cNvPicPr>
            <a:picLocks noChangeAspect="1"/>
          </p:cNvPicPr>
          <p:nvPr/>
        </p:nvPicPr>
        <p:blipFill>
          <a:blip r:embed="rId2"/>
          <a:stretch>
            <a:fillRect/>
          </a:stretch>
        </p:blipFill>
        <p:spPr>
          <a:xfrm>
            <a:off x="10480099" y="639098"/>
            <a:ext cx="1130708" cy="1130708"/>
          </a:xfrm>
          <a:prstGeom prst="rect">
            <a:avLst/>
          </a:prstGeom>
        </p:spPr>
      </p:pic>
      <p:sp>
        <p:nvSpPr>
          <p:cNvPr id="12" name="Content Placeholder 2">
            <a:extLst>
              <a:ext uri="{FF2B5EF4-FFF2-40B4-BE49-F238E27FC236}">
                <a16:creationId xmlns:a16="http://schemas.microsoft.com/office/drawing/2014/main" id="{F2127F33-E2D9-0BFF-AD0A-7B6E7B86DB44}"/>
              </a:ext>
            </a:extLst>
          </p:cNvPr>
          <p:cNvSpPr>
            <a:spLocks noGrp="1"/>
          </p:cNvSpPr>
          <p:nvPr>
            <p:ph idx="1"/>
          </p:nvPr>
        </p:nvSpPr>
        <p:spPr>
          <a:xfrm>
            <a:off x="581191" y="2322956"/>
            <a:ext cx="10904956" cy="4098360"/>
          </a:xfrm>
        </p:spPr>
        <p:txBody>
          <a:bodyPr>
            <a:normAutofit/>
          </a:bodyPr>
          <a:lstStyle/>
          <a:p>
            <a:r>
              <a:rPr lang="en-US" sz="2000" dirty="0">
                <a:solidFill>
                  <a:srgbClr val="FF0000"/>
                </a:solidFill>
              </a:rPr>
              <a:t>Vision </a:t>
            </a:r>
            <a:r>
              <a:rPr lang="en-US" sz="2000" dirty="0"/>
              <a:t>is a </a:t>
            </a:r>
            <a:r>
              <a:rPr lang="en-US" sz="2000" dirty="0">
                <a:solidFill>
                  <a:srgbClr val="FF0000"/>
                </a:solidFill>
              </a:rPr>
              <a:t>perceptual channel </a:t>
            </a:r>
            <a:r>
              <a:rPr lang="en-US" sz="2000" dirty="0"/>
              <a:t>that accepts impulse and </a:t>
            </a:r>
            <a:r>
              <a:rPr lang="en-US" sz="2000" dirty="0">
                <a:solidFill>
                  <a:srgbClr val="FF0000"/>
                </a:solidFill>
              </a:rPr>
              <a:t>reports some representation </a:t>
            </a:r>
            <a:r>
              <a:rPr lang="en-US" sz="2000" dirty="0"/>
              <a:t>of the world. </a:t>
            </a:r>
          </a:p>
          <a:p>
            <a:r>
              <a:rPr lang="en-US" sz="2000" dirty="0"/>
              <a:t>Most </a:t>
            </a:r>
            <a:r>
              <a:rPr lang="en-US" sz="2000" dirty="0">
                <a:solidFill>
                  <a:srgbClr val="FF0000"/>
                </a:solidFill>
              </a:rPr>
              <a:t>agents </a:t>
            </a:r>
            <a:r>
              <a:rPr lang="en-US" sz="2000" dirty="0"/>
              <a:t>that use vision </a:t>
            </a:r>
            <a:r>
              <a:rPr lang="en-US" sz="2000" dirty="0">
                <a:solidFill>
                  <a:srgbClr val="FF0000"/>
                </a:solidFill>
              </a:rPr>
              <a:t>use passive sensing</a:t>
            </a:r>
            <a:r>
              <a:rPr lang="en-US" sz="2000" dirty="0"/>
              <a:t>—they </a:t>
            </a:r>
            <a:r>
              <a:rPr lang="en-US" sz="2000" dirty="0">
                <a:solidFill>
                  <a:srgbClr val="FF0000"/>
                </a:solidFill>
              </a:rPr>
              <a:t>do not need to send out light </a:t>
            </a:r>
            <a:r>
              <a:rPr lang="en-US" sz="2000" dirty="0"/>
              <a:t>to see.</a:t>
            </a:r>
          </a:p>
          <a:p>
            <a:r>
              <a:rPr lang="en-US" sz="2000" dirty="0"/>
              <a:t>In contrast, </a:t>
            </a:r>
            <a:r>
              <a:rPr lang="en-US" sz="2000" dirty="0">
                <a:solidFill>
                  <a:srgbClr val="FF0000"/>
                </a:solidFill>
              </a:rPr>
              <a:t>active sensing </a:t>
            </a:r>
            <a:r>
              <a:rPr lang="en-US" sz="2000" dirty="0"/>
              <a:t>involves </a:t>
            </a:r>
            <a:r>
              <a:rPr lang="en-US" sz="2000" dirty="0">
                <a:solidFill>
                  <a:srgbClr val="FF0000"/>
                </a:solidFill>
              </a:rPr>
              <a:t>sending out a signal </a:t>
            </a:r>
            <a:r>
              <a:rPr lang="en-US" sz="2000" dirty="0"/>
              <a:t>such as radar or ultrasound, and sensing a reflection. </a:t>
            </a:r>
          </a:p>
          <a:p>
            <a:r>
              <a:rPr lang="en-US" sz="2000" dirty="0"/>
              <a:t>Bats (ultrasound), dolphins (sound), and some robots (light, sound, radar).</a:t>
            </a:r>
          </a:p>
          <a:p>
            <a:r>
              <a:rPr lang="en-US" sz="2000" dirty="0">
                <a:solidFill>
                  <a:srgbClr val="FF0000"/>
                </a:solidFill>
              </a:rPr>
              <a:t>Computer vision</a:t>
            </a:r>
            <a:r>
              <a:rPr lang="en-US" sz="2000" dirty="0"/>
              <a:t> is the science and technology of machines that see.</a:t>
            </a:r>
          </a:p>
          <a:p>
            <a:r>
              <a:rPr lang="en-US" sz="2000" dirty="0"/>
              <a:t>Concerned with the theory for </a:t>
            </a:r>
            <a:r>
              <a:rPr lang="en-US" sz="2000" dirty="0">
                <a:solidFill>
                  <a:srgbClr val="FF0000"/>
                </a:solidFill>
              </a:rPr>
              <a:t>building artificial systems that obtain information from images</a:t>
            </a:r>
            <a:r>
              <a:rPr lang="en-US" sz="2000" dirty="0"/>
              <a:t>.</a:t>
            </a:r>
          </a:p>
          <a:p>
            <a:r>
              <a:rPr lang="en-US" sz="2000" dirty="0"/>
              <a:t>The image data can take many forms, such as a </a:t>
            </a:r>
            <a:r>
              <a:rPr lang="en-US" sz="2000" dirty="0">
                <a:solidFill>
                  <a:srgbClr val="FF0000"/>
                </a:solidFill>
              </a:rPr>
              <a:t>video sequence, depth images, views from multiple cameras, or multi-dimensional data </a:t>
            </a:r>
            <a:r>
              <a:rPr lang="en-US" sz="2000" dirty="0"/>
              <a:t>from a medical scanner</a:t>
            </a:r>
            <a:endParaRPr lang="en-US" sz="2000" dirty="0">
              <a:solidFill>
                <a:schemeClr val="tx1"/>
              </a:solidFill>
            </a:endParaRPr>
          </a:p>
        </p:txBody>
      </p:sp>
    </p:spTree>
    <p:extLst>
      <p:ext uri="{BB962C8B-B14F-4D97-AF65-F5344CB8AC3E}">
        <p14:creationId xmlns:p14="http://schemas.microsoft.com/office/powerpoint/2010/main" val="312528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9EBF-F151-C094-6DA0-62B095C8006A}"/>
              </a:ext>
            </a:extLst>
          </p:cNvPr>
          <p:cNvSpPr>
            <a:spLocks noGrp="1"/>
          </p:cNvSpPr>
          <p:nvPr>
            <p:ph type="title"/>
          </p:nvPr>
        </p:nvSpPr>
        <p:spPr>
          <a:xfrm>
            <a:off x="581192" y="436684"/>
            <a:ext cx="11029616" cy="1013800"/>
          </a:xfrm>
        </p:spPr>
        <p:txBody>
          <a:bodyPr/>
          <a:lstStyle/>
          <a:p>
            <a:r>
              <a:rPr lang="en-US" dirty="0"/>
              <a:t>How does Computer Vision work? </a:t>
            </a:r>
          </a:p>
        </p:txBody>
      </p:sp>
      <p:pic>
        <p:nvPicPr>
          <p:cNvPr id="4" name="Picture 3">
            <a:extLst>
              <a:ext uri="{FF2B5EF4-FFF2-40B4-BE49-F238E27FC236}">
                <a16:creationId xmlns:a16="http://schemas.microsoft.com/office/drawing/2014/main" id="{F587742A-32CB-2AF0-A115-F292CBBD3997}"/>
              </a:ext>
            </a:extLst>
          </p:cNvPr>
          <p:cNvPicPr>
            <a:picLocks noChangeAspect="1"/>
          </p:cNvPicPr>
          <p:nvPr/>
        </p:nvPicPr>
        <p:blipFill>
          <a:blip r:embed="rId2"/>
          <a:stretch>
            <a:fillRect/>
          </a:stretch>
        </p:blipFill>
        <p:spPr>
          <a:xfrm>
            <a:off x="10480099" y="639098"/>
            <a:ext cx="1130708" cy="1130708"/>
          </a:xfrm>
          <a:prstGeom prst="rect">
            <a:avLst/>
          </a:prstGeom>
        </p:spPr>
      </p:pic>
      <p:pic>
        <p:nvPicPr>
          <p:cNvPr id="1028" name="Picture 4" descr="All You Need to Know about Computer Vision and How It Works">
            <a:extLst>
              <a:ext uri="{FF2B5EF4-FFF2-40B4-BE49-F238E27FC236}">
                <a16:creationId xmlns:a16="http://schemas.microsoft.com/office/drawing/2014/main" id="{311F2DD5-43BC-7CA7-A13F-ADA86250C8E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743" b="7275"/>
          <a:stretch/>
        </p:blipFill>
        <p:spPr bwMode="auto">
          <a:xfrm>
            <a:off x="1338160" y="1815312"/>
            <a:ext cx="9515680" cy="5024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8077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9EBF-F151-C094-6DA0-62B095C8006A}"/>
              </a:ext>
            </a:extLst>
          </p:cNvPr>
          <p:cNvSpPr>
            <a:spLocks noGrp="1"/>
          </p:cNvSpPr>
          <p:nvPr>
            <p:ph type="title"/>
          </p:nvPr>
        </p:nvSpPr>
        <p:spPr>
          <a:xfrm>
            <a:off x="581192" y="436684"/>
            <a:ext cx="11029616" cy="1013800"/>
          </a:xfrm>
        </p:spPr>
        <p:txBody>
          <a:bodyPr/>
          <a:lstStyle/>
          <a:p>
            <a:r>
              <a:rPr lang="en-US" dirty="0"/>
              <a:t>Computer Vision vs human vision</a:t>
            </a:r>
          </a:p>
        </p:txBody>
      </p:sp>
      <p:pic>
        <p:nvPicPr>
          <p:cNvPr id="4" name="Picture 3">
            <a:extLst>
              <a:ext uri="{FF2B5EF4-FFF2-40B4-BE49-F238E27FC236}">
                <a16:creationId xmlns:a16="http://schemas.microsoft.com/office/drawing/2014/main" id="{F587742A-32CB-2AF0-A115-F292CBBD3997}"/>
              </a:ext>
            </a:extLst>
          </p:cNvPr>
          <p:cNvPicPr>
            <a:picLocks noChangeAspect="1"/>
          </p:cNvPicPr>
          <p:nvPr/>
        </p:nvPicPr>
        <p:blipFill>
          <a:blip r:embed="rId2"/>
          <a:stretch>
            <a:fillRect/>
          </a:stretch>
        </p:blipFill>
        <p:spPr>
          <a:xfrm>
            <a:off x="10480099" y="639098"/>
            <a:ext cx="1130708" cy="1130708"/>
          </a:xfrm>
          <a:prstGeom prst="rect">
            <a:avLst/>
          </a:prstGeom>
        </p:spPr>
      </p:pic>
      <p:pic>
        <p:nvPicPr>
          <p:cNvPr id="3074" name="Picture 2" descr="PPT - CSCE 643: Introduction to Computer Vision PowerPoint Presentation -  ID:1124766">
            <a:extLst>
              <a:ext uri="{FF2B5EF4-FFF2-40B4-BE49-F238E27FC236}">
                <a16:creationId xmlns:a16="http://schemas.microsoft.com/office/drawing/2014/main" id="{9B2E6336-EAC2-241C-BEF1-228B317703E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714" b="9319"/>
          <a:stretch/>
        </p:blipFill>
        <p:spPr bwMode="auto">
          <a:xfrm>
            <a:off x="1547242" y="1947556"/>
            <a:ext cx="9097515" cy="4910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480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9EBF-F151-C094-6DA0-62B095C8006A}"/>
              </a:ext>
            </a:extLst>
          </p:cNvPr>
          <p:cNvSpPr>
            <a:spLocks noGrp="1"/>
          </p:cNvSpPr>
          <p:nvPr>
            <p:ph type="title"/>
          </p:nvPr>
        </p:nvSpPr>
        <p:spPr>
          <a:xfrm>
            <a:off x="581192" y="436684"/>
            <a:ext cx="11029616" cy="1013800"/>
          </a:xfrm>
        </p:spPr>
        <p:txBody>
          <a:bodyPr/>
          <a:lstStyle/>
          <a:p>
            <a:r>
              <a:rPr lang="en-US" dirty="0"/>
              <a:t>Vision is multidisciplinary </a:t>
            </a:r>
          </a:p>
        </p:txBody>
      </p:sp>
      <p:pic>
        <p:nvPicPr>
          <p:cNvPr id="4" name="Picture 3">
            <a:extLst>
              <a:ext uri="{FF2B5EF4-FFF2-40B4-BE49-F238E27FC236}">
                <a16:creationId xmlns:a16="http://schemas.microsoft.com/office/drawing/2014/main" id="{F587742A-32CB-2AF0-A115-F292CBBD3997}"/>
              </a:ext>
            </a:extLst>
          </p:cNvPr>
          <p:cNvPicPr>
            <a:picLocks noChangeAspect="1"/>
          </p:cNvPicPr>
          <p:nvPr/>
        </p:nvPicPr>
        <p:blipFill>
          <a:blip r:embed="rId2"/>
          <a:stretch>
            <a:fillRect/>
          </a:stretch>
        </p:blipFill>
        <p:spPr>
          <a:xfrm>
            <a:off x="10480099" y="639098"/>
            <a:ext cx="1130708" cy="1130708"/>
          </a:xfrm>
          <a:prstGeom prst="rect">
            <a:avLst/>
          </a:prstGeom>
        </p:spPr>
      </p:pic>
      <p:pic>
        <p:nvPicPr>
          <p:cNvPr id="4098" name="Picture 2">
            <a:extLst>
              <a:ext uri="{FF2B5EF4-FFF2-40B4-BE49-F238E27FC236}">
                <a16:creationId xmlns:a16="http://schemas.microsoft.com/office/drawing/2014/main" id="{BEC714E4-53A1-1FE8-BE56-58377C18CD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6085" y="1825993"/>
            <a:ext cx="7119830" cy="4983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779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9EBF-F151-C094-6DA0-62B095C8006A}"/>
              </a:ext>
            </a:extLst>
          </p:cNvPr>
          <p:cNvSpPr>
            <a:spLocks noGrp="1"/>
          </p:cNvSpPr>
          <p:nvPr>
            <p:ph type="title"/>
          </p:nvPr>
        </p:nvSpPr>
        <p:spPr>
          <a:xfrm>
            <a:off x="581192" y="436684"/>
            <a:ext cx="11029616" cy="1013800"/>
          </a:xfrm>
        </p:spPr>
        <p:txBody>
          <a:bodyPr/>
          <a:lstStyle/>
          <a:p>
            <a:r>
              <a:rPr lang="en-US" dirty="0"/>
              <a:t>Computer Vision applications</a:t>
            </a:r>
          </a:p>
        </p:txBody>
      </p:sp>
      <p:pic>
        <p:nvPicPr>
          <p:cNvPr id="4" name="Picture 3">
            <a:extLst>
              <a:ext uri="{FF2B5EF4-FFF2-40B4-BE49-F238E27FC236}">
                <a16:creationId xmlns:a16="http://schemas.microsoft.com/office/drawing/2014/main" id="{F587742A-32CB-2AF0-A115-F292CBBD3997}"/>
              </a:ext>
            </a:extLst>
          </p:cNvPr>
          <p:cNvPicPr>
            <a:picLocks noChangeAspect="1"/>
          </p:cNvPicPr>
          <p:nvPr/>
        </p:nvPicPr>
        <p:blipFill>
          <a:blip r:embed="rId2"/>
          <a:stretch>
            <a:fillRect/>
          </a:stretch>
        </p:blipFill>
        <p:spPr>
          <a:xfrm>
            <a:off x="10480099" y="639098"/>
            <a:ext cx="1130708" cy="1130708"/>
          </a:xfrm>
          <a:prstGeom prst="rect">
            <a:avLst/>
          </a:prstGeom>
        </p:spPr>
      </p:pic>
      <p:pic>
        <p:nvPicPr>
          <p:cNvPr id="5122" name="Picture 2" descr="All You Need to Know about Computer Vision and How It Works">
            <a:extLst>
              <a:ext uri="{FF2B5EF4-FFF2-40B4-BE49-F238E27FC236}">
                <a16:creationId xmlns:a16="http://schemas.microsoft.com/office/drawing/2014/main" id="{2CD9E5F2-B308-270F-0903-90CD75C31A5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786" t="28759" r="3820" b="9318"/>
          <a:stretch/>
        </p:blipFill>
        <p:spPr bwMode="auto">
          <a:xfrm>
            <a:off x="392231" y="1850016"/>
            <a:ext cx="11407537" cy="5007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806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9EBF-F151-C094-6DA0-62B095C8006A}"/>
              </a:ext>
            </a:extLst>
          </p:cNvPr>
          <p:cNvSpPr>
            <a:spLocks noGrp="1"/>
          </p:cNvSpPr>
          <p:nvPr>
            <p:ph type="title"/>
          </p:nvPr>
        </p:nvSpPr>
        <p:spPr>
          <a:xfrm>
            <a:off x="581192" y="436684"/>
            <a:ext cx="11029616" cy="1013800"/>
          </a:xfrm>
        </p:spPr>
        <p:txBody>
          <a:bodyPr/>
          <a:lstStyle/>
          <a:p>
            <a:r>
              <a:rPr lang="en-US" dirty="0"/>
              <a:t>Optical character recognition (OCR) </a:t>
            </a:r>
          </a:p>
        </p:txBody>
      </p:sp>
      <p:pic>
        <p:nvPicPr>
          <p:cNvPr id="4" name="Picture 3">
            <a:extLst>
              <a:ext uri="{FF2B5EF4-FFF2-40B4-BE49-F238E27FC236}">
                <a16:creationId xmlns:a16="http://schemas.microsoft.com/office/drawing/2014/main" id="{F587742A-32CB-2AF0-A115-F292CBBD3997}"/>
              </a:ext>
            </a:extLst>
          </p:cNvPr>
          <p:cNvPicPr>
            <a:picLocks noChangeAspect="1"/>
          </p:cNvPicPr>
          <p:nvPr/>
        </p:nvPicPr>
        <p:blipFill>
          <a:blip r:embed="rId2"/>
          <a:stretch>
            <a:fillRect/>
          </a:stretch>
        </p:blipFill>
        <p:spPr>
          <a:xfrm>
            <a:off x="10480099" y="639098"/>
            <a:ext cx="1130708" cy="1130708"/>
          </a:xfrm>
          <a:prstGeom prst="rect">
            <a:avLst/>
          </a:prstGeom>
        </p:spPr>
      </p:pic>
      <p:sp>
        <p:nvSpPr>
          <p:cNvPr id="12" name="Content Placeholder 2">
            <a:extLst>
              <a:ext uri="{FF2B5EF4-FFF2-40B4-BE49-F238E27FC236}">
                <a16:creationId xmlns:a16="http://schemas.microsoft.com/office/drawing/2014/main" id="{F2127F33-E2D9-0BFF-AD0A-7B6E7B86DB44}"/>
              </a:ext>
            </a:extLst>
          </p:cNvPr>
          <p:cNvSpPr>
            <a:spLocks noGrp="1"/>
          </p:cNvSpPr>
          <p:nvPr>
            <p:ph idx="1"/>
          </p:nvPr>
        </p:nvSpPr>
        <p:spPr>
          <a:xfrm>
            <a:off x="581192" y="2077300"/>
            <a:ext cx="9688830" cy="1013800"/>
          </a:xfrm>
        </p:spPr>
        <p:txBody>
          <a:bodyPr>
            <a:normAutofit fontScale="92500" lnSpcReduction="20000"/>
          </a:bodyPr>
          <a:lstStyle/>
          <a:p>
            <a:r>
              <a:rPr lang="en-US" sz="3200" dirty="0"/>
              <a:t>Technology to convert scanned docs to text</a:t>
            </a:r>
          </a:p>
          <a:p>
            <a:pPr lvl="1">
              <a:buFont typeface="Arial" panose="020B0604020202020204" pitchFamily="34" charset="0"/>
              <a:buChar char="•"/>
            </a:pPr>
            <a:r>
              <a:rPr lang="en-US" sz="2800" dirty="0"/>
              <a:t>If you have a scanner, it probably came with OCR software</a:t>
            </a:r>
            <a:endParaRPr lang="en-US" sz="2800" dirty="0">
              <a:solidFill>
                <a:schemeClr val="tx1"/>
              </a:solidFill>
            </a:endParaRPr>
          </a:p>
        </p:txBody>
      </p:sp>
      <p:pic>
        <p:nvPicPr>
          <p:cNvPr id="5" name="Picture 4">
            <a:extLst>
              <a:ext uri="{FF2B5EF4-FFF2-40B4-BE49-F238E27FC236}">
                <a16:creationId xmlns:a16="http://schemas.microsoft.com/office/drawing/2014/main" id="{819F72FA-C1BE-C842-5901-284F43651C27}"/>
              </a:ext>
            </a:extLst>
          </p:cNvPr>
          <p:cNvPicPr>
            <a:picLocks noChangeAspect="1"/>
          </p:cNvPicPr>
          <p:nvPr/>
        </p:nvPicPr>
        <p:blipFill>
          <a:blip r:embed="rId3"/>
          <a:stretch>
            <a:fillRect/>
          </a:stretch>
        </p:blipFill>
        <p:spPr>
          <a:xfrm>
            <a:off x="372644" y="3398594"/>
            <a:ext cx="4829849" cy="2991267"/>
          </a:xfrm>
          <a:prstGeom prst="rect">
            <a:avLst/>
          </a:prstGeom>
        </p:spPr>
      </p:pic>
      <p:pic>
        <p:nvPicPr>
          <p:cNvPr id="8" name="Picture 7">
            <a:extLst>
              <a:ext uri="{FF2B5EF4-FFF2-40B4-BE49-F238E27FC236}">
                <a16:creationId xmlns:a16="http://schemas.microsoft.com/office/drawing/2014/main" id="{9A81A579-4197-1364-A68D-9FE00B7DF8B7}"/>
              </a:ext>
            </a:extLst>
          </p:cNvPr>
          <p:cNvPicPr>
            <a:picLocks noChangeAspect="1"/>
          </p:cNvPicPr>
          <p:nvPr/>
        </p:nvPicPr>
        <p:blipFill>
          <a:blip r:embed="rId4"/>
          <a:stretch>
            <a:fillRect/>
          </a:stretch>
        </p:blipFill>
        <p:spPr>
          <a:xfrm>
            <a:off x="6989509" y="3398594"/>
            <a:ext cx="3814622" cy="2991267"/>
          </a:xfrm>
          <a:prstGeom prst="rect">
            <a:avLst/>
          </a:prstGeom>
        </p:spPr>
      </p:pic>
      <p:sp>
        <p:nvSpPr>
          <p:cNvPr id="9" name="Content Placeholder 2">
            <a:extLst>
              <a:ext uri="{FF2B5EF4-FFF2-40B4-BE49-F238E27FC236}">
                <a16:creationId xmlns:a16="http://schemas.microsoft.com/office/drawing/2014/main" id="{D7C9BC97-E2EC-BFDD-36CD-225EF9070E11}"/>
              </a:ext>
            </a:extLst>
          </p:cNvPr>
          <p:cNvSpPr txBox="1">
            <a:spLocks/>
          </p:cNvSpPr>
          <p:nvPr/>
        </p:nvSpPr>
        <p:spPr>
          <a:xfrm>
            <a:off x="1010238" y="6355384"/>
            <a:ext cx="3554659" cy="50261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fr-FR" sz="2000" dirty="0"/>
              <a:t>Digit recognition, AT&amp;T labs </a:t>
            </a:r>
            <a:endParaRPr lang="en-US" sz="1800" dirty="0">
              <a:solidFill>
                <a:schemeClr val="tx1"/>
              </a:solidFill>
            </a:endParaRPr>
          </a:p>
        </p:txBody>
      </p:sp>
      <p:sp>
        <p:nvSpPr>
          <p:cNvPr id="10" name="Content Placeholder 2">
            <a:extLst>
              <a:ext uri="{FF2B5EF4-FFF2-40B4-BE49-F238E27FC236}">
                <a16:creationId xmlns:a16="http://schemas.microsoft.com/office/drawing/2014/main" id="{D6C22CD5-ED19-5911-B313-C95C93C5BB36}"/>
              </a:ext>
            </a:extLst>
          </p:cNvPr>
          <p:cNvSpPr txBox="1">
            <a:spLocks/>
          </p:cNvSpPr>
          <p:nvPr/>
        </p:nvSpPr>
        <p:spPr>
          <a:xfrm>
            <a:off x="7523617" y="6347363"/>
            <a:ext cx="2746405" cy="50261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dirty="0"/>
              <a:t>License plate readers </a:t>
            </a:r>
            <a:endParaRPr lang="en-US" sz="1800" dirty="0">
              <a:solidFill>
                <a:schemeClr val="tx1"/>
              </a:solidFill>
            </a:endParaRPr>
          </a:p>
        </p:txBody>
      </p:sp>
    </p:spTree>
    <p:extLst>
      <p:ext uri="{BB962C8B-B14F-4D97-AF65-F5344CB8AC3E}">
        <p14:creationId xmlns:p14="http://schemas.microsoft.com/office/powerpoint/2010/main" val="3893849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9EBF-F151-C094-6DA0-62B095C8006A}"/>
              </a:ext>
            </a:extLst>
          </p:cNvPr>
          <p:cNvSpPr>
            <a:spLocks noGrp="1"/>
          </p:cNvSpPr>
          <p:nvPr>
            <p:ph type="title"/>
          </p:nvPr>
        </p:nvSpPr>
        <p:spPr>
          <a:xfrm>
            <a:off x="581192" y="436684"/>
            <a:ext cx="11029616" cy="1013800"/>
          </a:xfrm>
        </p:spPr>
        <p:txBody>
          <a:bodyPr/>
          <a:lstStyle/>
          <a:p>
            <a:r>
              <a:rPr lang="en-US" dirty="0"/>
              <a:t>Vision as a source of semantic information </a:t>
            </a:r>
          </a:p>
        </p:txBody>
      </p:sp>
      <p:pic>
        <p:nvPicPr>
          <p:cNvPr id="4" name="Picture 3">
            <a:extLst>
              <a:ext uri="{FF2B5EF4-FFF2-40B4-BE49-F238E27FC236}">
                <a16:creationId xmlns:a16="http://schemas.microsoft.com/office/drawing/2014/main" id="{F587742A-32CB-2AF0-A115-F292CBBD3997}"/>
              </a:ext>
            </a:extLst>
          </p:cNvPr>
          <p:cNvPicPr>
            <a:picLocks noChangeAspect="1"/>
          </p:cNvPicPr>
          <p:nvPr/>
        </p:nvPicPr>
        <p:blipFill>
          <a:blip r:embed="rId2"/>
          <a:stretch>
            <a:fillRect/>
          </a:stretch>
        </p:blipFill>
        <p:spPr>
          <a:xfrm>
            <a:off x="10480099" y="639098"/>
            <a:ext cx="1130708" cy="1130708"/>
          </a:xfrm>
          <a:prstGeom prst="rect">
            <a:avLst/>
          </a:prstGeom>
        </p:spPr>
      </p:pic>
      <p:sp>
        <p:nvSpPr>
          <p:cNvPr id="9" name="Content Placeholder 2">
            <a:extLst>
              <a:ext uri="{FF2B5EF4-FFF2-40B4-BE49-F238E27FC236}">
                <a16:creationId xmlns:a16="http://schemas.microsoft.com/office/drawing/2014/main" id="{D7C9BC97-E2EC-BFDD-36CD-225EF9070E11}"/>
              </a:ext>
            </a:extLst>
          </p:cNvPr>
          <p:cNvSpPr txBox="1">
            <a:spLocks/>
          </p:cNvSpPr>
          <p:nvPr/>
        </p:nvSpPr>
        <p:spPr>
          <a:xfrm>
            <a:off x="7600139" y="5967594"/>
            <a:ext cx="2802338" cy="453722"/>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dirty="0"/>
              <a:t>Object categorization </a:t>
            </a:r>
            <a:endParaRPr lang="en-US" sz="1800" dirty="0">
              <a:solidFill>
                <a:schemeClr val="tx1"/>
              </a:solidFill>
            </a:endParaRPr>
          </a:p>
        </p:txBody>
      </p:sp>
      <p:pic>
        <p:nvPicPr>
          <p:cNvPr id="11" name="Picture 10">
            <a:extLst>
              <a:ext uri="{FF2B5EF4-FFF2-40B4-BE49-F238E27FC236}">
                <a16:creationId xmlns:a16="http://schemas.microsoft.com/office/drawing/2014/main" id="{B124E367-15B8-26D6-B217-8F290002C38C}"/>
              </a:ext>
            </a:extLst>
          </p:cNvPr>
          <p:cNvPicPr>
            <a:picLocks noChangeAspect="1"/>
          </p:cNvPicPr>
          <p:nvPr/>
        </p:nvPicPr>
        <p:blipFill>
          <a:blip r:embed="rId3"/>
          <a:stretch>
            <a:fillRect/>
          </a:stretch>
        </p:blipFill>
        <p:spPr>
          <a:xfrm>
            <a:off x="581192" y="2508055"/>
            <a:ext cx="5218997" cy="3411482"/>
          </a:xfrm>
          <a:prstGeom prst="rect">
            <a:avLst/>
          </a:prstGeom>
        </p:spPr>
      </p:pic>
      <p:pic>
        <p:nvPicPr>
          <p:cNvPr id="14" name="Picture 13">
            <a:extLst>
              <a:ext uri="{FF2B5EF4-FFF2-40B4-BE49-F238E27FC236}">
                <a16:creationId xmlns:a16="http://schemas.microsoft.com/office/drawing/2014/main" id="{92FD2E11-2D59-A516-2AB0-E64B23411E61}"/>
              </a:ext>
            </a:extLst>
          </p:cNvPr>
          <p:cNvPicPr>
            <a:picLocks noChangeAspect="1"/>
          </p:cNvPicPr>
          <p:nvPr/>
        </p:nvPicPr>
        <p:blipFill>
          <a:blip r:embed="rId4"/>
          <a:stretch>
            <a:fillRect/>
          </a:stretch>
        </p:blipFill>
        <p:spPr>
          <a:xfrm>
            <a:off x="6391810" y="2508055"/>
            <a:ext cx="5218997" cy="3424966"/>
          </a:xfrm>
          <a:prstGeom prst="rect">
            <a:avLst/>
          </a:prstGeom>
        </p:spPr>
      </p:pic>
    </p:spTree>
    <p:extLst>
      <p:ext uri="{BB962C8B-B14F-4D97-AF65-F5344CB8AC3E}">
        <p14:creationId xmlns:p14="http://schemas.microsoft.com/office/powerpoint/2010/main" val="2685602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9EBF-F151-C094-6DA0-62B095C8006A}"/>
              </a:ext>
            </a:extLst>
          </p:cNvPr>
          <p:cNvSpPr>
            <a:spLocks noGrp="1"/>
          </p:cNvSpPr>
          <p:nvPr>
            <p:ph type="title"/>
          </p:nvPr>
        </p:nvSpPr>
        <p:spPr>
          <a:xfrm>
            <a:off x="581192" y="436684"/>
            <a:ext cx="11029616" cy="1013800"/>
          </a:xfrm>
        </p:spPr>
        <p:txBody>
          <a:bodyPr/>
          <a:lstStyle/>
          <a:p>
            <a:r>
              <a:rPr lang="en-US" dirty="0"/>
              <a:t>Main Problems </a:t>
            </a:r>
            <a:endParaRPr lang="en-US" sz="2800" dirty="0"/>
          </a:p>
        </p:txBody>
      </p:sp>
      <p:pic>
        <p:nvPicPr>
          <p:cNvPr id="4" name="Picture 3">
            <a:extLst>
              <a:ext uri="{FF2B5EF4-FFF2-40B4-BE49-F238E27FC236}">
                <a16:creationId xmlns:a16="http://schemas.microsoft.com/office/drawing/2014/main" id="{F587742A-32CB-2AF0-A115-F292CBBD3997}"/>
              </a:ext>
            </a:extLst>
          </p:cNvPr>
          <p:cNvPicPr>
            <a:picLocks noChangeAspect="1"/>
          </p:cNvPicPr>
          <p:nvPr/>
        </p:nvPicPr>
        <p:blipFill>
          <a:blip r:embed="rId2"/>
          <a:stretch>
            <a:fillRect/>
          </a:stretch>
        </p:blipFill>
        <p:spPr>
          <a:xfrm>
            <a:off x="10480099" y="639098"/>
            <a:ext cx="1130708" cy="1130708"/>
          </a:xfrm>
          <a:prstGeom prst="rect">
            <a:avLst/>
          </a:prstGeom>
        </p:spPr>
      </p:pic>
      <p:sp>
        <p:nvSpPr>
          <p:cNvPr id="12" name="Content Placeholder 2">
            <a:extLst>
              <a:ext uri="{FF2B5EF4-FFF2-40B4-BE49-F238E27FC236}">
                <a16:creationId xmlns:a16="http://schemas.microsoft.com/office/drawing/2014/main" id="{F2127F33-E2D9-0BFF-AD0A-7B6E7B86DB44}"/>
              </a:ext>
            </a:extLst>
          </p:cNvPr>
          <p:cNvSpPr>
            <a:spLocks noGrp="1"/>
          </p:cNvSpPr>
          <p:nvPr>
            <p:ph idx="1"/>
          </p:nvPr>
        </p:nvSpPr>
        <p:spPr>
          <a:xfrm>
            <a:off x="581190" y="2021305"/>
            <a:ext cx="11338094" cy="4197597"/>
          </a:xfrm>
        </p:spPr>
        <p:txBody>
          <a:bodyPr>
            <a:normAutofit/>
          </a:bodyPr>
          <a:lstStyle/>
          <a:p>
            <a:r>
              <a:rPr lang="en-US" sz="2400" dirty="0"/>
              <a:t>The two core problems of computer vision are: </a:t>
            </a:r>
          </a:p>
          <a:p>
            <a:pPr lvl="1">
              <a:buFont typeface="Arial" panose="020B0604020202020204" pitchFamily="34" charset="0"/>
              <a:buChar char="•"/>
            </a:pPr>
            <a:r>
              <a:rPr lang="en-US" sz="2000" dirty="0">
                <a:solidFill>
                  <a:srgbClr val="FF0000"/>
                </a:solidFill>
              </a:rPr>
              <a:t>Reconstruction</a:t>
            </a:r>
            <a:r>
              <a:rPr lang="en-US" sz="2000" dirty="0"/>
              <a:t>, where an agent builds a model of the world from an image or a set of images, and</a:t>
            </a:r>
          </a:p>
          <a:p>
            <a:pPr lvl="1">
              <a:buFont typeface="Arial" panose="020B0604020202020204" pitchFamily="34" charset="0"/>
              <a:buChar char="•"/>
            </a:pPr>
            <a:r>
              <a:rPr lang="en-US" sz="2000" dirty="0">
                <a:solidFill>
                  <a:srgbClr val="FF0000"/>
                </a:solidFill>
              </a:rPr>
              <a:t>Recognition</a:t>
            </a:r>
            <a:r>
              <a:rPr lang="en-US" sz="2000" dirty="0"/>
              <a:t>, where an agent draws distinctions among the objects it encounters based on visual and other information. </a:t>
            </a:r>
          </a:p>
          <a:p>
            <a:r>
              <a:rPr lang="en-US" sz="2400" dirty="0"/>
              <a:t>Image plane is subdivided into a grid of a few million </a:t>
            </a:r>
            <a:r>
              <a:rPr lang="en-US" sz="2400" dirty="0">
                <a:solidFill>
                  <a:srgbClr val="FF0000"/>
                </a:solidFill>
              </a:rPr>
              <a:t>pixels</a:t>
            </a:r>
            <a:r>
              <a:rPr lang="en-US" sz="2400" dirty="0"/>
              <a:t>.</a:t>
            </a:r>
            <a:endParaRPr lang="en-US" sz="2400" dirty="0">
              <a:solidFill>
                <a:schemeClr val="tx1"/>
              </a:solidFill>
            </a:endParaRPr>
          </a:p>
        </p:txBody>
      </p:sp>
    </p:spTree>
    <p:extLst>
      <p:ext uri="{BB962C8B-B14F-4D97-AF65-F5344CB8AC3E}">
        <p14:creationId xmlns:p14="http://schemas.microsoft.com/office/powerpoint/2010/main" val="24101890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1018</TotalTime>
  <Words>388</Words>
  <Application>Microsoft Office PowerPoint</Application>
  <PresentationFormat>Widescreen</PresentationFormat>
  <Paragraphs>34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Gill Sans MT</vt:lpstr>
      <vt:lpstr>Wingdings 2</vt:lpstr>
      <vt:lpstr>Dividend</vt:lpstr>
      <vt:lpstr>Artificial Intelligence</vt:lpstr>
      <vt:lpstr>What is Computer Vision? </vt:lpstr>
      <vt:lpstr>How does Computer Vision work? </vt:lpstr>
      <vt:lpstr>Computer Vision vs human vision</vt:lpstr>
      <vt:lpstr>Vision is multidisciplinary </vt:lpstr>
      <vt:lpstr>Computer Vision applications</vt:lpstr>
      <vt:lpstr>Optical character recognition (OCR) </vt:lpstr>
      <vt:lpstr>Vision as a source of semantic information </vt:lpstr>
      <vt:lpstr>Main Problems </vt:lpstr>
      <vt:lpstr>Image Feature </vt:lpstr>
      <vt:lpstr>Region Segmentation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statistics</dc:title>
  <dc:creator>Aly Maher</dc:creator>
  <cp:lastModifiedBy>Aly Maher Abdelfattah abdelrahman</cp:lastModifiedBy>
  <cp:revision>15</cp:revision>
  <dcterms:created xsi:type="dcterms:W3CDTF">2024-01-29T13:33:49Z</dcterms:created>
  <dcterms:modified xsi:type="dcterms:W3CDTF">2024-07-11T17:23:21Z</dcterms:modified>
</cp:coreProperties>
</file>