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6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4AC2B3-FCE2-E3CB-0302-EFBB3E15CFD9}" v="66" dt="2024-06-28T23:55:02.270"/>
    <p1510:client id="{EC0FE658-7A23-68E2-9B67-2E6EF268406C}" v="743" dt="2024-06-27T01:59:52.7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6B62C-EA29-38D7-9660-F502E15A5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5" y="3130636"/>
            <a:ext cx="10993549" cy="147501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Structure Programming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A733194-816A-47D8-FC3A-14D439C2E064}"/>
              </a:ext>
            </a:extLst>
          </p:cNvPr>
          <p:cNvSpPr txBox="1">
            <a:spLocks/>
          </p:cNvSpPr>
          <p:nvPr/>
        </p:nvSpPr>
        <p:spPr>
          <a:xfrm>
            <a:off x="2709330" y="4098749"/>
            <a:ext cx="6773338" cy="10138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By/ Youssef Mohamed </a:t>
            </a:r>
            <a:r>
              <a:rPr lang="en-US" sz="2800" dirty="0" err="1">
                <a:solidFill>
                  <a:schemeClr val="bg1"/>
                </a:solidFill>
              </a:rPr>
              <a:t>elmeligy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2D4F7B-3EF4-2A57-F6C2-4B388B02A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219" y="580104"/>
            <a:ext cx="2487562" cy="248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47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9EBF-F151-C094-6DA0-62B095C8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36684"/>
            <a:ext cx="11029616" cy="1013800"/>
          </a:xfrm>
        </p:spPr>
        <p:txBody>
          <a:bodyPr/>
          <a:lstStyle/>
          <a:p>
            <a:r>
              <a:rPr lang="en-US" dirty="0"/>
              <a:t>Flowchart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87742A-32CB-2AF0-A115-F292CBBD3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099" y="639098"/>
            <a:ext cx="1130708" cy="1130708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A7F734A-4A7D-D94E-6076-F48A7ACC1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08695"/>
            <a:ext cx="11029615" cy="4320354"/>
          </a:xfrm>
        </p:spPr>
        <p:txBody>
          <a:bodyPr/>
          <a:lstStyle/>
          <a:p>
            <a:r>
              <a:rPr lang="en-US" sz="1800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Draw the Flowchart for the Calculator.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Create a Flowchart for Multiplication.</a:t>
            </a:r>
          </a:p>
          <a:p>
            <a:r>
              <a:rPr lang="en-US" sz="1800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Write Python Code for Multiplication.</a:t>
            </a:r>
          </a:p>
          <a:p>
            <a:r>
              <a:rPr lang="en-US" sz="1800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Convert Kilometers to Miles (Flowchart and Code).</a:t>
            </a:r>
          </a:p>
          <a:p>
            <a:endParaRPr lang="en-US" sz="1800" b="0" i="0" u="none" strike="noStrike" baseline="0" dirty="0">
              <a:solidFill>
                <a:srgbClr val="404040"/>
              </a:solidFill>
              <a:latin typeface="Calibri" panose="020F0502020204030204" pitchFamily="34" charset="0"/>
            </a:endParaRPr>
          </a:p>
          <a:p>
            <a:endParaRPr lang="en-US" dirty="0">
              <a:solidFill>
                <a:srgbClr val="404040"/>
              </a:solidFill>
              <a:latin typeface="Calibri" panose="020F0502020204030204" pitchFamily="34" charset="0"/>
            </a:endParaRPr>
          </a:p>
          <a:p>
            <a:endParaRPr lang="en-US" dirty="0">
              <a:solidFill>
                <a:srgbClr val="404040"/>
              </a:solidFill>
              <a:latin typeface="Calibri" panose="020F0502020204030204" pitchFamily="34" charset="0"/>
            </a:endParaRPr>
          </a:p>
          <a:p>
            <a:endParaRPr lang="en-US" dirty="0">
              <a:solidFill>
                <a:srgbClr val="404040"/>
              </a:solidFill>
              <a:latin typeface="Calibri" panose="020F0502020204030204" pitchFamily="34" charset="0"/>
            </a:endParaRPr>
          </a:p>
          <a:p>
            <a:endParaRPr lang="en-US" dirty="0">
              <a:solidFill>
                <a:srgbClr val="404040"/>
              </a:solidFill>
              <a:latin typeface="Calibri" panose="020F0502020204030204" pitchFamily="34" charset="0"/>
            </a:endParaRPr>
          </a:p>
          <a:p>
            <a:endParaRPr lang="en-US" dirty="0">
              <a:solidFill>
                <a:srgbClr val="404040"/>
              </a:solidFill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2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59B599-F9AB-7986-2C53-6FBCC1481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CD43-CCDE-6366-D398-DCF7EAC90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36684"/>
            <a:ext cx="11029616" cy="1013800"/>
          </a:xfrm>
        </p:spPr>
        <p:txBody>
          <a:bodyPr/>
          <a:lstStyle/>
          <a:p>
            <a:r>
              <a:rPr lang="en-US" dirty="0"/>
              <a:t>Decision making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FD7D2F-25B3-FC29-4B2E-ACA8FC091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099" y="639098"/>
            <a:ext cx="1130708" cy="1130708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AC242BD-56BA-FE63-35B6-B3698A9A8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616" y="1898548"/>
            <a:ext cx="11029615" cy="4320354"/>
          </a:xfrm>
        </p:spPr>
        <p:txBody>
          <a:bodyPr/>
          <a:lstStyle/>
          <a:p>
            <a:r>
              <a:rPr lang="en-US" sz="1800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Check if a Number is Even or Odd</a:t>
            </a:r>
          </a:p>
          <a:p>
            <a:r>
              <a:rPr lang="en-US" dirty="0">
                <a:solidFill>
                  <a:srgbClr val="404040"/>
                </a:solidFill>
                <a:latin typeface="Calibri" panose="020F0502020204030204" pitchFamily="34" charset="0"/>
              </a:rPr>
              <a:t>Draw the flowchart for </a:t>
            </a:r>
            <a:r>
              <a:rPr lang="en-US" sz="1800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Number is Even or Odd</a:t>
            </a:r>
          </a:p>
          <a:p>
            <a:r>
              <a:rPr lang="en-US" sz="1800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Checking if a Person is Eligible to Vote</a:t>
            </a:r>
            <a:r>
              <a:rPr lang="en-US" dirty="0">
                <a:solidFill>
                  <a:srgbClr val="404040"/>
                </a:solidFill>
                <a:latin typeface="Calibri" panose="020F0502020204030204" pitchFamily="34" charset="0"/>
              </a:rPr>
              <a:t>.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Draw the flowchart for </a:t>
            </a:r>
            <a:r>
              <a:rPr lang="en-US" sz="1800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Person is Eligible to Vote.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Check if a number is positive or negative.</a:t>
            </a:r>
          </a:p>
          <a:p>
            <a:r>
              <a:rPr lang="en-US" sz="1800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Check if a person is a teenager (age between 13 and 19).</a:t>
            </a:r>
          </a:p>
          <a:p>
            <a:endParaRPr lang="en-US" dirty="0">
              <a:solidFill>
                <a:srgbClr val="404040"/>
              </a:solidFill>
              <a:latin typeface="Calibri" panose="020F0502020204030204" pitchFamily="34" charset="0"/>
            </a:endParaRPr>
          </a:p>
          <a:p>
            <a:endParaRPr lang="en-US" sz="1800" b="0" i="0" u="none" strike="noStrike" baseline="0" dirty="0">
              <a:solidFill>
                <a:srgbClr val="404040"/>
              </a:solidFill>
              <a:latin typeface="Calibri" panose="020F0502020204030204" pitchFamily="34" charset="0"/>
            </a:endParaRPr>
          </a:p>
          <a:p>
            <a:endParaRPr lang="en-US" sz="1800" b="0" i="0" u="none" strike="noStrike" baseline="0" dirty="0">
              <a:solidFill>
                <a:srgbClr val="404040"/>
              </a:solidFill>
              <a:latin typeface="Calibri" panose="020F0502020204030204" pitchFamily="34" charset="0"/>
            </a:endParaRPr>
          </a:p>
          <a:p>
            <a:endParaRPr lang="en-US" dirty="0">
              <a:solidFill>
                <a:srgbClr val="40404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277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B03F2-0763-4A84-4DA6-EDFACE4BA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0EB4F-6F3C-D806-39A0-EDCAA8B7A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36684"/>
            <a:ext cx="11029616" cy="1013800"/>
          </a:xfrm>
        </p:spPr>
        <p:txBody>
          <a:bodyPr/>
          <a:lstStyle/>
          <a:p>
            <a:r>
              <a:rPr lang="en-US" dirty="0"/>
              <a:t>Loops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DA2896-9DAB-583C-49D6-524002D79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099" y="639098"/>
            <a:ext cx="1130708" cy="1130708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688594F-B2AE-E751-CAF7-A3443BCDA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616" y="1898548"/>
            <a:ext cx="11029615" cy="4320354"/>
          </a:xfrm>
        </p:spPr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Tw Cen MT" panose="020B0602020104020603" pitchFamily="34" charset="0"/>
            </a:endParaRPr>
          </a:p>
          <a:p>
            <a:r>
              <a:rPr lang="en-US" sz="1800" b="0" i="0" u="none" strike="noStrike" baseline="0" dirty="0">
                <a:latin typeface="TwCenMT-Regular"/>
              </a:rPr>
              <a:t>Design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w Cen MT" panose="020B0602020104020603" pitchFamily="34" charset="0"/>
              </a:rPr>
              <a:t>a list of numbers and calculate their sum.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w Cen MT" panose="020B0602020104020603" pitchFamily="34" charset="0"/>
              </a:rPr>
              <a:t>Implement a Python program to calculate the factorial of a given number using a for loop.</a:t>
            </a:r>
          </a:p>
          <a:p>
            <a:pPr algn="l"/>
            <a:r>
              <a:rPr lang="en-US" sz="1800" b="0" i="0" u="none" strike="noStrike" baseline="0" dirty="0">
                <a:latin typeface="TwCenMT-Regular"/>
              </a:rPr>
              <a:t>Create a flowchart to calculate the sum of numbers using while loop.</a:t>
            </a:r>
            <a:endParaRPr lang="en-US" sz="1800" b="0" i="0" u="none" strike="noStrike" baseline="0" dirty="0">
              <a:solidFill>
                <a:srgbClr val="000000"/>
              </a:solidFill>
              <a:latin typeface="Tw Cen MT" panose="020B0602020104020603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w Cen MT" panose="020B0602020104020603" pitchFamily="34" charset="0"/>
              </a:rPr>
              <a:t>python code to calculate the sum of numbers using while loop.</a:t>
            </a:r>
          </a:p>
          <a:p>
            <a:pPr algn="l"/>
            <a:r>
              <a:rPr lang="en-US" sz="1800" b="0" i="0" u="none" strike="noStrike" baseline="0" dirty="0">
                <a:latin typeface="TwCenMT-Regular"/>
              </a:rPr>
              <a:t>Create a flowchart to calculate factorial numbers using while loop.</a:t>
            </a:r>
          </a:p>
          <a:p>
            <a:pPr algn="l"/>
            <a:r>
              <a:rPr lang="en-US" sz="1800" b="0" i="0" u="none" strike="noStrike" baseline="0" dirty="0">
                <a:latin typeface="TwCenMT-Regular"/>
              </a:rPr>
              <a:t>Create a python code to calculate factorial numbers using while loop</a:t>
            </a:r>
            <a:r>
              <a:rPr lang="en-US" dirty="0">
                <a:latin typeface="TwCenMT-Regular"/>
              </a:rPr>
              <a:t>.</a:t>
            </a: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TwCenMT-Regular"/>
            </a:endParaRPr>
          </a:p>
          <a:p>
            <a:pPr algn="l"/>
            <a:endParaRPr lang="en-US" dirty="0">
              <a:solidFill>
                <a:srgbClr val="000000"/>
              </a:solidFill>
              <a:latin typeface="TwCenMT-Regular"/>
            </a:endParaRP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TwCenMT-Regular"/>
            </a:endParaRPr>
          </a:p>
          <a:p>
            <a:pPr algn="l"/>
            <a:endParaRPr lang="en-US" dirty="0">
              <a:solidFill>
                <a:srgbClr val="000000"/>
              </a:solidFill>
              <a:latin typeface="TwCenMT-Regular"/>
            </a:endParaRP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269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10B0-25E2-8B2B-37FC-E7C4DA647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E44088-9D05-0E2C-A6C8-CC727D100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1734"/>
            <a:ext cx="12192000" cy="60545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20BB7C-A3AF-2435-F5B0-8BF3DE1B6228}"/>
              </a:ext>
            </a:extLst>
          </p:cNvPr>
          <p:cNvSpPr txBox="1"/>
          <p:nvPr/>
        </p:nvSpPr>
        <p:spPr>
          <a:xfrm>
            <a:off x="2050026" y="1870119"/>
            <a:ext cx="809194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solidFill>
                  <a:schemeClr val="accent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2967543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557</TotalTime>
  <Words>175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Gill Sans MT</vt:lpstr>
      <vt:lpstr>Tw Cen MT</vt:lpstr>
      <vt:lpstr>TwCenMT-Regular</vt:lpstr>
      <vt:lpstr>Wingdings 2</vt:lpstr>
      <vt:lpstr>Dividend</vt:lpstr>
      <vt:lpstr>Structure Programming</vt:lpstr>
      <vt:lpstr>Flowchart</vt:lpstr>
      <vt:lpstr>Decision making</vt:lpstr>
      <vt:lpstr>Loops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statistics</dc:title>
  <dc:creator>Aly Maher</dc:creator>
  <cp:lastModifiedBy>Youssef Mohamed Mahmoud Mohamed Elmeligy</cp:lastModifiedBy>
  <cp:revision>264</cp:revision>
  <dcterms:created xsi:type="dcterms:W3CDTF">2024-01-29T13:33:49Z</dcterms:created>
  <dcterms:modified xsi:type="dcterms:W3CDTF">2024-10-29T21:05:37Z</dcterms:modified>
</cp:coreProperties>
</file>