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295" r:id="rId9"/>
    <p:sldId id="307" r:id="rId10"/>
    <p:sldId id="30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B62C-EA29-38D7-9660-F502E15A5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9" y="2825836"/>
            <a:ext cx="10993549" cy="14750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798C-0AA9-5AB3-92B6-095EC5D76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4348166"/>
            <a:ext cx="10993546" cy="590321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Lecture </a:t>
            </a:r>
            <a:r>
              <a:rPr lang="en-US" sz="240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733194-816A-47D8-FC3A-14D439C2E064}"/>
              </a:ext>
            </a:extLst>
          </p:cNvPr>
          <p:cNvSpPr txBox="1">
            <a:spLocks/>
          </p:cNvSpPr>
          <p:nvPr/>
        </p:nvSpPr>
        <p:spPr>
          <a:xfrm>
            <a:off x="2691295" y="4442800"/>
            <a:ext cx="6773338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By/ aly maher abdelfattah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2D4F7B-3EF4-2A57-F6C2-4B388B02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219" y="580104"/>
            <a:ext cx="2487562" cy="24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4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34" y="436684"/>
            <a:ext cx="11029616" cy="1013800"/>
          </a:xfrm>
        </p:spPr>
        <p:txBody>
          <a:bodyPr/>
          <a:lstStyle/>
          <a:p>
            <a:r>
              <a:rPr lang="en-US" dirty="0"/>
              <a:t>Depth-Limited 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28829"/>
            <a:ext cx="11029615" cy="321385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Similar to depth-first, but with a limit</a:t>
            </a:r>
          </a:p>
          <a:p>
            <a:pPr marL="0" indent="0">
              <a:buNone/>
            </a:pPr>
            <a:r>
              <a:rPr lang="en-US" sz="2000" dirty="0"/>
              <a:t>	– i.e., nodes at depth l have no successors</a:t>
            </a:r>
          </a:p>
          <a:p>
            <a:pPr marL="0" indent="0">
              <a:buNone/>
            </a:pPr>
            <a:r>
              <a:rPr lang="en-US" sz="2000" dirty="0"/>
              <a:t>	– Overcomes problems with infinite paths</a:t>
            </a:r>
          </a:p>
          <a:p>
            <a:pPr marL="0" indent="0">
              <a:buNone/>
            </a:pPr>
            <a:r>
              <a:rPr lang="en-US" sz="2000" dirty="0"/>
              <a:t>	– Sometimes a depth limit can be estimated from the problem description</a:t>
            </a:r>
          </a:p>
          <a:p>
            <a:r>
              <a:rPr lang="en-US" sz="2000" dirty="0"/>
              <a:t>In other cases, a good depth limit is only known when the problem is solved</a:t>
            </a:r>
          </a:p>
          <a:p>
            <a:pPr marL="0" indent="0">
              <a:buNone/>
            </a:pPr>
            <a:r>
              <a:rPr lang="en-US" sz="2000" dirty="0"/>
              <a:t>	– must keep track of the depth</a:t>
            </a:r>
          </a:p>
          <a:p>
            <a:pPr marL="0" indent="0">
              <a:buNone/>
            </a:pPr>
            <a:r>
              <a:rPr lang="en-US" sz="2000" dirty="0"/>
              <a:t>	– Same as DFS, we use the </a:t>
            </a:r>
            <a:r>
              <a:rPr lang="en-US" sz="2000" dirty="0">
                <a:solidFill>
                  <a:srgbClr val="FF0000"/>
                </a:solidFill>
              </a:rPr>
              <a:t>stack</a:t>
            </a:r>
            <a:r>
              <a:rPr lang="en-US" sz="2000" dirty="0"/>
              <a:t> data structure S1 to record the node we’ve explored. Suppose the 	   source node is node 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1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10B0-25E2-8B2B-37FC-E7C4DA64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44088-9D05-0E2C-A6C8-CC727D1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734"/>
            <a:ext cx="12192000" cy="6054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20BB7C-A3AF-2435-F5B0-8BF3DE1B6228}"/>
              </a:ext>
            </a:extLst>
          </p:cNvPr>
          <p:cNvSpPr txBox="1"/>
          <p:nvPr/>
        </p:nvSpPr>
        <p:spPr>
          <a:xfrm>
            <a:off x="2050026" y="1870119"/>
            <a:ext cx="809194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296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Uniform cost search (</a:t>
            </a:r>
            <a:r>
              <a:rPr lang="en-US" dirty="0" err="1"/>
              <a:t>ucs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127F33-E2D9-0BFF-AD0A-7B6E7B86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836305"/>
            <a:ext cx="11029615" cy="20802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Use a priority queue (least cost first)</a:t>
            </a:r>
          </a:p>
          <a:p>
            <a:r>
              <a:rPr lang="en-US" sz="2000" dirty="0">
                <a:solidFill>
                  <a:schemeClr val="tx1"/>
                </a:solidFill>
              </a:rPr>
              <a:t>Pop the element with least cost</a:t>
            </a:r>
          </a:p>
          <a:p>
            <a:r>
              <a:rPr lang="en-US" sz="2000" dirty="0">
                <a:solidFill>
                  <a:schemeClr val="tx1"/>
                </a:solidFill>
              </a:rPr>
              <a:t>If two elements have the same cost, use alphabetic order</a:t>
            </a:r>
          </a:p>
        </p:txBody>
      </p:sp>
    </p:spTree>
    <p:extLst>
      <p:ext uri="{BB962C8B-B14F-4D97-AF65-F5344CB8AC3E}">
        <p14:creationId xmlns:p14="http://schemas.microsoft.com/office/powerpoint/2010/main" val="31252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Uniform cost search (</a:t>
            </a:r>
            <a:r>
              <a:rPr lang="en-US" dirty="0" err="1"/>
              <a:t>ucs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2820C4-ABCC-F719-AB59-0F776B6FA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8" t="30410" r="14041" b="1989"/>
          <a:stretch/>
        </p:blipFill>
        <p:spPr>
          <a:xfrm>
            <a:off x="946484" y="1874768"/>
            <a:ext cx="10299031" cy="498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0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6684"/>
            <a:ext cx="11029616" cy="1013800"/>
          </a:xfrm>
        </p:spPr>
        <p:txBody>
          <a:bodyPr/>
          <a:lstStyle/>
          <a:p>
            <a:r>
              <a:rPr lang="en-US" dirty="0"/>
              <a:t>Uniform cost search (</a:t>
            </a:r>
            <a:r>
              <a:rPr lang="en-US" dirty="0" err="1"/>
              <a:t>ucs</a:t>
            </a:r>
            <a:r>
              <a:rPr lang="en-US" dirty="0"/>
              <a:t>) =&gt;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18AF7-C69E-CCAD-CCAD-31E6F7EB6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2" t="24102" r="6579" b="3626"/>
          <a:stretch/>
        </p:blipFill>
        <p:spPr>
          <a:xfrm>
            <a:off x="818146" y="1868906"/>
            <a:ext cx="10555707" cy="495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0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3356"/>
            <a:ext cx="11029616" cy="1013800"/>
          </a:xfrm>
        </p:spPr>
        <p:txBody>
          <a:bodyPr/>
          <a:lstStyle/>
          <a:p>
            <a:r>
              <a:rPr lang="en-US" dirty="0"/>
              <a:t>Uniform cost search (</a:t>
            </a:r>
            <a:r>
              <a:rPr lang="en-US" dirty="0" err="1"/>
              <a:t>ucs</a:t>
            </a:r>
            <a:r>
              <a:rPr lang="en-US" dirty="0"/>
              <a:t>) =&gt; helper function:</a:t>
            </a:r>
            <a:br>
              <a:rPr lang="en-US" dirty="0"/>
            </a:br>
            <a:r>
              <a:rPr lang="en-US" dirty="0"/>
              <a:t>path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8EA173-21F3-D084-D86F-5609430D4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48" t="29006" r="38948"/>
          <a:stretch/>
        </p:blipFill>
        <p:spPr>
          <a:xfrm>
            <a:off x="3072063" y="1989221"/>
            <a:ext cx="6047874" cy="48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70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3356"/>
            <a:ext cx="11029616" cy="1013800"/>
          </a:xfrm>
        </p:spPr>
        <p:txBody>
          <a:bodyPr/>
          <a:lstStyle/>
          <a:p>
            <a:r>
              <a:rPr lang="en-US" dirty="0"/>
              <a:t>Uniform cost search (</a:t>
            </a:r>
            <a:r>
              <a:rPr lang="en-US" dirty="0" err="1"/>
              <a:t>ucs</a:t>
            </a:r>
            <a:r>
              <a:rPr lang="en-US" dirty="0"/>
              <a:t>) =&gt; testing our function</a:t>
            </a:r>
            <a:br>
              <a:rPr lang="en-US" dirty="0"/>
            </a:br>
            <a:r>
              <a:rPr lang="en-US" dirty="0"/>
              <a:t>with different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E53B50-A3B9-83FE-9FB1-1D45796206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90" t="25806" r="23290" b="5965"/>
          <a:stretch/>
        </p:blipFill>
        <p:spPr>
          <a:xfrm>
            <a:off x="2687052" y="1930228"/>
            <a:ext cx="6817895" cy="46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3356"/>
            <a:ext cx="11029616" cy="1013800"/>
          </a:xfrm>
        </p:spPr>
        <p:txBody>
          <a:bodyPr/>
          <a:lstStyle/>
          <a:p>
            <a:r>
              <a:rPr lang="en-US" dirty="0"/>
              <a:t>Uniform cost search (</a:t>
            </a:r>
            <a:r>
              <a:rPr lang="en-US" dirty="0" err="1"/>
              <a:t>ucs</a:t>
            </a:r>
            <a:r>
              <a:rPr lang="en-US" dirty="0"/>
              <a:t>) =&gt;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5B996-1A9C-F910-BAB0-0E7F4B48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37" t="18479" r="26447" b="3626"/>
          <a:stretch/>
        </p:blipFill>
        <p:spPr>
          <a:xfrm>
            <a:off x="3537284" y="1920541"/>
            <a:ext cx="5117432" cy="48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0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34" y="436684"/>
            <a:ext cx="11029616" cy="1013800"/>
          </a:xfrm>
        </p:spPr>
        <p:txBody>
          <a:bodyPr/>
          <a:lstStyle/>
          <a:p>
            <a:r>
              <a:rPr lang="en-US" dirty="0"/>
              <a:t>traversal vs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0C3-43A5-70AE-4AFC-BD0FB0F4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234" y="3005048"/>
            <a:ext cx="5193966" cy="206425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Traversal: visit each node once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Search: find path between two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4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9EBF-F151-C094-6DA0-62B095C8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34" y="436684"/>
            <a:ext cx="11029616" cy="1013800"/>
          </a:xfrm>
        </p:spPr>
        <p:txBody>
          <a:bodyPr/>
          <a:lstStyle/>
          <a:p>
            <a:r>
              <a:rPr lang="en-US" dirty="0"/>
              <a:t>Depth first traversal (</a:t>
            </a:r>
            <a:r>
              <a:rPr lang="en-US" dirty="0" err="1"/>
              <a:t>dft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7742A-32CB-2AF0-A115-F292CBBD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099" y="639098"/>
            <a:ext cx="1130708" cy="1130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B3AA5-A1A6-3A4A-C75B-6CADDEE48D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63" t="28758" r="12368"/>
          <a:stretch/>
        </p:blipFill>
        <p:spPr>
          <a:xfrm>
            <a:off x="2141621" y="1972220"/>
            <a:ext cx="7908758" cy="488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73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892</TotalTime>
  <Words>211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Artificial Intelligence</vt:lpstr>
      <vt:lpstr>Uniform cost search (ucs)</vt:lpstr>
      <vt:lpstr>Uniform cost search (ucs)</vt:lpstr>
      <vt:lpstr>Uniform cost search (ucs) =&gt; graph</vt:lpstr>
      <vt:lpstr>Uniform cost search (ucs) =&gt; helper function: path cost</vt:lpstr>
      <vt:lpstr>Uniform cost search (ucs) =&gt; testing our function with different inputs</vt:lpstr>
      <vt:lpstr>Uniform cost search (ucs) =&gt; code</vt:lpstr>
      <vt:lpstr>traversal vs search</vt:lpstr>
      <vt:lpstr>Depth first traversal (dft)</vt:lpstr>
      <vt:lpstr>Depth-Limited Search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statistics</dc:title>
  <dc:creator>Aly Maher</dc:creator>
  <cp:lastModifiedBy>Aly Maher Abdelfattah abdelrahman</cp:lastModifiedBy>
  <cp:revision>10</cp:revision>
  <dcterms:created xsi:type="dcterms:W3CDTF">2024-01-29T13:33:49Z</dcterms:created>
  <dcterms:modified xsi:type="dcterms:W3CDTF">2024-06-24T22:17:08Z</dcterms:modified>
</cp:coreProperties>
</file>