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7" r:id="rId7"/>
    <p:sldId id="268" r:id="rId8"/>
    <p:sldId id="269" r:id="rId9"/>
    <p:sldId id="261" r:id="rId10"/>
    <p:sldId id="270" r:id="rId11"/>
    <p:sldId id="271" r:id="rId12"/>
    <p:sldId id="272" r:id="rId13"/>
    <p:sldId id="273" r:id="rId14"/>
    <p:sldId id="274" r:id="rId15"/>
    <p:sldId id="275" r:id="rId16"/>
    <p:sldId id="276" r:id="rId17"/>
    <p:sldId id="277" r:id="rId18"/>
    <p:sldId id="278" r:id="rId19"/>
    <p:sldId id="279" r:id="rId20"/>
    <p:sldId id="280"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B62C-EA29-38D7-9660-F502E15A5F76}"/>
              </a:ext>
            </a:extLst>
          </p:cNvPr>
          <p:cNvSpPr>
            <a:spLocks noGrp="1"/>
          </p:cNvSpPr>
          <p:nvPr>
            <p:ph type="ctrTitle"/>
          </p:nvPr>
        </p:nvSpPr>
        <p:spPr>
          <a:xfrm>
            <a:off x="581189" y="2825836"/>
            <a:ext cx="10993549" cy="1475013"/>
          </a:xfrm>
        </p:spPr>
        <p:txBody>
          <a:bodyPr/>
          <a:lstStyle/>
          <a:p>
            <a:pPr algn="ctr"/>
            <a:r>
              <a:rPr lang="en-US" dirty="0">
                <a:solidFill>
                  <a:schemeClr val="bg1"/>
                </a:solidFill>
              </a:rPr>
              <a:t>Artificial Intelligence</a:t>
            </a:r>
          </a:p>
        </p:txBody>
      </p:sp>
      <p:sp>
        <p:nvSpPr>
          <p:cNvPr id="3" name="Subtitle 2">
            <a:extLst>
              <a:ext uri="{FF2B5EF4-FFF2-40B4-BE49-F238E27FC236}">
                <a16:creationId xmlns:a16="http://schemas.microsoft.com/office/drawing/2014/main" id="{9601798C-0AA9-5AB3-92B6-095EC5D76512}"/>
              </a:ext>
            </a:extLst>
          </p:cNvPr>
          <p:cNvSpPr>
            <a:spLocks noGrp="1"/>
          </p:cNvSpPr>
          <p:nvPr>
            <p:ph type="subTitle" idx="1"/>
          </p:nvPr>
        </p:nvSpPr>
        <p:spPr>
          <a:xfrm>
            <a:off x="599227" y="4348166"/>
            <a:ext cx="10993546" cy="590321"/>
          </a:xfrm>
        </p:spPr>
        <p:txBody>
          <a:bodyPr/>
          <a:lstStyle/>
          <a:p>
            <a:pPr algn="ctr"/>
            <a:r>
              <a:rPr lang="en-US" dirty="0">
                <a:solidFill>
                  <a:schemeClr val="bg1"/>
                </a:solidFill>
              </a:rPr>
              <a:t>Lecture 1 </a:t>
            </a:r>
          </a:p>
        </p:txBody>
      </p:sp>
      <p:sp>
        <p:nvSpPr>
          <p:cNvPr id="4" name="Title 1">
            <a:extLst>
              <a:ext uri="{FF2B5EF4-FFF2-40B4-BE49-F238E27FC236}">
                <a16:creationId xmlns:a16="http://schemas.microsoft.com/office/drawing/2014/main" id="{6A733194-816A-47D8-FC3A-14D439C2E064}"/>
              </a:ext>
            </a:extLst>
          </p:cNvPr>
          <p:cNvSpPr txBox="1">
            <a:spLocks/>
          </p:cNvSpPr>
          <p:nvPr/>
        </p:nvSpPr>
        <p:spPr>
          <a:xfrm>
            <a:off x="2691295" y="4442800"/>
            <a:ext cx="6773338" cy="10138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chemeClr val="bg1"/>
                </a:solidFill>
              </a:rPr>
              <a:t>By/ aly maher abdelfattah</a:t>
            </a:r>
          </a:p>
        </p:txBody>
      </p:sp>
      <p:pic>
        <p:nvPicPr>
          <p:cNvPr id="8" name="Picture 7">
            <a:extLst>
              <a:ext uri="{FF2B5EF4-FFF2-40B4-BE49-F238E27FC236}">
                <a16:creationId xmlns:a16="http://schemas.microsoft.com/office/drawing/2014/main" id="{642D4F7B-3EF4-2A57-F6C2-4B388B02AE7D}"/>
              </a:ext>
            </a:extLst>
          </p:cNvPr>
          <p:cNvPicPr>
            <a:picLocks noChangeAspect="1"/>
          </p:cNvPicPr>
          <p:nvPr/>
        </p:nvPicPr>
        <p:blipFill>
          <a:blip r:embed="rId2"/>
          <a:stretch>
            <a:fillRect/>
          </a:stretch>
        </p:blipFill>
        <p:spPr>
          <a:xfrm>
            <a:off x="4852219" y="580104"/>
            <a:ext cx="2487562" cy="2487562"/>
          </a:xfrm>
          <a:prstGeom prst="rect">
            <a:avLst/>
          </a:prstGeom>
        </p:spPr>
      </p:pic>
    </p:spTree>
    <p:extLst>
      <p:ext uri="{BB962C8B-B14F-4D97-AF65-F5344CB8AC3E}">
        <p14:creationId xmlns:p14="http://schemas.microsoft.com/office/powerpoint/2010/main" val="369264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28529"/>
            <a:ext cx="11029616" cy="1013800"/>
          </a:xfrm>
        </p:spPr>
        <p:txBody>
          <a:bodyPr/>
          <a:lstStyle/>
          <a:p>
            <a:r>
              <a:rPr lang="en-US" dirty="0"/>
              <a:t>Acting humanly: The Turing Test approach</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180496"/>
            <a:ext cx="11450387" cy="4038406"/>
          </a:xfrm>
        </p:spPr>
        <p:txBody>
          <a:bodyPr>
            <a:normAutofit/>
          </a:bodyPr>
          <a:lstStyle/>
          <a:p>
            <a:r>
              <a:rPr lang="en-US" sz="2000" dirty="0"/>
              <a:t>The computer would need to possess the following capabilities:</a:t>
            </a:r>
            <a:endParaRPr lang="ar-EG" sz="2000" dirty="0"/>
          </a:p>
          <a:p>
            <a:pPr marL="0" indent="0">
              <a:buNone/>
            </a:pPr>
            <a:r>
              <a:rPr lang="en-US" sz="2000" dirty="0"/>
              <a:t>• </a:t>
            </a:r>
            <a:r>
              <a:rPr lang="en-US" sz="2000" b="1" dirty="0">
                <a:solidFill>
                  <a:srgbClr val="FF0000"/>
                </a:solidFill>
              </a:rPr>
              <a:t>natural language processing </a:t>
            </a:r>
            <a:r>
              <a:rPr lang="en-US" sz="2000" dirty="0"/>
              <a:t>to enable it to communicate successfully in English</a:t>
            </a:r>
            <a:endParaRPr lang="ar-EG" sz="2000" dirty="0"/>
          </a:p>
          <a:p>
            <a:pPr marL="0" indent="0">
              <a:buNone/>
            </a:pPr>
            <a:r>
              <a:rPr lang="en-US" sz="2000" dirty="0"/>
              <a:t>• </a:t>
            </a:r>
            <a:r>
              <a:rPr lang="en-US" sz="2000" b="1" dirty="0">
                <a:solidFill>
                  <a:srgbClr val="FF0000"/>
                </a:solidFill>
              </a:rPr>
              <a:t>knowledge representation</a:t>
            </a:r>
            <a:r>
              <a:rPr lang="en-US" sz="2000" b="1" dirty="0"/>
              <a:t> </a:t>
            </a:r>
            <a:r>
              <a:rPr lang="en-US" sz="2000" dirty="0"/>
              <a:t>to store what it knows or hears</a:t>
            </a:r>
            <a:endParaRPr lang="ar-EG" sz="2000" dirty="0"/>
          </a:p>
          <a:p>
            <a:pPr marL="0" indent="0">
              <a:buNone/>
            </a:pPr>
            <a:r>
              <a:rPr lang="en-US" sz="2000" dirty="0"/>
              <a:t>• </a:t>
            </a:r>
            <a:r>
              <a:rPr lang="en-US" sz="2000" b="1" dirty="0">
                <a:solidFill>
                  <a:srgbClr val="FF0000"/>
                </a:solidFill>
              </a:rPr>
              <a:t>automated reasoning</a:t>
            </a:r>
            <a:r>
              <a:rPr lang="en-US" sz="2000" b="1" dirty="0"/>
              <a:t> </a:t>
            </a:r>
            <a:r>
              <a:rPr lang="en-US" sz="2000" dirty="0"/>
              <a:t>to use the stored information to answer questions and to draw new conclusions</a:t>
            </a:r>
            <a:endParaRPr lang="ar-EG" sz="2000" dirty="0"/>
          </a:p>
          <a:p>
            <a:pPr marL="0" indent="0">
              <a:buNone/>
            </a:pPr>
            <a:r>
              <a:rPr lang="en-US" sz="2000" dirty="0"/>
              <a:t>• </a:t>
            </a:r>
            <a:r>
              <a:rPr lang="en-US" sz="2000" b="1" dirty="0">
                <a:solidFill>
                  <a:srgbClr val="FF0000"/>
                </a:solidFill>
              </a:rPr>
              <a:t>machine</a:t>
            </a:r>
            <a:r>
              <a:rPr lang="ar-EG" sz="2000" b="1" dirty="0">
                <a:solidFill>
                  <a:srgbClr val="FF0000"/>
                </a:solidFill>
              </a:rPr>
              <a:t> </a:t>
            </a:r>
            <a:r>
              <a:rPr lang="en-US" sz="2000" b="1" dirty="0">
                <a:solidFill>
                  <a:srgbClr val="FF0000"/>
                </a:solidFill>
              </a:rPr>
              <a:t>learning</a:t>
            </a:r>
            <a:r>
              <a:rPr lang="en-US" sz="2000" b="1" dirty="0"/>
              <a:t> </a:t>
            </a:r>
            <a:r>
              <a:rPr lang="en-US" sz="2000" dirty="0"/>
              <a:t>to adapt to new circumstances and to detect and extrapolate patterns.</a:t>
            </a:r>
            <a:endParaRPr lang="ar-EG" sz="2000" dirty="0"/>
          </a:p>
          <a:p>
            <a:pPr marL="0" indent="0">
              <a:buNone/>
            </a:pPr>
            <a:r>
              <a:rPr lang="en-US" sz="2000" dirty="0"/>
              <a:t>• </a:t>
            </a:r>
            <a:r>
              <a:rPr lang="en-US" sz="2000" b="1" dirty="0">
                <a:solidFill>
                  <a:srgbClr val="FF0000"/>
                </a:solidFill>
              </a:rPr>
              <a:t>computer vision </a:t>
            </a:r>
            <a:r>
              <a:rPr lang="en-US" sz="2000" dirty="0"/>
              <a:t>to perceive objects, and</a:t>
            </a:r>
            <a:endParaRPr lang="ar-EG" sz="2000" dirty="0"/>
          </a:p>
          <a:p>
            <a:pPr marL="0" indent="0">
              <a:buNone/>
            </a:pPr>
            <a:r>
              <a:rPr lang="en-US" sz="2000" dirty="0"/>
              <a:t>• </a:t>
            </a:r>
            <a:r>
              <a:rPr lang="en-US" sz="2000" b="1" dirty="0">
                <a:solidFill>
                  <a:srgbClr val="FF0000"/>
                </a:solidFill>
              </a:rPr>
              <a:t>robotics</a:t>
            </a:r>
            <a:r>
              <a:rPr lang="en-US" sz="2000" b="1" dirty="0"/>
              <a:t> </a:t>
            </a:r>
            <a:r>
              <a:rPr lang="en-US" sz="2000" dirty="0"/>
              <a:t>to manipulate objects and move about.</a:t>
            </a:r>
            <a:endParaRPr lang="en-US" sz="2000" dirty="0">
              <a:solidFill>
                <a:schemeClr val="tx1"/>
              </a:solidFill>
            </a:endParaRP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168345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697495"/>
            <a:ext cx="9782008" cy="1013800"/>
          </a:xfrm>
        </p:spPr>
        <p:txBody>
          <a:bodyPr/>
          <a:lstStyle/>
          <a:p>
            <a:r>
              <a:rPr lang="en-US" dirty="0"/>
              <a:t>Thinking Humanly: The cognitive modeling approach</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180496"/>
            <a:ext cx="11450387" cy="3072639"/>
          </a:xfrm>
        </p:spPr>
        <p:txBody>
          <a:bodyPr>
            <a:normAutofit/>
          </a:bodyPr>
          <a:lstStyle/>
          <a:p>
            <a:r>
              <a:rPr lang="en-US" sz="2000" dirty="0"/>
              <a:t>Requires knowledge of brain function</a:t>
            </a:r>
          </a:p>
          <a:p>
            <a:r>
              <a:rPr lang="en-US" sz="2000" dirty="0"/>
              <a:t>What level of abstraction?</a:t>
            </a:r>
          </a:p>
          <a:p>
            <a:r>
              <a:rPr lang="en-US" sz="2000" dirty="0"/>
              <a:t>How can we validate this</a:t>
            </a:r>
          </a:p>
          <a:p>
            <a:r>
              <a:rPr lang="en-US" sz="2000" dirty="0"/>
              <a:t>This is the focus of Cognitive Science</a:t>
            </a:r>
          </a:p>
          <a:p>
            <a:r>
              <a:rPr lang="en-US" sz="2000" dirty="0"/>
              <a:t>Cognitive science, the interdisciplinary scientific investigation of the mind and intelligence. It encompasses the ideas and methods of psychology, linguistics, philosophy, computer science, artificial intelligence (AI), neuroscience (see neurology), and anthropology</a:t>
            </a:r>
            <a:endParaRPr lang="en-US" sz="2000" dirty="0">
              <a:solidFill>
                <a:schemeClr val="tx1"/>
              </a:solidFill>
            </a:endParaRP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FD7A9ED1-A31A-7D80-9517-5DD933227809}"/>
              </a:ext>
            </a:extLst>
          </p:cNvPr>
          <p:cNvPicPr>
            <a:picLocks noChangeAspect="1"/>
          </p:cNvPicPr>
          <p:nvPr/>
        </p:nvPicPr>
        <p:blipFill>
          <a:blip r:embed="rId3"/>
          <a:stretch>
            <a:fillRect/>
          </a:stretch>
        </p:blipFill>
        <p:spPr>
          <a:xfrm>
            <a:off x="8074265" y="1990520"/>
            <a:ext cx="3536542" cy="2075690"/>
          </a:xfrm>
          <a:prstGeom prst="rect">
            <a:avLst/>
          </a:prstGeom>
        </p:spPr>
      </p:pic>
    </p:spTree>
    <p:extLst>
      <p:ext uri="{BB962C8B-B14F-4D97-AF65-F5344CB8AC3E}">
        <p14:creationId xmlns:p14="http://schemas.microsoft.com/office/powerpoint/2010/main" val="172193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697495"/>
            <a:ext cx="9782008" cy="1013800"/>
          </a:xfrm>
        </p:spPr>
        <p:txBody>
          <a:bodyPr/>
          <a:lstStyle/>
          <a:p>
            <a:r>
              <a:rPr lang="en-US" dirty="0"/>
              <a:t>Thinking rationally: The “laws of thought” approach</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180496"/>
            <a:ext cx="11450387" cy="4038406"/>
          </a:xfrm>
        </p:spPr>
        <p:txBody>
          <a:bodyPr>
            <a:normAutofit/>
          </a:bodyPr>
          <a:lstStyle/>
          <a:p>
            <a:r>
              <a:rPr lang="en-US" sz="2000" dirty="0"/>
              <a:t>What are correct arguments or thought processes?</a:t>
            </a:r>
          </a:p>
          <a:p>
            <a:r>
              <a:rPr lang="en-US" sz="2000" dirty="0"/>
              <a:t>Provided foundation of much of AI.</a:t>
            </a:r>
          </a:p>
          <a:p>
            <a:r>
              <a:rPr lang="en-US" sz="2000" dirty="0"/>
              <a:t>Not all intelligent behavior controlled by logic</a:t>
            </a:r>
          </a:p>
          <a:p>
            <a:r>
              <a:rPr lang="en-US" sz="2000" dirty="0"/>
              <a:t>What is our goal?  What is the purpose of thinking?</a:t>
            </a:r>
          </a:p>
          <a:p>
            <a:r>
              <a:rPr lang="en-US" sz="2000" dirty="0"/>
              <a:t>These laws of thought were supposed to govern the operation of the mind; their study initiated the field called logic.</a:t>
            </a:r>
          </a:p>
          <a:p>
            <a:r>
              <a:rPr lang="en-US" sz="2000" dirty="0"/>
              <a:t>The logic within artificial intelligence hopes to build on programs to create intelligent systems.</a:t>
            </a:r>
          </a:p>
          <a:p>
            <a:r>
              <a:rPr lang="en-US" sz="2000" dirty="0"/>
              <a:t>Logic as conventionally understood requires knowledge of the world that is certain.</a:t>
            </a:r>
          </a:p>
          <a:p>
            <a:r>
              <a:rPr lang="en-US" sz="2000" dirty="0"/>
              <a:t>The theory of probability fills this gap (certain), allowing accurate reasoning with uncertain information</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352234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Acting rationally: The rational agent approach</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021305"/>
            <a:ext cx="11450387" cy="4836695"/>
          </a:xfrm>
        </p:spPr>
        <p:txBody>
          <a:bodyPr>
            <a:normAutofit/>
          </a:bodyPr>
          <a:lstStyle/>
          <a:p>
            <a:r>
              <a:rPr lang="en-US" sz="2400" dirty="0"/>
              <a:t>An </a:t>
            </a:r>
            <a:r>
              <a:rPr lang="en-US" sz="2400" dirty="0">
                <a:solidFill>
                  <a:srgbClr val="FF0000"/>
                </a:solidFill>
              </a:rPr>
              <a:t>agent </a:t>
            </a:r>
            <a:r>
              <a:rPr lang="en-US" sz="2400" dirty="0"/>
              <a:t>is just something that acts</a:t>
            </a:r>
          </a:p>
          <a:p>
            <a:pPr marL="0" indent="0">
              <a:buNone/>
            </a:pPr>
            <a:r>
              <a:rPr lang="en-US" sz="2400" dirty="0"/>
              <a:t>	• </a:t>
            </a:r>
            <a:r>
              <a:rPr lang="en-US" sz="2400" dirty="0">
                <a:solidFill>
                  <a:srgbClr val="FF0000"/>
                </a:solidFill>
              </a:rPr>
              <a:t>Computer programs </a:t>
            </a:r>
            <a:r>
              <a:rPr lang="en-US" sz="2400" dirty="0"/>
              <a:t>do something, but computer agents are expected to do more: 	operate autonomously, perceive their environment, persist over a prolonged time 	period, adapt to change, and 	create and pursue goals.</a:t>
            </a:r>
          </a:p>
          <a:p>
            <a:r>
              <a:rPr lang="en-US" sz="2400" dirty="0">
                <a:solidFill>
                  <a:srgbClr val="FF0000"/>
                </a:solidFill>
              </a:rPr>
              <a:t>A rational agent</a:t>
            </a:r>
            <a:r>
              <a:rPr lang="en-US" sz="2400" dirty="0"/>
              <a:t> is one that acts so as to achieve the best outcome or, when there is uncertainty, the best expected outcome.</a:t>
            </a:r>
          </a:p>
          <a:p>
            <a:r>
              <a:rPr lang="en-US" sz="2400" dirty="0">
                <a:solidFill>
                  <a:srgbClr val="FF0000"/>
                </a:solidFill>
              </a:rPr>
              <a:t>Making correct inferences </a:t>
            </a:r>
            <a:r>
              <a:rPr lang="en-US" sz="2400" dirty="0"/>
              <a:t>is sometimes part of being a rational agent,</a:t>
            </a:r>
          </a:p>
          <a:p>
            <a:pPr marL="0" indent="0">
              <a:buNone/>
            </a:pPr>
            <a:r>
              <a:rPr lang="en-US" sz="2800" dirty="0"/>
              <a:t>	</a:t>
            </a:r>
            <a:r>
              <a:rPr lang="en-US" sz="2400" dirty="0"/>
              <a:t>• Because one way to </a:t>
            </a:r>
            <a:r>
              <a:rPr lang="en-US" sz="2400" dirty="0">
                <a:solidFill>
                  <a:srgbClr val="FF0000"/>
                </a:solidFill>
              </a:rPr>
              <a:t>act rationally </a:t>
            </a:r>
            <a:r>
              <a:rPr lang="en-US" sz="2400" dirty="0"/>
              <a:t>is to </a:t>
            </a:r>
            <a:r>
              <a:rPr lang="en-US" sz="2400" dirty="0">
                <a:solidFill>
                  <a:srgbClr val="FF0000"/>
                </a:solidFill>
              </a:rPr>
              <a:t>deduce that a given action </a:t>
            </a:r>
            <a:r>
              <a:rPr lang="en-US" sz="2400" dirty="0"/>
              <a:t>is best and then to 	act on that conclusion</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154155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Acting rationally: The rational agent approach</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378827" y="2493683"/>
            <a:ext cx="11434345" cy="3585411"/>
          </a:xfrm>
        </p:spPr>
        <p:txBody>
          <a:bodyPr>
            <a:normAutofit/>
          </a:bodyPr>
          <a:lstStyle/>
          <a:p>
            <a:r>
              <a:rPr lang="en-US" sz="2400" dirty="0"/>
              <a:t>The rational-agent approach to AI has two advantages over the other approaches.</a:t>
            </a:r>
          </a:p>
          <a:p>
            <a:r>
              <a:rPr lang="en-US" sz="2400" dirty="0"/>
              <a:t>First, it is more general than the “laws of thought” approach because correct inference is just one of several possible mechanisms for achieving rationality.</a:t>
            </a:r>
          </a:p>
          <a:p>
            <a:r>
              <a:rPr lang="en-US" sz="2400" dirty="0"/>
              <a:t>Second, it is more amenable to scientific development.</a:t>
            </a:r>
          </a:p>
          <a:p>
            <a:pPr marL="0" indent="0">
              <a:buNone/>
            </a:pPr>
            <a:r>
              <a:rPr lang="en-US" sz="2400" dirty="0"/>
              <a:t>	• The standard of rationality is mathematically well defined and completely general. We 	can often work back from this specification to derive agent designs that provably 	achieve it. </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63022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Components of an AI System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378827" y="2493683"/>
            <a:ext cx="11434345" cy="3585411"/>
          </a:xfrm>
        </p:spPr>
        <p:txBody>
          <a:bodyPr>
            <a:normAutofit/>
          </a:bodyPr>
          <a:lstStyle/>
          <a:p>
            <a:r>
              <a:rPr lang="en-US" sz="2400" dirty="0"/>
              <a:t>Systems that can </a:t>
            </a:r>
            <a:r>
              <a:rPr lang="en-US" sz="2400" dirty="0">
                <a:solidFill>
                  <a:srgbClr val="FF0000"/>
                </a:solidFill>
              </a:rPr>
              <a:t>reasonably </a:t>
            </a:r>
            <a:r>
              <a:rPr lang="en-US" sz="2400" dirty="0"/>
              <a:t>be called </a:t>
            </a:r>
            <a:r>
              <a:rPr lang="en-US" sz="2400" dirty="0">
                <a:solidFill>
                  <a:srgbClr val="FF0000"/>
                </a:solidFill>
              </a:rPr>
              <a:t>intelligent</a:t>
            </a:r>
            <a:r>
              <a:rPr lang="en-US" sz="2400" dirty="0"/>
              <a:t>. </a:t>
            </a:r>
          </a:p>
          <a:p>
            <a:r>
              <a:rPr lang="en-US" sz="2400" dirty="0"/>
              <a:t>We begin by examining </a:t>
            </a:r>
            <a:r>
              <a:rPr lang="en-US" sz="2400" dirty="0">
                <a:solidFill>
                  <a:srgbClr val="FF0000"/>
                </a:solidFill>
              </a:rPr>
              <a:t>agents, environments</a:t>
            </a:r>
            <a:r>
              <a:rPr lang="en-US" sz="2400" dirty="0"/>
              <a:t>, and the </a:t>
            </a:r>
            <a:r>
              <a:rPr lang="en-US" sz="2400" dirty="0">
                <a:solidFill>
                  <a:srgbClr val="FF0000"/>
                </a:solidFill>
              </a:rPr>
              <a:t>coupling </a:t>
            </a:r>
            <a:r>
              <a:rPr lang="en-US" sz="2400" dirty="0"/>
              <a:t>between them. </a:t>
            </a:r>
          </a:p>
          <a:p>
            <a:r>
              <a:rPr lang="en-US" sz="2400" dirty="0"/>
              <a:t>The observation that some agents behave better than others leads naturally to the idea of a rational agent.</a:t>
            </a:r>
          </a:p>
          <a:p>
            <a:r>
              <a:rPr lang="en-US" sz="2400" dirty="0"/>
              <a:t>An </a:t>
            </a:r>
            <a:r>
              <a:rPr lang="en-US" sz="2400" dirty="0">
                <a:solidFill>
                  <a:srgbClr val="FF0000"/>
                </a:solidFill>
              </a:rPr>
              <a:t>agent </a:t>
            </a:r>
            <a:r>
              <a:rPr lang="en-US" sz="2400" dirty="0"/>
              <a:t>is anything that can be viewed as perceiving its </a:t>
            </a:r>
            <a:r>
              <a:rPr lang="en-US" sz="2400" dirty="0">
                <a:solidFill>
                  <a:srgbClr val="FF0000"/>
                </a:solidFill>
              </a:rPr>
              <a:t>environment </a:t>
            </a:r>
            <a:r>
              <a:rPr lang="en-US" sz="2400" dirty="0"/>
              <a:t>through </a:t>
            </a:r>
            <a:r>
              <a:rPr lang="en-US" sz="2400" dirty="0">
                <a:solidFill>
                  <a:srgbClr val="FF0000"/>
                </a:solidFill>
              </a:rPr>
              <a:t>sensors </a:t>
            </a:r>
            <a:r>
              <a:rPr lang="en-US" sz="2400" dirty="0"/>
              <a:t>and acting upon that environment through </a:t>
            </a:r>
            <a:r>
              <a:rPr lang="en-US" sz="2400" dirty="0">
                <a:solidFill>
                  <a:srgbClr val="FF0000"/>
                </a:solidFill>
              </a:rPr>
              <a:t>actuators (effectors)</a:t>
            </a:r>
            <a:r>
              <a:rPr lang="en-US" sz="2400" dirty="0"/>
              <a:t>. </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235887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Components of an AI System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219866" y="2461599"/>
            <a:ext cx="6390941" cy="3585411"/>
          </a:xfrm>
        </p:spPr>
        <p:txBody>
          <a:bodyPr>
            <a:normAutofit fontScale="92500"/>
          </a:bodyPr>
          <a:lstStyle/>
          <a:p>
            <a:r>
              <a:rPr lang="en-US" sz="2400" dirty="0"/>
              <a:t>An </a:t>
            </a:r>
            <a:r>
              <a:rPr lang="en-US" sz="2400" dirty="0">
                <a:solidFill>
                  <a:srgbClr val="FF0000"/>
                </a:solidFill>
              </a:rPr>
              <a:t>agent </a:t>
            </a:r>
            <a:r>
              <a:rPr lang="en-US" sz="2400" dirty="0">
                <a:solidFill>
                  <a:schemeClr val="accent2"/>
                </a:solidFill>
              </a:rPr>
              <a:t>perceives </a:t>
            </a:r>
            <a:r>
              <a:rPr lang="en-US" sz="2400" dirty="0"/>
              <a:t>its environment through </a:t>
            </a:r>
            <a:r>
              <a:rPr lang="en-US" sz="2400" dirty="0">
                <a:solidFill>
                  <a:schemeClr val="accent6"/>
                </a:solidFill>
              </a:rPr>
              <a:t>sensors</a:t>
            </a:r>
            <a:r>
              <a:rPr lang="en-US" sz="2400" dirty="0"/>
              <a:t> and </a:t>
            </a:r>
            <a:r>
              <a:rPr lang="en-US" sz="2400" dirty="0">
                <a:solidFill>
                  <a:schemeClr val="accent2"/>
                </a:solidFill>
              </a:rPr>
              <a:t>acts</a:t>
            </a:r>
            <a:r>
              <a:rPr lang="en-US" sz="2400" dirty="0"/>
              <a:t> on the environment through effectors.</a:t>
            </a:r>
          </a:p>
          <a:p>
            <a:r>
              <a:rPr lang="en-US" sz="2400" dirty="0"/>
              <a:t> </a:t>
            </a:r>
            <a:r>
              <a:rPr lang="en-US" sz="2400" dirty="0">
                <a:solidFill>
                  <a:schemeClr val="accent6"/>
                </a:solidFill>
              </a:rPr>
              <a:t>Human</a:t>
            </a:r>
            <a:r>
              <a:rPr lang="en-US" sz="2400" dirty="0"/>
              <a:t>: sensors are eyes, ears, actuators (</a:t>
            </a:r>
            <a:r>
              <a:rPr lang="en-US" sz="2400" dirty="0">
                <a:solidFill>
                  <a:srgbClr val="FF0000"/>
                </a:solidFill>
              </a:rPr>
              <a:t>effectors</a:t>
            </a:r>
            <a:r>
              <a:rPr lang="en-US" sz="2400" dirty="0"/>
              <a:t>) are hands, legs, mouth.</a:t>
            </a:r>
          </a:p>
          <a:p>
            <a:r>
              <a:rPr lang="en-US" sz="2400" dirty="0"/>
              <a:t> </a:t>
            </a:r>
            <a:r>
              <a:rPr lang="en-US" sz="2400" dirty="0">
                <a:solidFill>
                  <a:schemeClr val="accent6"/>
                </a:solidFill>
              </a:rPr>
              <a:t>Robot</a:t>
            </a:r>
            <a:r>
              <a:rPr lang="en-US" sz="2400" dirty="0"/>
              <a:t>: sensors are cameras, sonar, lasers, bump, effectors are grippers, manipulators, motors</a:t>
            </a:r>
          </a:p>
          <a:p>
            <a:r>
              <a:rPr lang="en-US" sz="2400" dirty="0"/>
              <a:t> The agent’s behavior is described by its </a:t>
            </a:r>
            <a:r>
              <a:rPr lang="en-US" sz="2400" dirty="0">
                <a:solidFill>
                  <a:schemeClr val="accent2"/>
                </a:solidFill>
              </a:rPr>
              <a:t>function</a:t>
            </a:r>
            <a:r>
              <a:rPr lang="en-US" sz="2400" dirty="0"/>
              <a:t> that maps percept to action.</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8B74CF31-AFD3-630A-42B4-7BC53A58F83F}"/>
              </a:ext>
            </a:extLst>
          </p:cNvPr>
          <p:cNvPicPr>
            <a:picLocks noChangeAspect="1"/>
          </p:cNvPicPr>
          <p:nvPr/>
        </p:nvPicPr>
        <p:blipFill>
          <a:blip r:embed="rId3"/>
          <a:stretch>
            <a:fillRect/>
          </a:stretch>
        </p:blipFill>
        <p:spPr>
          <a:xfrm>
            <a:off x="272716" y="2165998"/>
            <a:ext cx="4789523" cy="4428347"/>
          </a:xfrm>
          <a:prstGeom prst="rect">
            <a:avLst/>
          </a:prstGeom>
        </p:spPr>
      </p:pic>
    </p:spTree>
    <p:extLst>
      <p:ext uri="{BB962C8B-B14F-4D97-AF65-F5344CB8AC3E}">
        <p14:creationId xmlns:p14="http://schemas.microsoft.com/office/powerpoint/2010/main" val="113723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Rationality</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378828" y="2493683"/>
            <a:ext cx="5578490" cy="3585411"/>
          </a:xfrm>
        </p:spPr>
        <p:txBody>
          <a:bodyPr>
            <a:normAutofit/>
          </a:bodyPr>
          <a:lstStyle/>
          <a:p>
            <a:r>
              <a:rPr lang="en-US" sz="2400" dirty="0"/>
              <a:t>A rational agent does the </a:t>
            </a:r>
            <a:r>
              <a:rPr lang="en-US" sz="2400" dirty="0">
                <a:solidFill>
                  <a:schemeClr val="accent2"/>
                </a:solidFill>
              </a:rPr>
              <a:t>right thing </a:t>
            </a:r>
          </a:p>
          <a:p>
            <a:r>
              <a:rPr lang="en-US" sz="2400" dirty="0"/>
              <a:t>A fixed </a:t>
            </a:r>
            <a:r>
              <a:rPr lang="en-US" sz="2400" dirty="0">
                <a:solidFill>
                  <a:srgbClr val="FF0000"/>
                </a:solidFill>
              </a:rPr>
              <a:t>performance measure</a:t>
            </a:r>
            <a:r>
              <a:rPr lang="en-US" sz="2400" dirty="0"/>
              <a:t> evaluates the sequence of observed action effects on the environment.</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50B137E5-7BFA-6ED3-6469-CD024F94E136}"/>
              </a:ext>
            </a:extLst>
          </p:cNvPr>
          <p:cNvPicPr>
            <a:picLocks noChangeAspect="1"/>
          </p:cNvPicPr>
          <p:nvPr/>
        </p:nvPicPr>
        <p:blipFill rotWithShape="1">
          <a:blip r:embed="rId3"/>
          <a:srcRect l="2115" t="1276"/>
          <a:stretch/>
        </p:blipFill>
        <p:spPr>
          <a:xfrm>
            <a:off x="6128084" y="1825089"/>
            <a:ext cx="5644577" cy="5032911"/>
          </a:xfrm>
          <a:prstGeom prst="rect">
            <a:avLst/>
          </a:prstGeom>
        </p:spPr>
      </p:pic>
    </p:spTree>
    <p:extLst>
      <p:ext uri="{BB962C8B-B14F-4D97-AF65-F5344CB8AC3E}">
        <p14:creationId xmlns:p14="http://schemas.microsoft.com/office/powerpoint/2010/main" val="373621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PEAS</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378827" y="1941094"/>
            <a:ext cx="11434345" cy="4916905"/>
          </a:xfrm>
        </p:spPr>
        <p:txBody>
          <a:bodyPr>
            <a:normAutofit lnSpcReduction="10000"/>
          </a:bodyPr>
          <a:lstStyle/>
          <a:p>
            <a:r>
              <a:rPr lang="en-US" sz="2400" dirty="0"/>
              <a:t>Use PEAS to describe task</a:t>
            </a:r>
          </a:p>
          <a:p>
            <a:pPr marL="0" indent="0">
              <a:buNone/>
            </a:pPr>
            <a:r>
              <a:rPr lang="en-US" sz="2400" dirty="0"/>
              <a:t>	</a:t>
            </a:r>
            <a:r>
              <a:rPr lang="en-US" sz="2400" dirty="0">
                <a:solidFill>
                  <a:srgbClr val="FF0000"/>
                </a:solidFill>
              </a:rPr>
              <a:t>• P</a:t>
            </a:r>
            <a:r>
              <a:rPr lang="en-US" sz="2400" dirty="0"/>
              <a:t>erformance measure</a:t>
            </a:r>
          </a:p>
          <a:p>
            <a:pPr marL="0" indent="0">
              <a:buNone/>
            </a:pPr>
            <a:r>
              <a:rPr lang="en-US" sz="2400" dirty="0"/>
              <a:t>	</a:t>
            </a:r>
            <a:r>
              <a:rPr lang="en-US" sz="2400" dirty="0">
                <a:solidFill>
                  <a:srgbClr val="FF0000"/>
                </a:solidFill>
              </a:rPr>
              <a:t>• E</a:t>
            </a:r>
            <a:r>
              <a:rPr lang="en-US" sz="2400" dirty="0"/>
              <a:t>nvironment</a:t>
            </a:r>
          </a:p>
          <a:p>
            <a:pPr marL="0" indent="0">
              <a:buNone/>
            </a:pPr>
            <a:r>
              <a:rPr lang="en-US" sz="2400" dirty="0"/>
              <a:t>	</a:t>
            </a:r>
            <a:r>
              <a:rPr lang="en-US" sz="2400" dirty="0">
                <a:solidFill>
                  <a:srgbClr val="FF0000"/>
                </a:solidFill>
              </a:rPr>
              <a:t>• A</a:t>
            </a:r>
            <a:r>
              <a:rPr lang="en-US" sz="2400" dirty="0"/>
              <a:t>ctuators</a:t>
            </a:r>
          </a:p>
          <a:p>
            <a:pPr marL="0" indent="0">
              <a:buNone/>
            </a:pPr>
            <a:r>
              <a:rPr lang="en-US" sz="2400" dirty="0"/>
              <a:t>	</a:t>
            </a:r>
            <a:r>
              <a:rPr lang="en-US" sz="2400" dirty="0">
                <a:solidFill>
                  <a:srgbClr val="FF0000"/>
                </a:solidFill>
              </a:rPr>
              <a:t>• S</a:t>
            </a:r>
            <a:r>
              <a:rPr lang="en-US" sz="2400" dirty="0"/>
              <a:t>ensors</a:t>
            </a:r>
          </a:p>
          <a:p>
            <a:r>
              <a:rPr lang="en-US" sz="2400" dirty="0"/>
              <a:t>The agent’s prior knowledge of the environment.</a:t>
            </a:r>
          </a:p>
          <a:p>
            <a:r>
              <a:rPr lang="en-US" sz="2400" dirty="0"/>
              <a:t>The actions that the agent can perform.</a:t>
            </a:r>
          </a:p>
          <a:p>
            <a:r>
              <a:rPr lang="en-US" sz="2400" dirty="0"/>
              <a:t>The agent’s percept sequence to date.</a:t>
            </a:r>
          </a:p>
          <a:p>
            <a:r>
              <a:rPr lang="en-US" sz="2400" dirty="0">
                <a:solidFill>
                  <a:srgbClr val="FF0000"/>
                </a:solidFill>
              </a:rPr>
              <a:t>A rational agent </a:t>
            </a:r>
            <a:r>
              <a:rPr lang="en-US" sz="2400" dirty="0"/>
              <a:t>should select an action that is expected to maximize its performance measure</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3390037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PEAS</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378827" y="1941094"/>
            <a:ext cx="11434345" cy="4916905"/>
          </a:xfrm>
        </p:spPr>
        <p:txBody>
          <a:bodyPr>
            <a:normAutofit lnSpcReduction="10000"/>
          </a:bodyPr>
          <a:lstStyle/>
          <a:p>
            <a:r>
              <a:rPr lang="en-US" sz="2400" dirty="0"/>
              <a:t>Use PEAS to describe task</a:t>
            </a:r>
          </a:p>
          <a:p>
            <a:pPr marL="0" indent="0">
              <a:buNone/>
            </a:pPr>
            <a:r>
              <a:rPr lang="en-US" sz="2400" dirty="0"/>
              <a:t>	</a:t>
            </a:r>
            <a:r>
              <a:rPr lang="en-US" sz="2400" dirty="0">
                <a:solidFill>
                  <a:srgbClr val="FF0000"/>
                </a:solidFill>
              </a:rPr>
              <a:t>• P</a:t>
            </a:r>
            <a:r>
              <a:rPr lang="en-US" sz="2400" dirty="0"/>
              <a:t>erformance measure</a:t>
            </a:r>
          </a:p>
          <a:p>
            <a:pPr marL="0" indent="0">
              <a:buNone/>
            </a:pPr>
            <a:r>
              <a:rPr lang="en-US" sz="2400" dirty="0"/>
              <a:t>	</a:t>
            </a:r>
            <a:r>
              <a:rPr lang="en-US" sz="2400" dirty="0">
                <a:solidFill>
                  <a:srgbClr val="FF0000"/>
                </a:solidFill>
              </a:rPr>
              <a:t>• E</a:t>
            </a:r>
            <a:r>
              <a:rPr lang="en-US" sz="2400" dirty="0"/>
              <a:t>nvironment</a:t>
            </a:r>
          </a:p>
          <a:p>
            <a:pPr marL="0" indent="0">
              <a:buNone/>
            </a:pPr>
            <a:r>
              <a:rPr lang="en-US" sz="2400" dirty="0"/>
              <a:t>	</a:t>
            </a:r>
            <a:r>
              <a:rPr lang="en-US" sz="2400" dirty="0">
                <a:solidFill>
                  <a:srgbClr val="FF0000"/>
                </a:solidFill>
              </a:rPr>
              <a:t>• A</a:t>
            </a:r>
            <a:r>
              <a:rPr lang="en-US" sz="2400" dirty="0"/>
              <a:t>ctuators</a:t>
            </a:r>
          </a:p>
          <a:p>
            <a:pPr marL="0" indent="0">
              <a:buNone/>
            </a:pPr>
            <a:r>
              <a:rPr lang="en-US" sz="2400" dirty="0"/>
              <a:t>	</a:t>
            </a:r>
            <a:r>
              <a:rPr lang="en-US" sz="2400" dirty="0">
                <a:solidFill>
                  <a:srgbClr val="FF0000"/>
                </a:solidFill>
              </a:rPr>
              <a:t>• S</a:t>
            </a:r>
            <a:r>
              <a:rPr lang="en-US" sz="2400" dirty="0"/>
              <a:t>ensors</a:t>
            </a:r>
          </a:p>
          <a:p>
            <a:r>
              <a:rPr lang="en-US" sz="2400" dirty="0"/>
              <a:t>The agent’s prior knowledge of the environment.</a:t>
            </a:r>
          </a:p>
          <a:p>
            <a:r>
              <a:rPr lang="en-US" sz="2400" dirty="0"/>
              <a:t>The actions that the agent can perform.</a:t>
            </a:r>
          </a:p>
          <a:p>
            <a:r>
              <a:rPr lang="en-US" sz="2400" dirty="0"/>
              <a:t>The agent’s percept sequence to date.</a:t>
            </a:r>
          </a:p>
          <a:p>
            <a:r>
              <a:rPr lang="en-US" sz="2400" dirty="0">
                <a:solidFill>
                  <a:srgbClr val="FF0000"/>
                </a:solidFill>
              </a:rPr>
              <a:t>A rational agent </a:t>
            </a:r>
            <a:r>
              <a:rPr lang="en-US" sz="2400" dirty="0"/>
              <a:t>should select an action that is expected to maximize its performance measure</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C3CE705C-493A-1A5E-AFAE-80710D3DCA24}"/>
              </a:ext>
            </a:extLst>
          </p:cNvPr>
          <p:cNvPicPr>
            <a:picLocks noChangeAspect="1"/>
          </p:cNvPicPr>
          <p:nvPr/>
        </p:nvPicPr>
        <p:blipFill>
          <a:blip r:embed="rId3"/>
          <a:stretch>
            <a:fillRect/>
          </a:stretch>
        </p:blipFill>
        <p:spPr>
          <a:xfrm>
            <a:off x="4408902" y="2082132"/>
            <a:ext cx="7404270" cy="2448502"/>
          </a:xfrm>
          <a:prstGeom prst="rect">
            <a:avLst/>
          </a:prstGeom>
        </p:spPr>
      </p:pic>
    </p:spTree>
    <p:extLst>
      <p:ext uri="{BB962C8B-B14F-4D97-AF65-F5344CB8AC3E}">
        <p14:creationId xmlns:p14="http://schemas.microsoft.com/office/powerpoint/2010/main" val="306173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Why Study AI?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p:txBody>
          <a:bodyPr>
            <a:normAutofit/>
          </a:bodyPr>
          <a:lstStyle/>
          <a:p>
            <a:r>
              <a:rPr lang="en-US" sz="2000" dirty="0">
                <a:solidFill>
                  <a:schemeClr val="tx1"/>
                </a:solidFill>
              </a:rPr>
              <a:t>AI makes computers more useful.</a:t>
            </a:r>
          </a:p>
          <a:p>
            <a:r>
              <a:rPr lang="en-US" sz="2000" dirty="0">
                <a:solidFill>
                  <a:schemeClr val="tx1"/>
                </a:solidFill>
              </a:rPr>
              <a:t>Intelligent computer would have huge impact on civilization.</a:t>
            </a:r>
          </a:p>
          <a:p>
            <a:r>
              <a:rPr lang="en-US" sz="2000" dirty="0">
                <a:solidFill>
                  <a:schemeClr val="tx1"/>
                </a:solidFill>
              </a:rPr>
              <a:t>AI cited as “field I would most like to be in” by scientists in all fields</a:t>
            </a:r>
          </a:p>
          <a:p>
            <a:r>
              <a:rPr lang="en-US" sz="2000" dirty="0">
                <a:solidFill>
                  <a:schemeClr val="tx1"/>
                </a:solidFill>
              </a:rPr>
              <a:t>Computer is a good metaphor for talking and thinking about intelligence.</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31252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72907"/>
            <a:ext cx="9782008" cy="1013800"/>
          </a:xfrm>
        </p:spPr>
        <p:txBody>
          <a:bodyPr/>
          <a:lstStyle/>
          <a:p>
            <a:r>
              <a:rPr lang="en-US" dirty="0"/>
              <a:t>PEAS</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9" name="Picture 8">
            <a:extLst>
              <a:ext uri="{FF2B5EF4-FFF2-40B4-BE49-F238E27FC236}">
                <a16:creationId xmlns:a16="http://schemas.microsoft.com/office/drawing/2014/main" id="{1F8E6906-0DDD-45DA-C151-C9D05423E3B7}"/>
              </a:ext>
            </a:extLst>
          </p:cNvPr>
          <p:cNvPicPr>
            <a:picLocks noChangeAspect="1"/>
          </p:cNvPicPr>
          <p:nvPr/>
        </p:nvPicPr>
        <p:blipFill>
          <a:blip r:embed="rId3"/>
          <a:stretch>
            <a:fillRect/>
          </a:stretch>
        </p:blipFill>
        <p:spPr>
          <a:xfrm>
            <a:off x="3202777" y="1891798"/>
            <a:ext cx="5786446" cy="4966202"/>
          </a:xfrm>
          <a:prstGeom prst="rect">
            <a:avLst/>
          </a:prstGeom>
        </p:spPr>
      </p:pic>
    </p:spTree>
    <p:extLst>
      <p:ext uri="{BB962C8B-B14F-4D97-AF65-F5344CB8AC3E}">
        <p14:creationId xmlns:p14="http://schemas.microsoft.com/office/powerpoint/2010/main" val="268412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10B0-25E2-8B2B-37FC-E7C4DA64715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0E44088-9D05-0E2C-A6C8-CC727D100416}"/>
              </a:ext>
            </a:extLst>
          </p:cNvPr>
          <p:cNvPicPr>
            <a:picLocks noChangeAspect="1"/>
          </p:cNvPicPr>
          <p:nvPr/>
        </p:nvPicPr>
        <p:blipFill>
          <a:blip r:embed="rId2"/>
          <a:stretch>
            <a:fillRect/>
          </a:stretch>
        </p:blipFill>
        <p:spPr>
          <a:xfrm>
            <a:off x="0" y="401734"/>
            <a:ext cx="12192000" cy="6054532"/>
          </a:xfrm>
          <a:prstGeom prst="rect">
            <a:avLst/>
          </a:prstGeom>
        </p:spPr>
      </p:pic>
      <p:sp>
        <p:nvSpPr>
          <p:cNvPr id="6" name="TextBox 5">
            <a:extLst>
              <a:ext uri="{FF2B5EF4-FFF2-40B4-BE49-F238E27FC236}">
                <a16:creationId xmlns:a16="http://schemas.microsoft.com/office/drawing/2014/main" id="{BF20BB7C-A3AF-2435-F5B0-8BF3DE1B6228}"/>
              </a:ext>
            </a:extLst>
          </p:cNvPr>
          <p:cNvSpPr txBox="1"/>
          <p:nvPr/>
        </p:nvSpPr>
        <p:spPr>
          <a:xfrm>
            <a:off x="2050026" y="1870119"/>
            <a:ext cx="8091948" cy="2215991"/>
          </a:xfrm>
          <a:prstGeom prst="rect">
            <a:avLst/>
          </a:prstGeom>
          <a:noFill/>
        </p:spPr>
        <p:txBody>
          <a:bodyPr wrap="square" rtlCol="0">
            <a:spAutoFit/>
          </a:bodyPr>
          <a:lstStyle/>
          <a:p>
            <a:r>
              <a:rPr lang="en-US" sz="13800" dirty="0">
                <a:solidFill>
                  <a:schemeClr val="accent1"/>
                </a:solidFill>
              </a:rPr>
              <a:t>Thank you</a:t>
            </a:r>
          </a:p>
        </p:txBody>
      </p:sp>
    </p:spTree>
    <p:extLst>
      <p:ext uri="{BB962C8B-B14F-4D97-AF65-F5344CB8AC3E}">
        <p14:creationId xmlns:p14="http://schemas.microsoft.com/office/powerpoint/2010/main" val="382967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58025"/>
            <a:ext cx="11029616" cy="1013800"/>
          </a:xfrm>
        </p:spPr>
        <p:txBody>
          <a:bodyPr/>
          <a:lstStyle/>
          <a:p>
            <a:r>
              <a:rPr lang="en-US" dirty="0"/>
              <a:t>Applications of AI</a:t>
            </a:r>
          </a:p>
        </p:txBody>
      </p:sp>
      <p:pic>
        <p:nvPicPr>
          <p:cNvPr id="3" name="Picture 2">
            <a:extLst>
              <a:ext uri="{FF2B5EF4-FFF2-40B4-BE49-F238E27FC236}">
                <a16:creationId xmlns:a16="http://schemas.microsoft.com/office/drawing/2014/main" id="{AACFC0FE-F9B7-9311-4D88-1C4873AC77F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1026" name="Picture 2" descr="Applications of AI">
            <a:extLst>
              <a:ext uri="{FF2B5EF4-FFF2-40B4-BE49-F238E27FC236}">
                <a16:creationId xmlns:a16="http://schemas.microsoft.com/office/drawing/2014/main" id="{AA566661-98BD-31C3-AA81-C2D4DFB689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99" b="2759"/>
          <a:stretch/>
        </p:blipFill>
        <p:spPr bwMode="auto">
          <a:xfrm>
            <a:off x="2124365" y="1892967"/>
            <a:ext cx="7943269" cy="496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23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28529"/>
            <a:ext cx="11029616" cy="1013800"/>
          </a:xfrm>
        </p:spPr>
        <p:txBody>
          <a:bodyPr/>
          <a:lstStyle/>
          <a:p>
            <a:r>
              <a:rPr lang="en-US" dirty="0"/>
              <a:t>What is the definition of AI?</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p:txBody>
          <a:bodyPr>
            <a:normAutofit/>
          </a:bodyPr>
          <a:lstStyle/>
          <a:p>
            <a:r>
              <a:rPr lang="en-US" sz="2000" dirty="0">
                <a:solidFill>
                  <a:srgbClr val="FF0000"/>
                </a:solidFill>
              </a:rPr>
              <a:t>Intelligence</a:t>
            </a:r>
            <a:r>
              <a:rPr lang="en-US" sz="2000" dirty="0">
                <a:solidFill>
                  <a:schemeClr val="tx1"/>
                </a:solidFill>
              </a:rPr>
              <a:t> can be defined in many ways, </a:t>
            </a:r>
            <a:r>
              <a:rPr lang="en-US" sz="2000" dirty="0">
                <a:solidFill>
                  <a:srgbClr val="FF0000"/>
                </a:solidFill>
              </a:rPr>
              <a:t>from the ability to learn to</a:t>
            </a:r>
            <a:r>
              <a:rPr lang="en-US" sz="2000" dirty="0">
                <a:solidFill>
                  <a:schemeClr val="tx1"/>
                </a:solidFill>
              </a:rPr>
              <a:t> deal with new situations to the </a:t>
            </a:r>
            <a:r>
              <a:rPr lang="en-US" sz="2000" dirty="0">
                <a:solidFill>
                  <a:srgbClr val="FF0000"/>
                </a:solidFill>
              </a:rPr>
              <a:t>ability to make the right decisions </a:t>
            </a:r>
            <a:r>
              <a:rPr lang="en-US" sz="2000" dirty="0">
                <a:solidFill>
                  <a:schemeClr val="tx1"/>
                </a:solidFill>
              </a:rPr>
              <a:t>according to some criterion.</a:t>
            </a:r>
          </a:p>
          <a:p>
            <a:r>
              <a:rPr lang="en-US" sz="2000" dirty="0">
                <a:solidFill>
                  <a:schemeClr val="tx1"/>
                </a:solidFill>
              </a:rPr>
              <a:t>Many tasks that come naturally to humans —such as </a:t>
            </a:r>
            <a:r>
              <a:rPr lang="en-US" sz="2000" dirty="0">
                <a:solidFill>
                  <a:srgbClr val="FF0000"/>
                </a:solidFill>
              </a:rPr>
              <a:t>perception </a:t>
            </a:r>
            <a:r>
              <a:rPr lang="en-US" sz="2000" dirty="0">
                <a:solidFill>
                  <a:schemeClr val="tx1"/>
                </a:solidFill>
              </a:rPr>
              <a:t>and </a:t>
            </a:r>
            <a:r>
              <a:rPr lang="en-US" sz="2000" dirty="0">
                <a:solidFill>
                  <a:srgbClr val="FF0000"/>
                </a:solidFill>
              </a:rPr>
              <a:t>control </a:t>
            </a:r>
            <a:r>
              <a:rPr lang="en-US" sz="2000" dirty="0">
                <a:solidFill>
                  <a:schemeClr val="tx1"/>
                </a:solidFill>
              </a:rPr>
              <a:t>tasks—are extremely difficult to </a:t>
            </a:r>
            <a:r>
              <a:rPr lang="en-US" sz="2000" dirty="0">
                <a:solidFill>
                  <a:srgbClr val="FF0000"/>
                </a:solidFill>
              </a:rPr>
              <a:t>write formal rules </a:t>
            </a:r>
            <a:r>
              <a:rPr lang="en-US" sz="2000" dirty="0">
                <a:solidFill>
                  <a:schemeClr val="tx1"/>
                </a:solidFill>
              </a:rPr>
              <a:t>or programs for a machine to execute.</a:t>
            </a:r>
          </a:p>
          <a:p>
            <a:r>
              <a:rPr lang="en-US" sz="2000" dirty="0">
                <a:solidFill>
                  <a:schemeClr val="tx1"/>
                </a:solidFill>
              </a:rPr>
              <a:t>Often it is hard to codify </a:t>
            </a:r>
            <a:r>
              <a:rPr lang="en-US" sz="2000" dirty="0">
                <a:solidFill>
                  <a:srgbClr val="FF0000"/>
                </a:solidFill>
              </a:rPr>
              <a:t>all the knowledge and thought processes </a:t>
            </a:r>
            <a:r>
              <a:rPr lang="en-US" sz="2000" dirty="0">
                <a:solidFill>
                  <a:schemeClr val="tx1"/>
                </a:solidFill>
              </a:rPr>
              <a:t>behind </a:t>
            </a:r>
            <a:r>
              <a:rPr lang="en-US" sz="2000" dirty="0">
                <a:solidFill>
                  <a:srgbClr val="FF0000"/>
                </a:solidFill>
              </a:rPr>
              <a:t>information processing and decision making </a:t>
            </a:r>
            <a:r>
              <a:rPr lang="en-US" sz="2000" dirty="0">
                <a:solidFill>
                  <a:schemeClr val="tx1"/>
                </a:solidFill>
              </a:rPr>
              <a:t>into a formal program on which a machine can then act.</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94296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28529"/>
            <a:ext cx="11029616" cy="1013800"/>
          </a:xfrm>
        </p:spPr>
        <p:txBody>
          <a:bodyPr/>
          <a:lstStyle/>
          <a:p>
            <a:r>
              <a:rPr lang="en-US" dirty="0"/>
              <a:t>What is the definition of AI?</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p:txBody>
          <a:bodyPr>
            <a:normAutofit/>
          </a:bodyPr>
          <a:lstStyle/>
          <a:p>
            <a:r>
              <a:rPr lang="en-US" sz="2000" dirty="0">
                <a:solidFill>
                  <a:schemeClr val="tx1"/>
                </a:solidFill>
              </a:rPr>
              <a:t>Humans, on the other hand, over their lifetime can </a:t>
            </a:r>
            <a:r>
              <a:rPr lang="en-US" sz="2000" dirty="0">
                <a:solidFill>
                  <a:srgbClr val="FF0000"/>
                </a:solidFill>
              </a:rPr>
              <a:t>gather a large amounts</a:t>
            </a:r>
            <a:r>
              <a:rPr lang="en-US" sz="2000" dirty="0">
                <a:solidFill>
                  <a:schemeClr val="tx1"/>
                </a:solidFill>
              </a:rPr>
              <a:t> of </a:t>
            </a:r>
            <a:r>
              <a:rPr lang="en-US" sz="2000" dirty="0">
                <a:solidFill>
                  <a:srgbClr val="FF0000"/>
                </a:solidFill>
              </a:rPr>
              <a:t>data through observation </a:t>
            </a:r>
            <a:r>
              <a:rPr lang="en-US" sz="2000" dirty="0">
                <a:solidFill>
                  <a:schemeClr val="tx1"/>
                </a:solidFill>
              </a:rPr>
              <a:t>and experience that enables this human level of intelligence, abstract thinking, and decision making.</a:t>
            </a:r>
          </a:p>
          <a:p>
            <a:r>
              <a:rPr lang="en-US" sz="2000" dirty="0">
                <a:solidFill>
                  <a:srgbClr val="FF0000"/>
                </a:solidFill>
              </a:rPr>
              <a:t>Artificial intelligence (AI)</a:t>
            </a:r>
            <a:r>
              <a:rPr lang="en-US" sz="2000" dirty="0">
                <a:solidFill>
                  <a:schemeClr val="tx1"/>
                </a:solidFill>
              </a:rPr>
              <a:t> is a broad field of study the complex </a:t>
            </a:r>
            <a:r>
              <a:rPr lang="en-US" sz="2000" dirty="0">
                <a:solidFill>
                  <a:srgbClr val="FF0000"/>
                </a:solidFill>
              </a:rPr>
              <a:t>problem and the human-like ability to sense, act, and reason</a:t>
            </a:r>
            <a:r>
              <a:rPr lang="en-US" sz="2000" dirty="0">
                <a:solidFill>
                  <a:schemeClr val="tx1"/>
                </a:solidFill>
              </a:rPr>
              <a:t>.</a:t>
            </a:r>
          </a:p>
          <a:p>
            <a:r>
              <a:rPr lang="en-US" sz="2000" dirty="0">
                <a:solidFill>
                  <a:schemeClr val="tx1"/>
                </a:solidFill>
              </a:rPr>
              <a:t>One goal of AI can be to </a:t>
            </a:r>
            <a:r>
              <a:rPr lang="en-US" sz="2000" dirty="0">
                <a:solidFill>
                  <a:srgbClr val="FF0000"/>
                </a:solidFill>
              </a:rPr>
              <a:t>create smart machines </a:t>
            </a:r>
            <a:r>
              <a:rPr lang="en-US" sz="2000" dirty="0">
                <a:solidFill>
                  <a:schemeClr val="tx1"/>
                </a:solidFill>
              </a:rPr>
              <a:t>that </a:t>
            </a:r>
            <a:r>
              <a:rPr lang="en-US" sz="2000" dirty="0">
                <a:solidFill>
                  <a:srgbClr val="FF0000"/>
                </a:solidFill>
              </a:rPr>
              <a:t>think and act like humans</a:t>
            </a:r>
            <a:r>
              <a:rPr lang="en-US" sz="2000" dirty="0">
                <a:solidFill>
                  <a:schemeClr val="tx1"/>
                </a:solidFill>
              </a:rPr>
              <a:t>, with the </a:t>
            </a:r>
            <a:r>
              <a:rPr lang="en-US" sz="2000" dirty="0">
                <a:solidFill>
                  <a:srgbClr val="FF0000"/>
                </a:solidFill>
              </a:rPr>
              <a:t>ability to simulate intelligence and produce</a:t>
            </a:r>
            <a:r>
              <a:rPr lang="en-US" sz="2000" dirty="0">
                <a:solidFill>
                  <a:schemeClr val="tx1"/>
                </a:solidFill>
              </a:rPr>
              <a:t>.</a:t>
            </a:r>
          </a:p>
          <a:p>
            <a:r>
              <a:rPr lang="en-US" sz="2000" dirty="0">
                <a:solidFill>
                  <a:schemeClr val="tx1"/>
                </a:solidFill>
              </a:rPr>
              <a:t>Artificial intelligence (AI) is a field of computer science that looks at the logic behind human intelligence. The field seeks ways to </a:t>
            </a:r>
            <a:r>
              <a:rPr lang="en-US" sz="2000" dirty="0">
                <a:solidFill>
                  <a:srgbClr val="FF0000"/>
                </a:solidFill>
              </a:rPr>
              <a:t>understand how we think </a:t>
            </a:r>
            <a:r>
              <a:rPr lang="en-US" sz="2000" dirty="0">
                <a:solidFill>
                  <a:schemeClr val="tx1"/>
                </a:solidFill>
              </a:rPr>
              <a:t>and </a:t>
            </a:r>
            <a:r>
              <a:rPr lang="en-US" sz="2000" dirty="0">
                <a:solidFill>
                  <a:srgbClr val="FF0000"/>
                </a:solidFill>
              </a:rPr>
              <a:t>to re-create this intelligence in machines</a:t>
            </a:r>
            <a:r>
              <a:rPr lang="en-US" sz="2000" dirty="0">
                <a:solidFill>
                  <a:schemeClr val="tx1"/>
                </a:solidFill>
              </a:rPr>
              <a:t>. Because of its nature, AI extends across human activities, making it relevant in different ways to every industry.</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149227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28529"/>
            <a:ext cx="11029616" cy="1013800"/>
          </a:xfrm>
        </p:spPr>
        <p:txBody>
          <a:bodyPr/>
          <a:lstStyle/>
          <a:p>
            <a:r>
              <a:rPr lang="en-US" dirty="0"/>
              <a:t>Machine Learning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30703" y="2075277"/>
            <a:ext cx="11029615" cy="2074754"/>
          </a:xfrm>
        </p:spPr>
        <p:txBody>
          <a:bodyPr>
            <a:normAutofit/>
          </a:bodyPr>
          <a:lstStyle/>
          <a:p>
            <a:r>
              <a:rPr lang="en-US" sz="2000" dirty="0">
                <a:solidFill>
                  <a:schemeClr val="tx1"/>
                </a:solidFill>
              </a:rPr>
              <a:t>Machine learning makes up a large portion of artificial intelligence</a:t>
            </a:r>
            <a:r>
              <a:rPr lang="ar-EG" sz="2000" dirty="0">
                <a:solidFill>
                  <a:schemeClr val="tx1"/>
                </a:solidFill>
              </a:rPr>
              <a:t> </a:t>
            </a:r>
            <a:r>
              <a:rPr lang="en-US" sz="2000" dirty="0">
                <a:solidFill>
                  <a:schemeClr val="tx1"/>
                </a:solidFill>
              </a:rPr>
              <a:t>being applied in businesses today.</a:t>
            </a:r>
          </a:p>
          <a:p>
            <a:r>
              <a:rPr lang="en-US" sz="2000" dirty="0">
                <a:solidFill>
                  <a:schemeClr val="tx1"/>
                </a:solidFill>
              </a:rPr>
              <a:t>The goals of </a:t>
            </a:r>
            <a:r>
              <a:rPr lang="en-US" sz="2000" dirty="0">
                <a:solidFill>
                  <a:srgbClr val="FF0000"/>
                </a:solidFill>
              </a:rPr>
              <a:t>machine learning are to automate processes </a:t>
            </a:r>
            <a:r>
              <a:rPr lang="en-US" sz="2000" dirty="0">
                <a:solidFill>
                  <a:schemeClr val="tx1"/>
                </a:solidFill>
              </a:rPr>
              <a:t>in order to decrease human effort, and to discover complex patterns that humans</a:t>
            </a:r>
            <a:r>
              <a:rPr lang="ar-EG" sz="2000" dirty="0">
                <a:solidFill>
                  <a:schemeClr val="tx1"/>
                </a:solidFill>
              </a:rPr>
              <a:t> </a:t>
            </a:r>
            <a:r>
              <a:rPr lang="en-US" sz="2000" dirty="0">
                <a:solidFill>
                  <a:schemeClr val="tx1"/>
                </a:solidFill>
              </a:rPr>
              <a:t>cannot interpret on their own.</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511EB583-8806-FF2D-7E62-FDA80019649A}"/>
              </a:ext>
            </a:extLst>
          </p:cNvPr>
          <p:cNvPicPr>
            <a:picLocks noChangeAspect="1"/>
          </p:cNvPicPr>
          <p:nvPr/>
        </p:nvPicPr>
        <p:blipFill>
          <a:blip r:embed="rId3"/>
          <a:stretch>
            <a:fillRect/>
          </a:stretch>
        </p:blipFill>
        <p:spPr>
          <a:xfrm>
            <a:off x="6240380" y="3901637"/>
            <a:ext cx="5601056" cy="2810978"/>
          </a:xfrm>
          <a:prstGeom prst="rect">
            <a:avLst/>
          </a:prstGeom>
        </p:spPr>
      </p:pic>
    </p:spTree>
    <p:extLst>
      <p:ext uri="{BB962C8B-B14F-4D97-AF65-F5344CB8AC3E}">
        <p14:creationId xmlns:p14="http://schemas.microsoft.com/office/powerpoint/2010/main" val="363967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28529"/>
            <a:ext cx="11029616" cy="1013800"/>
          </a:xfrm>
        </p:spPr>
        <p:txBody>
          <a:bodyPr/>
          <a:lstStyle/>
          <a:p>
            <a:r>
              <a:rPr lang="en-US" dirty="0"/>
              <a:t>What Is Learning?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180496"/>
            <a:ext cx="11029615" cy="2584009"/>
          </a:xfrm>
        </p:spPr>
        <p:txBody>
          <a:bodyPr>
            <a:normAutofit/>
          </a:bodyPr>
          <a:lstStyle/>
          <a:p>
            <a:r>
              <a:rPr lang="en-US" sz="2000" dirty="0">
                <a:solidFill>
                  <a:schemeClr val="tx1"/>
                </a:solidFill>
              </a:rPr>
              <a:t>If we could simplify human learning, we might say that humans take </a:t>
            </a:r>
            <a:r>
              <a:rPr lang="en-US" sz="2000" dirty="0">
                <a:solidFill>
                  <a:srgbClr val="FF0000"/>
                </a:solidFill>
              </a:rPr>
              <a:t>information from their environment</a:t>
            </a:r>
            <a:r>
              <a:rPr lang="en-US" sz="2000" dirty="0">
                <a:solidFill>
                  <a:schemeClr val="tx1"/>
                </a:solidFill>
              </a:rPr>
              <a:t>, relate it to something, and then learn or act. </a:t>
            </a:r>
          </a:p>
          <a:p>
            <a:r>
              <a:rPr lang="en-US" sz="2000" dirty="0">
                <a:solidFill>
                  <a:schemeClr val="tx1"/>
                </a:solidFill>
              </a:rPr>
              <a:t>These inputs could be something they </a:t>
            </a:r>
            <a:r>
              <a:rPr lang="en-US" sz="2000" dirty="0">
                <a:solidFill>
                  <a:srgbClr val="FF0000"/>
                </a:solidFill>
              </a:rPr>
              <a:t>see, taste, hear, feel</a:t>
            </a:r>
            <a:r>
              <a:rPr lang="en-US" sz="2000" dirty="0">
                <a:solidFill>
                  <a:schemeClr val="tx1"/>
                </a:solidFill>
              </a:rPr>
              <a:t>, or even their interpretation of a mood or tone. </a:t>
            </a:r>
          </a:p>
          <a:p>
            <a:pPr marL="0" indent="0">
              <a:buNone/>
            </a:pPr>
            <a:r>
              <a:rPr lang="ar-EG" sz="2000" dirty="0">
                <a:solidFill>
                  <a:schemeClr val="tx1"/>
                </a:solidFill>
              </a:rPr>
              <a:t>	</a:t>
            </a:r>
            <a:r>
              <a:rPr lang="en-US" sz="2000" dirty="0">
                <a:solidFill>
                  <a:schemeClr val="tx1"/>
                </a:solidFill>
              </a:rPr>
              <a:t>• That information is related to prior knowledge a person has about the world, making a connection.</a:t>
            </a:r>
          </a:p>
          <a:p>
            <a:pPr marL="0" indent="0">
              <a:buNone/>
            </a:pPr>
            <a:r>
              <a:rPr lang="ar-EG" sz="2000" dirty="0">
                <a:solidFill>
                  <a:schemeClr val="tx1"/>
                </a:solidFill>
              </a:rPr>
              <a:t>	</a:t>
            </a:r>
            <a:r>
              <a:rPr lang="en-US" sz="2000" dirty="0">
                <a:solidFill>
                  <a:schemeClr val="tx1"/>
                </a:solidFill>
              </a:rPr>
              <a:t>• From there, a human might act on their new knowledge, explore, or innovate.</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DF859858-639A-56C7-31BC-1C70B22E37D7}"/>
              </a:ext>
            </a:extLst>
          </p:cNvPr>
          <p:cNvPicPr>
            <a:picLocks noChangeAspect="1"/>
          </p:cNvPicPr>
          <p:nvPr/>
        </p:nvPicPr>
        <p:blipFill>
          <a:blip r:embed="rId3"/>
          <a:stretch>
            <a:fillRect/>
          </a:stretch>
        </p:blipFill>
        <p:spPr>
          <a:xfrm>
            <a:off x="6095999" y="4862363"/>
            <a:ext cx="5934903" cy="1667108"/>
          </a:xfrm>
          <a:prstGeom prst="rect">
            <a:avLst/>
          </a:prstGeom>
        </p:spPr>
      </p:pic>
      <p:pic>
        <p:nvPicPr>
          <p:cNvPr id="8" name="Picture 7">
            <a:extLst>
              <a:ext uri="{FF2B5EF4-FFF2-40B4-BE49-F238E27FC236}">
                <a16:creationId xmlns:a16="http://schemas.microsoft.com/office/drawing/2014/main" id="{6FE88071-4DF1-1F80-E3A0-3737A59E1642}"/>
              </a:ext>
            </a:extLst>
          </p:cNvPr>
          <p:cNvPicPr>
            <a:picLocks noChangeAspect="1"/>
          </p:cNvPicPr>
          <p:nvPr/>
        </p:nvPicPr>
        <p:blipFill>
          <a:blip r:embed="rId4"/>
          <a:stretch>
            <a:fillRect/>
          </a:stretch>
        </p:blipFill>
        <p:spPr>
          <a:xfrm>
            <a:off x="75359" y="4914887"/>
            <a:ext cx="6020640" cy="1614584"/>
          </a:xfrm>
          <a:prstGeom prst="rect">
            <a:avLst/>
          </a:prstGeom>
        </p:spPr>
      </p:pic>
      <p:sp>
        <p:nvSpPr>
          <p:cNvPr id="9" name="Content Placeholder 2">
            <a:extLst>
              <a:ext uri="{FF2B5EF4-FFF2-40B4-BE49-F238E27FC236}">
                <a16:creationId xmlns:a16="http://schemas.microsoft.com/office/drawing/2014/main" id="{FE6793D7-AF8A-CAA7-BBE1-F82AB43E0EBB}"/>
              </a:ext>
            </a:extLst>
          </p:cNvPr>
          <p:cNvSpPr txBox="1">
            <a:spLocks/>
          </p:cNvSpPr>
          <p:nvPr/>
        </p:nvSpPr>
        <p:spPr>
          <a:xfrm>
            <a:off x="1327150" y="6287274"/>
            <a:ext cx="2779629" cy="54261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How machines learn </a:t>
            </a:r>
            <a:endParaRPr lang="en-US" sz="2000" dirty="0">
              <a:solidFill>
                <a:schemeClr val="tx1"/>
              </a:solidFill>
            </a:endParaRPr>
          </a:p>
        </p:txBody>
      </p:sp>
      <p:sp>
        <p:nvSpPr>
          <p:cNvPr id="10" name="Content Placeholder 2">
            <a:extLst>
              <a:ext uri="{FF2B5EF4-FFF2-40B4-BE49-F238E27FC236}">
                <a16:creationId xmlns:a16="http://schemas.microsoft.com/office/drawing/2014/main" id="{923BD28E-71B9-6D0F-0768-D3BB15A6F7A1}"/>
              </a:ext>
            </a:extLst>
          </p:cNvPr>
          <p:cNvSpPr txBox="1">
            <a:spLocks/>
          </p:cNvSpPr>
          <p:nvPr/>
        </p:nvSpPr>
        <p:spPr>
          <a:xfrm>
            <a:off x="8085219" y="6287273"/>
            <a:ext cx="2779629" cy="54261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How humans learn</a:t>
            </a:r>
            <a:endParaRPr lang="en-US" sz="2000" dirty="0">
              <a:solidFill>
                <a:schemeClr val="tx1"/>
              </a:solidFill>
            </a:endParaRPr>
          </a:p>
        </p:txBody>
      </p:sp>
    </p:spTree>
    <p:extLst>
      <p:ext uri="{BB962C8B-B14F-4D97-AF65-F5344CB8AC3E}">
        <p14:creationId xmlns:p14="http://schemas.microsoft.com/office/powerpoint/2010/main" val="25798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28529"/>
            <a:ext cx="11029616" cy="1013800"/>
          </a:xfrm>
        </p:spPr>
        <p:txBody>
          <a:bodyPr/>
          <a:lstStyle/>
          <a:p>
            <a:r>
              <a:rPr lang="en-US" dirty="0"/>
              <a:t>What is the definition of AI? </a:t>
            </a:r>
          </a:p>
        </p:txBody>
      </p:sp>
      <p:pic>
        <p:nvPicPr>
          <p:cNvPr id="4" name="Picture 3">
            <a:extLst>
              <a:ext uri="{FF2B5EF4-FFF2-40B4-BE49-F238E27FC236}">
                <a16:creationId xmlns:a16="http://schemas.microsoft.com/office/drawing/2014/main" id="{62FDAF8A-73BC-4AA3-934C-3A76AEF11204}"/>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8" name="Picture 7">
            <a:extLst>
              <a:ext uri="{FF2B5EF4-FFF2-40B4-BE49-F238E27FC236}">
                <a16:creationId xmlns:a16="http://schemas.microsoft.com/office/drawing/2014/main" id="{BE0762F4-692F-4797-976D-32C72A309A82}"/>
              </a:ext>
            </a:extLst>
          </p:cNvPr>
          <p:cNvPicPr>
            <a:picLocks noChangeAspect="1"/>
          </p:cNvPicPr>
          <p:nvPr/>
        </p:nvPicPr>
        <p:blipFill>
          <a:blip r:embed="rId3"/>
          <a:stretch>
            <a:fillRect/>
          </a:stretch>
        </p:blipFill>
        <p:spPr>
          <a:xfrm>
            <a:off x="2376307" y="1831426"/>
            <a:ext cx="7439385" cy="4946364"/>
          </a:xfrm>
          <a:prstGeom prst="rect">
            <a:avLst/>
          </a:prstGeom>
        </p:spPr>
      </p:pic>
    </p:spTree>
    <p:extLst>
      <p:ext uri="{BB962C8B-B14F-4D97-AF65-F5344CB8AC3E}">
        <p14:creationId xmlns:p14="http://schemas.microsoft.com/office/powerpoint/2010/main" val="237151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367858"/>
            <a:ext cx="11029616" cy="1013800"/>
          </a:xfrm>
        </p:spPr>
        <p:txBody>
          <a:bodyPr/>
          <a:lstStyle/>
          <a:p>
            <a:r>
              <a:rPr lang="en-US" dirty="0"/>
              <a:t>Acting humanly: The Turing Test approach</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041046"/>
            <a:ext cx="11029615" cy="2423588"/>
          </a:xfrm>
        </p:spPr>
        <p:txBody>
          <a:bodyPr>
            <a:normAutofit/>
          </a:bodyPr>
          <a:lstStyle/>
          <a:p>
            <a:pPr marL="0" indent="0">
              <a:buNone/>
            </a:pPr>
            <a:r>
              <a:rPr lang="en-US" sz="2800" dirty="0"/>
              <a:t>The Turing Test, was designed to provide a satisfactory operational definition of intelligence. A computer passes the test if a human interrogator, after posing some written questions, cannot tell whether the written responses come from a person or from a</a:t>
            </a:r>
            <a:r>
              <a:rPr lang="ar-EG" sz="2800" dirty="0"/>
              <a:t> </a:t>
            </a:r>
            <a:r>
              <a:rPr lang="en-US" sz="2800" dirty="0"/>
              <a:t>computer.</a:t>
            </a:r>
            <a:endParaRPr lang="en-US" sz="2800" dirty="0">
              <a:solidFill>
                <a:schemeClr val="tx1"/>
              </a:solidFill>
            </a:endParaRPr>
          </a:p>
        </p:txBody>
      </p:sp>
      <p:pic>
        <p:nvPicPr>
          <p:cNvPr id="4" name="Picture 3">
            <a:extLst>
              <a:ext uri="{FF2B5EF4-FFF2-40B4-BE49-F238E27FC236}">
                <a16:creationId xmlns:a16="http://schemas.microsoft.com/office/drawing/2014/main" id="{E24FBAC9-B8D3-328C-D851-5DCD9EBBA3F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2050" name="Picture 2" descr="What is Turing test and it used for? - H2S Media">
            <a:extLst>
              <a:ext uri="{FF2B5EF4-FFF2-40B4-BE49-F238E27FC236}">
                <a16:creationId xmlns:a16="http://schemas.microsoft.com/office/drawing/2014/main" id="{CCC4947D-BC8E-FFE5-16DC-215326286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874" y="4165177"/>
            <a:ext cx="4296275" cy="269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655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441</TotalTime>
  <Words>1284</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Wingdings 2</vt:lpstr>
      <vt:lpstr>Dividend</vt:lpstr>
      <vt:lpstr>Artificial Intelligence</vt:lpstr>
      <vt:lpstr>Why Study AI? </vt:lpstr>
      <vt:lpstr>Applications of AI</vt:lpstr>
      <vt:lpstr>What is the definition of AI?</vt:lpstr>
      <vt:lpstr>What is the definition of AI?</vt:lpstr>
      <vt:lpstr>Machine Learning </vt:lpstr>
      <vt:lpstr>What Is Learning? </vt:lpstr>
      <vt:lpstr>What is the definition of AI? </vt:lpstr>
      <vt:lpstr>Acting humanly: The Turing Test approach</vt:lpstr>
      <vt:lpstr>Acting humanly: The Turing Test approach</vt:lpstr>
      <vt:lpstr>Thinking Humanly: The cognitive modeling approach</vt:lpstr>
      <vt:lpstr>Thinking rationally: The “laws of thought” approach</vt:lpstr>
      <vt:lpstr>Acting rationally: The rational agent approach</vt:lpstr>
      <vt:lpstr>Acting rationally: The rational agent approach</vt:lpstr>
      <vt:lpstr>Components of an AI System </vt:lpstr>
      <vt:lpstr>Components of an AI System </vt:lpstr>
      <vt:lpstr>Rationality</vt:lpstr>
      <vt:lpstr>PEAS</vt:lpstr>
      <vt:lpstr>PEAS</vt:lpstr>
      <vt:lpstr>PEAS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statistics</dc:title>
  <dc:creator>Aly Maher</dc:creator>
  <cp:lastModifiedBy>Aly Maher Abdelfattah abdelrahman</cp:lastModifiedBy>
  <cp:revision>5</cp:revision>
  <dcterms:created xsi:type="dcterms:W3CDTF">2024-01-29T13:33:49Z</dcterms:created>
  <dcterms:modified xsi:type="dcterms:W3CDTF">2024-06-21T23:40:47Z</dcterms:modified>
</cp:coreProperties>
</file>