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81" r:id="rId4"/>
    <p:sldId id="282" r:id="rId5"/>
    <p:sldId id="284" r:id="rId6"/>
    <p:sldId id="283" r:id="rId7"/>
    <p:sldId id="285" r:id="rId8"/>
    <p:sldId id="286" r:id="rId9"/>
    <p:sldId id="287" r:id="rId10"/>
    <p:sldId id="288" r:id="rId11"/>
    <p:sldId id="289" r:id="rId12"/>
    <p:sldId id="290" r:id="rId13"/>
    <p:sldId id="292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6B62C-EA29-38D7-9660-F502E15A5F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89" y="2825836"/>
            <a:ext cx="10993549" cy="147501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Artificial Intelligence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01798C-0AA9-5AB3-92B6-095EC5D765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227" y="4348166"/>
            <a:ext cx="10993546" cy="590321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Lecture </a:t>
            </a:r>
            <a:r>
              <a:rPr lang="ar-EG" sz="24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A733194-816A-47D8-FC3A-14D439C2E064}"/>
              </a:ext>
            </a:extLst>
          </p:cNvPr>
          <p:cNvSpPr txBox="1">
            <a:spLocks/>
          </p:cNvSpPr>
          <p:nvPr/>
        </p:nvSpPr>
        <p:spPr>
          <a:xfrm>
            <a:off x="2691295" y="4442800"/>
            <a:ext cx="6773338" cy="10138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By/ aly maher abdelfattah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2D4F7B-3EF4-2A57-F6C2-4B388B02A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2219" y="580104"/>
            <a:ext cx="2487562" cy="248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647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F9EBF-F151-C094-6DA0-62B095C8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36684"/>
            <a:ext cx="11029616" cy="1013800"/>
          </a:xfrm>
        </p:spPr>
        <p:txBody>
          <a:bodyPr/>
          <a:lstStyle/>
          <a:p>
            <a:r>
              <a:rPr lang="en-US" dirty="0"/>
              <a:t>Agent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500C3-43A5-70AE-4AFC-BD0FB0F48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69806"/>
            <a:ext cx="11029615" cy="508819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The job of AI is to </a:t>
            </a:r>
            <a:r>
              <a:rPr lang="en-US" sz="2000" dirty="0">
                <a:solidFill>
                  <a:srgbClr val="FF0000"/>
                </a:solidFill>
              </a:rPr>
              <a:t>design an </a:t>
            </a:r>
            <a:r>
              <a:rPr lang="en-US" sz="2000" b="1" dirty="0">
                <a:solidFill>
                  <a:srgbClr val="FF0000"/>
                </a:solidFill>
              </a:rPr>
              <a:t>agent program </a:t>
            </a:r>
            <a:r>
              <a:rPr lang="en-US" sz="2000" dirty="0">
                <a:solidFill>
                  <a:schemeClr val="tx1"/>
                </a:solidFill>
              </a:rPr>
              <a:t>that implements </a:t>
            </a:r>
            <a:r>
              <a:rPr lang="en-US" sz="2000" dirty="0">
                <a:solidFill>
                  <a:srgbClr val="FF0000"/>
                </a:solidFill>
              </a:rPr>
              <a:t>the agent function</a:t>
            </a:r>
            <a:r>
              <a:rPr lang="en-US" sz="2000" dirty="0">
                <a:solidFill>
                  <a:schemeClr val="tx1"/>
                </a:solidFill>
              </a:rPr>
              <a:t>—</a:t>
            </a:r>
            <a:r>
              <a:rPr lang="en-US" sz="2000" dirty="0">
                <a:solidFill>
                  <a:srgbClr val="FF0000"/>
                </a:solidFill>
              </a:rPr>
              <a:t>the mapping from percepts to actions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</a:p>
          <a:p>
            <a:r>
              <a:rPr lang="en-US" sz="2000" dirty="0">
                <a:solidFill>
                  <a:schemeClr val="tx1"/>
                </a:solidFill>
              </a:rPr>
              <a:t>We assume this program will run on some </a:t>
            </a:r>
            <a:r>
              <a:rPr lang="en-US" sz="2000" dirty="0">
                <a:solidFill>
                  <a:srgbClr val="FF0000"/>
                </a:solidFill>
              </a:rPr>
              <a:t>sort of computing device </a:t>
            </a:r>
            <a:r>
              <a:rPr lang="en-US" sz="2000" dirty="0">
                <a:solidFill>
                  <a:schemeClr val="tx1"/>
                </a:solidFill>
              </a:rPr>
              <a:t>with </a:t>
            </a:r>
            <a:r>
              <a:rPr lang="en-US" sz="2000" dirty="0">
                <a:solidFill>
                  <a:srgbClr val="FF0000"/>
                </a:solidFill>
              </a:rPr>
              <a:t>physical sensors </a:t>
            </a:r>
            <a:r>
              <a:rPr lang="en-US" sz="2000" dirty="0">
                <a:solidFill>
                  <a:schemeClr val="tx1"/>
                </a:solidFill>
              </a:rPr>
              <a:t>and actuators—we call this the agent architecture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							</a:t>
            </a:r>
            <a:r>
              <a:rPr lang="en-US" sz="2000" b="1" dirty="0">
                <a:solidFill>
                  <a:srgbClr val="FF0000"/>
                </a:solidFill>
              </a:rPr>
              <a:t>agent = architecture + program</a:t>
            </a:r>
          </a:p>
          <a:p>
            <a:r>
              <a:rPr lang="en-US" sz="2000" dirty="0">
                <a:solidFill>
                  <a:schemeClr val="tx1"/>
                </a:solidFill>
              </a:rPr>
              <a:t>If the program is going to recommend actions like Walk,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• The </a:t>
            </a:r>
            <a:r>
              <a:rPr lang="en-US" sz="2000" dirty="0">
                <a:solidFill>
                  <a:srgbClr val="FF0000"/>
                </a:solidFill>
              </a:rPr>
              <a:t>architecture </a:t>
            </a:r>
            <a:r>
              <a:rPr lang="en-US" sz="2000" dirty="0">
                <a:solidFill>
                  <a:schemeClr val="tx1"/>
                </a:solidFill>
              </a:rPr>
              <a:t>had better have legs.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• The architecture might be just an </a:t>
            </a:r>
            <a:r>
              <a:rPr lang="en-US" sz="2000" dirty="0">
                <a:solidFill>
                  <a:srgbClr val="FF0000"/>
                </a:solidFill>
              </a:rPr>
              <a:t>ordinary PC</a:t>
            </a:r>
            <a:r>
              <a:rPr lang="en-US" sz="2000" dirty="0">
                <a:solidFill>
                  <a:schemeClr val="tx1"/>
                </a:solidFill>
              </a:rPr>
              <a:t>, or it might be a robotic car with several onboard 	  computers, cameras, and other sensors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87742A-32CB-2AF0-A115-F292CBBD3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0099" y="639098"/>
            <a:ext cx="1130708" cy="113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596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F9EBF-F151-C094-6DA0-62B095C8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36684"/>
            <a:ext cx="11029616" cy="1013800"/>
          </a:xfrm>
        </p:spPr>
        <p:txBody>
          <a:bodyPr/>
          <a:lstStyle/>
          <a:p>
            <a:r>
              <a:rPr lang="en-US" dirty="0"/>
              <a:t>Agent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500C3-43A5-70AE-4AFC-BD0FB0F48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229592"/>
            <a:ext cx="11029615" cy="3989310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Types of agents: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• Simple reflex agents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• Model-based reflex agents;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• Goal-based agents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• Utility-based agents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• Learning agent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87742A-32CB-2AF0-A115-F292CBBD3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0099" y="639098"/>
            <a:ext cx="1130708" cy="113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263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F9EBF-F151-C094-6DA0-62B095C8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36684"/>
            <a:ext cx="11029616" cy="1013800"/>
          </a:xfrm>
        </p:spPr>
        <p:txBody>
          <a:bodyPr/>
          <a:lstStyle/>
          <a:p>
            <a:r>
              <a:rPr lang="en-US" dirty="0"/>
              <a:t>Agent Types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87742A-32CB-2AF0-A115-F292CBBD3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0099" y="639098"/>
            <a:ext cx="1130708" cy="1130708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63FDA3C-B99B-19AA-7FC4-7148FB9436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04466"/>
              </p:ext>
            </p:extLst>
          </p:nvPr>
        </p:nvGraphicFramePr>
        <p:xfrm>
          <a:off x="581189" y="1850016"/>
          <a:ext cx="11029615" cy="4930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4706">
                  <a:extLst>
                    <a:ext uri="{9D8B030D-6E8A-4147-A177-3AD203B41FA5}">
                      <a16:colId xmlns:a16="http://schemas.microsoft.com/office/drawing/2014/main" val="3457607785"/>
                    </a:ext>
                  </a:extLst>
                </a:gridCol>
                <a:gridCol w="2374231">
                  <a:extLst>
                    <a:ext uri="{9D8B030D-6E8A-4147-A177-3AD203B41FA5}">
                      <a16:colId xmlns:a16="http://schemas.microsoft.com/office/drawing/2014/main" val="536770726"/>
                    </a:ext>
                  </a:extLst>
                </a:gridCol>
                <a:gridCol w="1475871">
                  <a:extLst>
                    <a:ext uri="{9D8B030D-6E8A-4147-A177-3AD203B41FA5}">
                      <a16:colId xmlns:a16="http://schemas.microsoft.com/office/drawing/2014/main" val="3867765964"/>
                    </a:ext>
                  </a:extLst>
                </a:gridCol>
                <a:gridCol w="1838269">
                  <a:extLst>
                    <a:ext uri="{9D8B030D-6E8A-4147-A177-3AD203B41FA5}">
                      <a16:colId xmlns:a16="http://schemas.microsoft.com/office/drawing/2014/main" val="827807156"/>
                    </a:ext>
                  </a:extLst>
                </a:gridCol>
                <a:gridCol w="1838269">
                  <a:extLst>
                    <a:ext uri="{9D8B030D-6E8A-4147-A177-3AD203B41FA5}">
                      <a16:colId xmlns:a16="http://schemas.microsoft.com/office/drawing/2014/main" val="2270191895"/>
                    </a:ext>
                  </a:extLst>
                </a:gridCol>
                <a:gridCol w="1838269">
                  <a:extLst>
                    <a:ext uri="{9D8B030D-6E8A-4147-A177-3AD203B41FA5}">
                      <a16:colId xmlns:a16="http://schemas.microsoft.com/office/drawing/2014/main" val="663483009"/>
                    </a:ext>
                  </a:extLst>
                </a:gridCol>
              </a:tblGrid>
              <a:tr h="523800">
                <a:tc>
                  <a:txBody>
                    <a:bodyPr/>
                    <a:lstStyle/>
                    <a:p>
                      <a:r>
                        <a:rPr lang="en-US" b="1" dirty="0"/>
                        <a:t>Agent Type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Description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Key Features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Example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Advantages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Limitations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801082"/>
                  </a:ext>
                </a:extLst>
              </a:tr>
              <a:tr h="1364019">
                <a:tc>
                  <a:txBody>
                    <a:bodyPr/>
                    <a:lstStyle/>
                    <a:p>
                      <a:r>
                        <a:rPr lang="en-US" b="1"/>
                        <a:t>Simple Reflex Agents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 actions based on the current percept, ignoring the rest of the percept history.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"if-then" rules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Vacuum agent with "suck", "left", "right" actions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Fast decision-making, simple implementation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Short-sighted, can fall into infinite loops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2639975"/>
                  </a:ext>
                </a:extLst>
              </a:tr>
              <a:tr h="1364019">
                <a:tc>
                  <a:txBody>
                    <a:bodyPr/>
                    <a:lstStyle/>
                    <a:p>
                      <a:r>
                        <a:rPr lang="en-US" b="1" dirty="0"/>
                        <a:t>Model-Based Reflex Agents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Handle partial observability by keeping track of the part of the world they can't see now.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Internal state, transition model, sensor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Advanced vacuum agent with state tracking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More effective in partially observable environments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More complex than simple reflex agents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0652905"/>
                  </a:ext>
                </a:extLst>
              </a:tr>
              <a:tr h="1197257">
                <a:tc>
                  <a:txBody>
                    <a:bodyPr/>
                    <a:lstStyle/>
                    <a:p>
                      <a:r>
                        <a:rPr lang="en-US" b="1" dirty="0"/>
                        <a:t>Goal-Based Agents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Make decisions based on goals that describe desirable situations.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Goal information, decision projection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Automated taxi navigating based on destination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make more informed decisions aligned with long-term goals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Requires more time for reasoning, world may change during reasoning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1386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4750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F9EBF-F151-C094-6DA0-62B095C8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36684"/>
            <a:ext cx="11029616" cy="1013800"/>
          </a:xfrm>
        </p:spPr>
        <p:txBody>
          <a:bodyPr/>
          <a:lstStyle/>
          <a:p>
            <a:r>
              <a:rPr lang="en-US" dirty="0"/>
              <a:t>Agent Types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87742A-32CB-2AF0-A115-F292CBBD3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0099" y="639098"/>
            <a:ext cx="1130708" cy="1130708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63FDA3C-B99B-19AA-7FC4-7148FB9436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689362"/>
              </p:ext>
            </p:extLst>
          </p:nvPr>
        </p:nvGraphicFramePr>
        <p:xfrm>
          <a:off x="581192" y="2306516"/>
          <a:ext cx="11029615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4706">
                  <a:extLst>
                    <a:ext uri="{9D8B030D-6E8A-4147-A177-3AD203B41FA5}">
                      <a16:colId xmlns:a16="http://schemas.microsoft.com/office/drawing/2014/main" val="3457607785"/>
                    </a:ext>
                  </a:extLst>
                </a:gridCol>
                <a:gridCol w="2374231">
                  <a:extLst>
                    <a:ext uri="{9D8B030D-6E8A-4147-A177-3AD203B41FA5}">
                      <a16:colId xmlns:a16="http://schemas.microsoft.com/office/drawing/2014/main" val="536770726"/>
                    </a:ext>
                  </a:extLst>
                </a:gridCol>
                <a:gridCol w="1475871">
                  <a:extLst>
                    <a:ext uri="{9D8B030D-6E8A-4147-A177-3AD203B41FA5}">
                      <a16:colId xmlns:a16="http://schemas.microsoft.com/office/drawing/2014/main" val="3867765964"/>
                    </a:ext>
                  </a:extLst>
                </a:gridCol>
                <a:gridCol w="1838269">
                  <a:extLst>
                    <a:ext uri="{9D8B030D-6E8A-4147-A177-3AD203B41FA5}">
                      <a16:colId xmlns:a16="http://schemas.microsoft.com/office/drawing/2014/main" val="827807156"/>
                    </a:ext>
                  </a:extLst>
                </a:gridCol>
                <a:gridCol w="1838269">
                  <a:extLst>
                    <a:ext uri="{9D8B030D-6E8A-4147-A177-3AD203B41FA5}">
                      <a16:colId xmlns:a16="http://schemas.microsoft.com/office/drawing/2014/main" val="2270191895"/>
                    </a:ext>
                  </a:extLst>
                </a:gridCol>
                <a:gridCol w="1838269">
                  <a:extLst>
                    <a:ext uri="{9D8B030D-6E8A-4147-A177-3AD203B41FA5}">
                      <a16:colId xmlns:a16="http://schemas.microsoft.com/office/drawing/2014/main" val="663483009"/>
                    </a:ext>
                  </a:extLst>
                </a:gridCol>
              </a:tblGrid>
              <a:tr h="523800">
                <a:tc>
                  <a:txBody>
                    <a:bodyPr/>
                    <a:lstStyle/>
                    <a:p>
                      <a:r>
                        <a:rPr lang="en-US" b="1" dirty="0"/>
                        <a:t>Agent Type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Description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Key Features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Example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Advantages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Limitations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801082"/>
                  </a:ext>
                </a:extLst>
              </a:tr>
              <a:tr h="1364019">
                <a:tc>
                  <a:txBody>
                    <a:bodyPr/>
                    <a:lstStyle/>
                    <a:p>
                      <a:r>
                        <a:rPr lang="en-US" b="1" dirty="0"/>
                        <a:t>Simple Reflex Agents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a utility function to compare different world states and decide based on the highest utility.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Utility function, performance measure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Automated taxi optimizing for speed and safety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Allows for trade-offs between conflicting goals, higher quality behavior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Requires defining a utility function, more complex reasoning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2639975"/>
                  </a:ext>
                </a:extLst>
              </a:tr>
              <a:tr h="1364019">
                <a:tc>
                  <a:txBody>
                    <a:bodyPr/>
                    <a:lstStyle/>
                    <a:p>
                      <a:r>
                        <a:rPr lang="en-US" b="1" dirty="0"/>
                        <a:t>Learning Agents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Improve performance over time using feedback from their environment.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Learning element, performance element, critic, problem generator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Adaptive robot learning new tasks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adapt to new environments and improve performance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Requires a learning phase, potentially slow initial performance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0652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4194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510B0-25E2-8B2B-37FC-E7C4DA647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E44088-9D05-0E2C-A6C8-CC727D100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1734"/>
            <a:ext cx="12192000" cy="60545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20BB7C-A3AF-2435-F5B0-8BF3DE1B6228}"/>
              </a:ext>
            </a:extLst>
          </p:cNvPr>
          <p:cNvSpPr txBox="1"/>
          <p:nvPr/>
        </p:nvSpPr>
        <p:spPr>
          <a:xfrm>
            <a:off x="2050026" y="1870119"/>
            <a:ext cx="809194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>
                <a:solidFill>
                  <a:schemeClr val="accent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29675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F9EBF-F151-C094-6DA0-62B095C8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36684"/>
            <a:ext cx="11029616" cy="1013800"/>
          </a:xfrm>
        </p:spPr>
        <p:txBody>
          <a:bodyPr/>
          <a:lstStyle/>
          <a:p>
            <a:r>
              <a:rPr lang="en-US" dirty="0"/>
              <a:t>Environment Properties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500C3-43A5-70AE-4AFC-BD0FB0F48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Fully observable vs. partially observable </a:t>
            </a:r>
          </a:p>
          <a:p>
            <a:r>
              <a:rPr lang="en-US" sz="2000" dirty="0">
                <a:solidFill>
                  <a:schemeClr val="tx1"/>
                </a:solidFill>
              </a:rPr>
              <a:t>Deterministic vs. stochastic/strategic </a:t>
            </a:r>
          </a:p>
          <a:p>
            <a:r>
              <a:rPr lang="en-US" sz="2000" dirty="0">
                <a:solidFill>
                  <a:schemeClr val="tx1"/>
                </a:solidFill>
              </a:rPr>
              <a:t>Episodic vs. sequential </a:t>
            </a:r>
          </a:p>
          <a:p>
            <a:r>
              <a:rPr lang="en-US" sz="2000" dirty="0">
                <a:solidFill>
                  <a:schemeClr val="tx1"/>
                </a:solidFill>
              </a:rPr>
              <a:t>Static vs. dynamic </a:t>
            </a:r>
          </a:p>
          <a:p>
            <a:r>
              <a:rPr lang="en-US" sz="2000" dirty="0">
                <a:solidFill>
                  <a:schemeClr val="tx1"/>
                </a:solidFill>
              </a:rPr>
              <a:t>Discrete vs. continuous </a:t>
            </a:r>
          </a:p>
          <a:p>
            <a:r>
              <a:rPr lang="en-US" sz="2000" dirty="0">
                <a:solidFill>
                  <a:schemeClr val="tx1"/>
                </a:solidFill>
              </a:rPr>
              <a:t>Single agent vs. multiagent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87742A-32CB-2AF0-A115-F292CBBD3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0099" y="639098"/>
            <a:ext cx="1130708" cy="113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28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F9EBF-F151-C094-6DA0-62B095C8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36684"/>
            <a:ext cx="11029616" cy="1013800"/>
          </a:xfrm>
        </p:spPr>
        <p:txBody>
          <a:bodyPr/>
          <a:lstStyle/>
          <a:p>
            <a:r>
              <a:rPr lang="en-US" dirty="0"/>
              <a:t>Fully observable vs. partially observable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87742A-32CB-2AF0-A115-F292CBBD3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0099" y="639098"/>
            <a:ext cx="1130708" cy="1130708"/>
          </a:xfrm>
          <a:prstGeom prst="rect">
            <a:avLst/>
          </a:prstGeom>
        </p:spPr>
      </p:pic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C9FE9E3-A02E-45FB-91F8-ECE10E06D4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5444318"/>
              </p:ext>
            </p:extLst>
          </p:nvPr>
        </p:nvGraphicFramePr>
        <p:xfrm>
          <a:off x="581192" y="2153815"/>
          <a:ext cx="11029950" cy="247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6650">
                  <a:extLst>
                    <a:ext uri="{9D8B030D-6E8A-4147-A177-3AD203B41FA5}">
                      <a16:colId xmlns:a16="http://schemas.microsoft.com/office/drawing/2014/main" val="3326354230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17099532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2962605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Property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340637"/>
                  </a:ext>
                </a:extLst>
              </a:tr>
              <a:tr h="578017">
                <a:tc>
                  <a:txBody>
                    <a:bodyPr/>
                    <a:lstStyle/>
                    <a:p>
                      <a:r>
                        <a:rPr lang="en-US" b="1" dirty="0"/>
                        <a:t>Fully observable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agent has access to the complete state of the environment at each point in time.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215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Partially observable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agent does not have access to the complete state due to noisy/inaccurate sensors or missing information.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Automated taxi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8280537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20C06308-214F-35DA-49F2-24102D8A7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934" y="4651333"/>
            <a:ext cx="2877295" cy="21512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7371AD-5C3C-900B-6F65-65C848511D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1649" y="4651333"/>
            <a:ext cx="3244665" cy="215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126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F9EBF-F151-C094-6DA0-62B095C8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36684"/>
            <a:ext cx="11029616" cy="1013800"/>
          </a:xfrm>
        </p:spPr>
        <p:txBody>
          <a:bodyPr/>
          <a:lstStyle/>
          <a:p>
            <a:r>
              <a:rPr lang="en-US" dirty="0"/>
              <a:t>Deterministic vs. stochastic/strategic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87742A-32CB-2AF0-A115-F292CBBD3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0099" y="639098"/>
            <a:ext cx="1130708" cy="1130708"/>
          </a:xfrm>
          <a:prstGeom prst="rect">
            <a:avLst/>
          </a:prstGeom>
        </p:spPr>
      </p:pic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C9FE9E3-A02E-45FB-91F8-ECE10E06D4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4990379"/>
              </p:ext>
            </p:extLst>
          </p:nvPr>
        </p:nvGraphicFramePr>
        <p:xfrm>
          <a:off x="581192" y="1841200"/>
          <a:ext cx="11029950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6650">
                  <a:extLst>
                    <a:ext uri="{9D8B030D-6E8A-4147-A177-3AD203B41FA5}">
                      <a16:colId xmlns:a16="http://schemas.microsoft.com/office/drawing/2014/main" val="3326354230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17099532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2962605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Property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340637"/>
                  </a:ext>
                </a:extLst>
              </a:tr>
              <a:tr h="578017">
                <a:tc>
                  <a:txBody>
                    <a:bodyPr/>
                    <a:lstStyle/>
                    <a:p>
                      <a:r>
                        <a:rPr lang="en-US" b="1" dirty="0"/>
                        <a:t>Deterministic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next state of the environment is completely determined by the current state and the action executed by the agent(s).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215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Stochastic/Strategic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next state of the environment is not completely determined and includes randomness or strategic interactions.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Automated taxi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828053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4CA51725-938E-8389-99CD-F31508A60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934" y="4651333"/>
            <a:ext cx="2877295" cy="21512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2B4BBB-2E6C-2019-B895-462C916F72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1649" y="4651333"/>
            <a:ext cx="3244665" cy="215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405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F9EBF-F151-C094-6DA0-62B095C8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36684"/>
            <a:ext cx="11029616" cy="1013800"/>
          </a:xfrm>
        </p:spPr>
        <p:txBody>
          <a:bodyPr/>
          <a:lstStyle/>
          <a:p>
            <a:r>
              <a:rPr lang="en-US" dirty="0"/>
              <a:t>Episodic vs. sequential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87742A-32CB-2AF0-A115-F292CBBD3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0099" y="639098"/>
            <a:ext cx="1130708" cy="1130708"/>
          </a:xfrm>
          <a:prstGeom prst="rect">
            <a:avLst/>
          </a:prstGeom>
        </p:spPr>
      </p:pic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C9FE9E3-A02E-45FB-91F8-ECE10E06D4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9733633"/>
              </p:ext>
            </p:extLst>
          </p:nvPr>
        </p:nvGraphicFramePr>
        <p:xfrm>
          <a:off x="581192" y="1972220"/>
          <a:ext cx="11029950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6650">
                  <a:extLst>
                    <a:ext uri="{9D8B030D-6E8A-4147-A177-3AD203B41FA5}">
                      <a16:colId xmlns:a16="http://schemas.microsoft.com/office/drawing/2014/main" val="3326354230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17099532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2962605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Property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340637"/>
                  </a:ext>
                </a:extLst>
              </a:tr>
              <a:tr h="578017">
                <a:tc>
                  <a:txBody>
                    <a:bodyPr/>
                    <a:lstStyle/>
                    <a:p>
                      <a:r>
                        <a:rPr lang="en-US" b="1" dirty="0"/>
                        <a:t>Episodic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agent’s experience is divided into atomic episodes where the next episode does not depend on previous actions.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Classification tasks</a:t>
                      </a:r>
                      <a:r>
                        <a:rPr lang="ar-EG" dirty="0"/>
                        <a:t> 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eg.</a:t>
                      </a:r>
                      <a:r>
                        <a:rPr lang="en-US" dirty="0"/>
                        <a:t> Medical Diagnosis)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2215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Sequential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decisions affect all future decisions.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Chess, Automated taxi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828053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5C885190-7E80-4E4E-6A86-0EFBF0A3C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6857" y="4244223"/>
            <a:ext cx="1718286" cy="255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556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F9EBF-F151-C094-6DA0-62B095C8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36684"/>
            <a:ext cx="11029616" cy="1013800"/>
          </a:xfrm>
        </p:spPr>
        <p:txBody>
          <a:bodyPr/>
          <a:lstStyle/>
          <a:p>
            <a:r>
              <a:rPr lang="en-US" dirty="0"/>
              <a:t>Static vs. dynamic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87742A-32CB-2AF0-A115-F292CBBD3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0099" y="639098"/>
            <a:ext cx="1130708" cy="1130708"/>
          </a:xfrm>
          <a:prstGeom prst="rect">
            <a:avLst/>
          </a:prstGeom>
        </p:spPr>
      </p:pic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C9FE9E3-A02E-45FB-91F8-ECE10E06D4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6608406"/>
              </p:ext>
            </p:extLst>
          </p:nvPr>
        </p:nvGraphicFramePr>
        <p:xfrm>
          <a:off x="580857" y="2181225"/>
          <a:ext cx="1102995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6650">
                  <a:extLst>
                    <a:ext uri="{9D8B030D-6E8A-4147-A177-3AD203B41FA5}">
                      <a16:colId xmlns:a16="http://schemas.microsoft.com/office/drawing/2014/main" val="3326354230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17099532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2962605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Property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340637"/>
                  </a:ext>
                </a:extLst>
              </a:tr>
              <a:tr h="578017">
                <a:tc>
                  <a:txBody>
                    <a:bodyPr/>
                    <a:lstStyle/>
                    <a:p>
                      <a:r>
                        <a:rPr lang="en-US" b="1" dirty="0"/>
                        <a:t>Static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environment does not change while the agent is deliberating.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Crossword puzzles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2215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Dynamic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environment can change while the agent is deliberating.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Automated taxi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8280537"/>
                  </a:ext>
                </a:extLst>
              </a:tr>
            </a:tbl>
          </a:graphicData>
        </a:graphic>
      </p:graphicFrame>
      <p:pic>
        <p:nvPicPr>
          <p:cNvPr id="1026" name="Picture 2" descr="30 Printable Crossword Puzzles (with Answers) to Test Your Smarts">
            <a:extLst>
              <a:ext uri="{FF2B5EF4-FFF2-40B4-BE49-F238E27FC236}">
                <a16:creationId xmlns:a16="http://schemas.microsoft.com/office/drawing/2014/main" id="{784A3B2D-4245-71AA-E0FB-55A9B9BE5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526" y="3956072"/>
            <a:ext cx="2816948" cy="2816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966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F9EBF-F151-C094-6DA0-62B095C8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36684"/>
            <a:ext cx="11029616" cy="1013800"/>
          </a:xfrm>
        </p:spPr>
        <p:txBody>
          <a:bodyPr/>
          <a:lstStyle/>
          <a:p>
            <a:r>
              <a:rPr lang="en-US" dirty="0"/>
              <a:t>Discrete vs. continuous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87742A-32CB-2AF0-A115-F292CBBD3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0099" y="639098"/>
            <a:ext cx="1130708" cy="1130708"/>
          </a:xfrm>
          <a:prstGeom prst="rect">
            <a:avLst/>
          </a:prstGeom>
        </p:spPr>
      </p:pic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C9FE9E3-A02E-45FB-91F8-ECE10E06D4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23921"/>
              </p:ext>
            </p:extLst>
          </p:nvPr>
        </p:nvGraphicFramePr>
        <p:xfrm>
          <a:off x="580857" y="2237209"/>
          <a:ext cx="1102995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6650">
                  <a:extLst>
                    <a:ext uri="{9D8B030D-6E8A-4147-A177-3AD203B41FA5}">
                      <a16:colId xmlns:a16="http://schemas.microsoft.com/office/drawing/2014/main" val="3326354230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17099532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29626054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Property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340637"/>
                  </a:ext>
                </a:extLst>
              </a:tr>
              <a:tr h="578017">
                <a:tc>
                  <a:txBody>
                    <a:bodyPr/>
                    <a:lstStyle/>
                    <a:p>
                      <a:r>
                        <a:rPr lang="en-US" b="1" dirty="0"/>
                        <a:t>Discrete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state, time, and percepts/actions of the environment are in a finite number of discrete states.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2215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Continuous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state, time, and percepts/actions of the environment are continuous.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Automated taxi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828053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E7EF6FE0-4EC6-F941-FE4B-06CA0D67E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934" y="4651333"/>
            <a:ext cx="2877295" cy="21512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1D9F06-E8D0-DC69-F80A-9C2464AFD0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1649" y="4651333"/>
            <a:ext cx="3244665" cy="215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995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F9EBF-F151-C094-6DA0-62B095C8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36684"/>
            <a:ext cx="11029616" cy="1013800"/>
          </a:xfrm>
        </p:spPr>
        <p:txBody>
          <a:bodyPr/>
          <a:lstStyle/>
          <a:p>
            <a:r>
              <a:rPr lang="en-US" dirty="0"/>
              <a:t>Single agent vs. multiagent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87742A-32CB-2AF0-A115-F292CBBD3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0099" y="639098"/>
            <a:ext cx="1130708" cy="1130708"/>
          </a:xfrm>
          <a:prstGeom prst="rect">
            <a:avLst/>
          </a:prstGeom>
        </p:spPr>
      </p:pic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C9FE9E3-A02E-45FB-91F8-ECE10E06D4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9931465"/>
              </p:ext>
            </p:extLst>
          </p:nvPr>
        </p:nvGraphicFramePr>
        <p:xfrm>
          <a:off x="581192" y="2088248"/>
          <a:ext cx="11029950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6650">
                  <a:extLst>
                    <a:ext uri="{9D8B030D-6E8A-4147-A177-3AD203B41FA5}">
                      <a16:colId xmlns:a16="http://schemas.microsoft.com/office/drawing/2014/main" val="3326354230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17099532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2962605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Property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340637"/>
                  </a:ext>
                </a:extLst>
              </a:tr>
              <a:tr h="578017">
                <a:tc>
                  <a:txBody>
                    <a:bodyPr/>
                    <a:lstStyle/>
                    <a:p>
                      <a:r>
                        <a:rPr lang="en-US" b="1" dirty="0"/>
                        <a:t>Single agent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one agent is involved in the environment.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Crossword puzzle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2215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Multiagent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Multiple agents are involved, which may involve cooperation or competition.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Chess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828053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EDB04FE7-EDE8-991B-A694-3B9B81367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934" y="4651333"/>
            <a:ext cx="2877295" cy="21512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B40FC2-5DDF-961A-9173-DA4723F683C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608332" y="4651333"/>
            <a:ext cx="2151299" cy="215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100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F9EBF-F151-C094-6DA0-62B095C8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36684"/>
            <a:ext cx="11029616" cy="1013800"/>
          </a:xfrm>
        </p:spPr>
        <p:txBody>
          <a:bodyPr/>
          <a:lstStyle/>
          <a:p>
            <a:r>
              <a:rPr lang="en-US" dirty="0"/>
              <a:t>Environment Properties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87742A-32CB-2AF0-A115-F292CBBD3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0099" y="639098"/>
            <a:ext cx="1130708" cy="11307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6B9280-F551-FAEE-4930-D710BE37C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284" y="1898353"/>
            <a:ext cx="10703431" cy="487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47721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582</TotalTime>
  <Words>711</Words>
  <Application>Microsoft Office PowerPoint</Application>
  <PresentationFormat>Widescreen</PresentationFormat>
  <Paragraphs>130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Gill Sans MT</vt:lpstr>
      <vt:lpstr>Wingdings 2</vt:lpstr>
      <vt:lpstr>Dividend</vt:lpstr>
      <vt:lpstr>Artificial Intelligence</vt:lpstr>
      <vt:lpstr>Environment Properties </vt:lpstr>
      <vt:lpstr>Fully observable vs. partially observable </vt:lpstr>
      <vt:lpstr>Deterministic vs. stochastic/strategic </vt:lpstr>
      <vt:lpstr>Episodic vs. sequential </vt:lpstr>
      <vt:lpstr>Static vs. dynamic</vt:lpstr>
      <vt:lpstr>Discrete vs. continuous </vt:lpstr>
      <vt:lpstr>Single agent vs. multiagent</vt:lpstr>
      <vt:lpstr>Environment Properties </vt:lpstr>
      <vt:lpstr>Agent Types</vt:lpstr>
      <vt:lpstr>Agent Types</vt:lpstr>
      <vt:lpstr>Agent Types</vt:lpstr>
      <vt:lpstr>Agent Types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statistics</dc:title>
  <dc:creator>Aly Maher</dc:creator>
  <cp:lastModifiedBy>Aly Maher Abdelfattah abdelrahman</cp:lastModifiedBy>
  <cp:revision>6</cp:revision>
  <dcterms:created xsi:type="dcterms:W3CDTF">2024-01-29T13:33:49Z</dcterms:created>
  <dcterms:modified xsi:type="dcterms:W3CDTF">2024-06-22T11:52:22Z</dcterms:modified>
</cp:coreProperties>
</file>