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0" r:id="rId4"/>
    <p:sldId id="293" r:id="rId5"/>
    <p:sldId id="281" r:id="rId6"/>
    <p:sldId id="294" r:id="rId7"/>
    <p:sldId id="295" r:id="rId8"/>
    <p:sldId id="296" r:id="rId9"/>
    <p:sldId id="29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2.mp4"/><Relationship Id="rId1" Type="http://schemas.openxmlformats.org/officeDocument/2006/relationships/video" Target="NULL"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B62C-EA29-38D7-9660-F502E15A5F76}"/>
              </a:ext>
            </a:extLst>
          </p:cNvPr>
          <p:cNvSpPr>
            <a:spLocks noGrp="1"/>
          </p:cNvSpPr>
          <p:nvPr>
            <p:ph type="ctrTitle"/>
          </p:nvPr>
        </p:nvSpPr>
        <p:spPr>
          <a:xfrm>
            <a:off x="581189" y="2825836"/>
            <a:ext cx="10993549" cy="1475013"/>
          </a:xfrm>
        </p:spPr>
        <p:txBody>
          <a:bodyPr/>
          <a:lstStyle/>
          <a:p>
            <a:pPr algn="ctr"/>
            <a:r>
              <a:rPr lang="en-US" dirty="0">
                <a:solidFill>
                  <a:schemeClr val="bg1"/>
                </a:solidFill>
              </a:rPr>
              <a:t>Artificial Intelligence</a:t>
            </a:r>
          </a:p>
        </p:txBody>
      </p:sp>
      <p:sp>
        <p:nvSpPr>
          <p:cNvPr id="3" name="Subtitle 2">
            <a:extLst>
              <a:ext uri="{FF2B5EF4-FFF2-40B4-BE49-F238E27FC236}">
                <a16:creationId xmlns:a16="http://schemas.microsoft.com/office/drawing/2014/main" id="{9601798C-0AA9-5AB3-92B6-095EC5D76512}"/>
              </a:ext>
            </a:extLst>
          </p:cNvPr>
          <p:cNvSpPr>
            <a:spLocks noGrp="1"/>
          </p:cNvSpPr>
          <p:nvPr>
            <p:ph type="subTitle" idx="1"/>
          </p:nvPr>
        </p:nvSpPr>
        <p:spPr>
          <a:xfrm>
            <a:off x="599227" y="4348166"/>
            <a:ext cx="10993546" cy="590321"/>
          </a:xfrm>
        </p:spPr>
        <p:txBody>
          <a:bodyPr/>
          <a:lstStyle/>
          <a:p>
            <a:pPr algn="ctr"/>
            <a:r>
              <a:rPr lang="en-US" dirty="0">
                <a:solidFill>
                  <a:schemeClr val="bg1"/>
                </a:solidFill>
              </a:rPr>
              <a:t>Lecture </a:t>
            </a:r>
            <a:r>
              <a:rPr lang="ar-EG" sz="2400" dirty="0">
                <a:solidFill>
                  <a:schemeClr val="bg1"/>
                </a:solidFill>
              </a:rPr>
              <a:t>3</a:t>
            </a:r>
            <a:r>
              <a:rPr lang="en-US" sz="2400">
                <a:solidFill>
                  <a:schemeClr val="bg1"/>
                </a:solidFill>
              </a:rPr>
              <a:t> (part1)</a:t>
            </a:r>
            <a:r>
              <a:rPr lang="en-US">
                <a:solidFill>
                  <a:schemeClr val="bg1"/>
                </a:solidFill>
              </a:rPr>
              <a:t> </a:t>
            </a:r>
            <a:endParaRPr lang="en-US" dirty="0">
              <a:solidFill>
                <a:schemeClr val="bg1"/>
              </a:solidFill>
            </a:endParaRPr>
          </a:p>
        </p:txBody>
      </p:sp>
      <p:sp>
        <p:nvSpPr>
          <p:cNvPr id="4" name="Title 1">
            <a:extLst>
              <a:ext uri="{FF2B5EF4-FFF2-40B4-BE49-F238E27FC236}">
                <a16:creationId xmlns:a16="http://schemas.microsoft.com/office/drawing/2014/main" id="{6A733194-816A-47D8-FC3A-14D439C2E064}"/>
              </a:ext>
            </a:extLst>
          </p:cNvPr>
          <p:cNvSpPr txBox="1">
            <a:spLocks/>
          </p:cNvSpPr>
          <p:nvPr/>
        </p:nvSpPr>
        <p:spPr>
          <a:xfrm>
            <a:off x="2691295" y="4442800"/>
            <a:ext cx="6773338" cy="1013800"/>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chemeClr val="bg1"/>
                </a:solidFill>
              </a:rPr>
              <a:t>By/ aly maher abdelfattah</a:t>
            </a:r>
          </a:p>
        </p:txBody>
      </p:sp>
      <p:pic>
        <p:nvPicPr>
          <p:cNvPr id="8" name="Picture 7">
            <a:extLst>
              <a:ext uri="{FF2B5EF4-FFF2-40B4-BE49-F238E27FC236}">
                <a16:creationId xmlns:a16="http://schemas.microsoft.com/office/drawing/2014/main" id="{642D4F7B-3EF4-2A57-F6C2-4B388B02AE7D}"/>
              </a:ext>
            </a:extLst>
          </p:cNvPr>
          <p:cNvPicPr>
            <a:picLocks noChangeAspect="1"/>
          </p:cNvPicPr>
          <p:nvPr/>
        </p:nvPicPr>
        <p:blipFill>
          <a:blip r:embed="rId2"/>
          <a:stretch>
            <a:fillRect/>
          </a:stretch>
        </p:blipFill>
        <p:spPr>
          <a:xfrm>
            <a:off x="4852219" y="580104"/>
            <a:ext cx="2487562" cy="2487562"/>
          </a:xfrm>
          <a:prstGeom prst="rect">
            <a:avLst/>
          </a:prstGeom>
        </p:spPr>
      </p:pic>
    </p:spTree>
    <p:extLst>
      <p:ext uri="{BB962C8B-B14F-4D97-AF65-F5344CB8AC3E}">
        <p14:creationId xmlns:p14="http://schemas.microsoft.com/office/powerpoint/2010/main" val="369264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10B0-25E2-8B2B-37FC-E7C4DA64715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C0E44088-9D05-0E2C-A6C8-CC727D100416}"/>
              </a:ext>
            </a:extLst>
          </p:cNvPr>
          <p:cNvPicPr>
            <a:picLocks noChangeAspect="1"/>
          </p:cNvPicPr>
          <p:nvPr/>
        </p:nvPicPr>
        <p:blipFill>
          <a:blip r:embed="rId2"/>
          <a:stretch>
            <a:fillRect/>
          </a:stretch>
        </p:blipFill>
        <p:spPr>
          <a:xfrm>
            <a:off x="0" y="401734"/>
            <a:ext cx="12192000" cy="6054532"/>
          </a:xfrm>
          <a:prstGeom prst="rect">
            <a:avLst/>
          </a:prstGeom>
        </p:spPr>
      </p:pic>
      <p:sp>
        <p:nvSpPr>
          <p:cNvPr id="6" name="TextBox 5">
            <a:extLst>
              <a:ext uri="{FF2B5EF4-FFF2-40B4-BE49-F238E27FC236}">
                <a16:creationId xmlns:a16="http://schemas.microsoft.com/office/drawing/2014/main" id="{BF20BB7C-A3AF-2435-F5B0-8BF3DE1B6228}"/>
              </a:ext>
            </a:extLst>
          </p:cNvPr>
          <p:cNvSpPr txBox="1"/>
          <p:nvPr/>
        </p:nvSpPr>
        <p:spPr>
          <a:xfrm>
            <a:off x="2050026" y="1870119"/>
            <a:ext cx="8091948" cy="2215991"/>
          </a:xfrm>
          <a:prstGeom prst="rect">
            <a:avLst/>
          </a:prstGeom>
          <a:noFill/>
        </p:spPr>
        <p:txBody>
          <a:bodyPr wrap="square" rtlCol="0">
            <a:spAutoFit/>
          </a:bodyPr>
          <a:lstStyle/>
          <a:p>
            <a:r>
              <a:rPr lang="en-US" sz="13800" dirty="0">
                <a:solidFill>
                  <a:schemeClr val="accent1"/>
                </a:solidFill>
              </a:rPr>
              <a:t>Thank you</a:t>
            </a:r>
          </a:p>
        </p:txBody>
      </p:sp>
    </p:spTree>
    <p:extLst>
      <p:ext uri="{BB962C8B-B14F-4D97-AF65-F5344CB8AC3E}">
        <p14:creationId xmlns:p14="http://schemas.microsoft.com/office/powerpoint/2010/main" val="382967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Solving Problems by Searching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p:txBody>
          <a:bodyPr>
            <a:normAutofit/>
          </a:bodyPr>
          <a:lstStyle/>
          <a:p>
            <a:r>
              <a:rPr lang="en-US" sz="2000" dirty="0">
                <a:solidFill>
                  <a:schemeClr val="tx1"/>
                </a:solidFill>
              </a:rPr>
              <a:t>How</a:t>
            </a:r>
            <a:r>
              <a:rPr lang="ar-EG" sz="2000" dirty="0">
                <a:solidFill>
                  <a:schemeClr val="tx1"/>
                </a:solidFill>
              </a:rPr>
              <a:t> </a:t>
            </a:r>
            <a:r>
              <a:rPr lang="en-US" sz="2000" dirty="0">
                <a:solidFill>
                  <a:schemeClr val="tx1"/>
                </a:solidFill>
              </a:rPr>
              <a:t>an agent can look ahead to find a sequence of actions that will achieve its goal.</a:t>
            </a:r>
          </a:p>
          <a:p>
            <a:r>
              <a:rPr lang="en-US" sz="2000" dirty="0">
                <a:solidFill>
                  <a:srgbClr val="FF0000"/>
                </a:solidFill>
              </a:rPr>
              <a:t>Problem-solving agent</a:t>
            </a:r>
            <a:r>
              <a:rPr lang="en-US" sz="2000" dirty="0">
                <a:solidFill>
                  <a:schemeClr val="tx1"/>
                </a:solidFill>
              </a:rPr>
              <a:t> is the agent needs to plan ahead: to</a:t>
            </a:r>
            <a:r>
              <a:rPr lang="ar-EG" sz="2000" dirty="0">
                <a:solidFill>
                  <a:schemeClr val="tx1"/>
                </a:solidFill>
              </a:rPr>
              <a:t> </a:t>
            </a:r>
            <a:r>
              <a:rPr lang="en-US" sz="2000" dirty="0">
                <a:solidFill>
                  <a:schemeClr val="tx1"/>
                </a:solidFill>
              </a:rPr>
              <a:t>consider a sequence of actions that </a:t>
            </a:r>
            <a:r>
              <a:rPr lang="en-US" sz="2000" dirty="0">
                <a:solidFill>
                  <a:srgbClr val="FF0000"/>
                </a:solidFill>
              </a:rPr>
              <a:t>form a path</a:t>
            </a:r>
            <a:r>
              <a:rPr lang="en-US" sz="2000" dirty="0">
                <a:solidFill>
                  <a:schemeClr val="tx1"/>
                </a:solidFill>
              </a:rPr>
              <a:t> to a goal state.</a:t>
            </a:r>
          </a:p>
          <a:p>
            <a:r>
              <a:rPr lang="en-US" sz="2000" dirty="0">
                <a:solidFill>
                  <a:schemeClr val="tx1"/>
                </a:solidFill>
              </a:rPr>
              <a:t>The computational process agent undertakes is called </a:t>
            </a:r>
            <a:r>
              <a:rPr lang="en-US" sz="2000" b="1" dirty="0">
                <a:solidFill>
                  <a:srgbClr val="FF0000"/>
                </a:solidFill>
              </a:rPr>
              <a:t>search</a:t>
            </a:r>
            <a:r>
              <a:rPr lang="en-US" sz="2000" dirty="0">
                <a:solidFill>
                  <a:schemeClr val="tx1"/>
                </a:solidFill>
              </a:rPr>
              <a:t>.</a:t>
            </a:r>
          </a:p>
          <a:p>
            <a:r>
              <a:rPr lang="en-US" sz="2000" dirty="0">
                <a:solidFill>
                  <a:schemeClr val="tx1"/>
                </a:solidFill>
              </a:rPr>
              <a:t>Two types of algorithms:</a:t>
            </a:r>
          </a:p>
          <a:p>
            <a:r>
              <a:rPr lang="en-US" sz="2000" dirty="0">
                <a:solidFill>
                  <a:schemeClr val="tx1"/>
                </a:solidFill>
              </a:rPr>
              <a:t> 1. Informed</a:t>
            </a:r>
          </a:p>
          <a:p>
            <a:r>
              <a:rPr lang="en-US" sz="2000" dirty="0">
                <a:solidFill>
                  <a:schemeClr val="tx1"/>
                </a:solidFill>
              </a:rPr>
              <a:t> 2. Uninformed</a:t>
            </a:r>
          </a:p>
          <a:p>
            <a:endParaRPr lang="en-US" sz="2000" dirty="0">
              <a:solidFill>
                <a:schemeClr val="tx1"/>
              </a:solidFill>
            </a:endParaRPr>
          </a:p>
          <a:p>
            <a:endParaRPr lang="en-US" sz="2000" dirty="0">
              <a:solidFill>
                <a:schemeClr val="tx1"/>
              </a:solidFill>
            </a:endParaRP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pic>
        <p:nvPicPr>
          <p:cNvPr id="6" name="Picture 5">
            <a:extLst>
              <a:ext uri="{FF2B5EF4-FFF2-40B4-BE49-F238E27FC236}">
                <a16:creationId xmlns:a16="http://schemas.microsoft.com/office/drawing/2014/main" id="{600521DD-BDBE-2026-E21E-C86B31B9EDF4}"/>
              </a:ext>
            </a:extLst>
          </p:cNvPr>
          <p:cNvPicPr>
            <a:picLocks noChangeAspect="1"/>
          </p:cNvPicPr>
          <p:nvPr/>
        </p:nvPicPr>
        <p:blipFill rotWithShape="1">
          <a:blip r:embed="rId3"/>
          <a:srcRect t="849" b="170"/>
          <a:stretch/>
        </p:blipFill>
        <p:spPr>
          <a:xfrm>
            <a:off x="6849979" y="3647350"/>
            <a:ext cx="5320696" cy="3210649"/>
          </a:xfrm>
          <a:prstGeom prst="rect">
            <a:avLst/>
          </a:prstGeom>
        </p:spPr>
      </p:pic>
    </p:spTree>
    <p:extLst>
      <p:ext uri="{BB962C8B-B14F-4D97-AF65-F5344CB8AC3E}">
        <p14:creationId xmlns:p14="http://schemas.microsoft.com/office/powerpoint/2010/main" val="31252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Four-phase problem-solving process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graphicFrame>
        <p:nvGraphicFramePr>
          <p:cNvPr id="9" name="Table 8">
            <a:extLst>
              <a:ext uri="{FF2B5EF4-FFF2-40B4-BE49-F238E27FC236}">
                <a16:creationId xmlns:a16="http://schemas.microsoft.com/office/drawing/2014/main" id="{C63FDA3C-B99B-19AA-7FC4-7148FB943644}"/>
              </a:ext>
            </a:extLst>
          </p:cNvPr>
          <p:cNvGraphicFramePr>
            <a:graphicFrameLocks noGrp="1"/>
          </p:cNvGraphicFramePr>
          <p:nvPr>
            <p:extLst>
              <p:ext uri="{D42A27DB-BD31-4B8C-83A1-F6EECF244321}">
                <p14:modId xmlns:p14="http://schemas.microsoft.com/office/powerpoint/2010/main" val="3802530348"/>
              </p:ext>
            </p:extLst>
          </p:nvPr>
        </p:nvGraphicFramePr>
        <p:xfrm>
          <a:off x="581192" y="1841995"/>
          <a:ext cx="11029616" cy="4875125"/>
        </p:xfrm>
        <a:graphic>
          <a:graphicData uri="http://schemas.openxmlformats.org/drawingml/2006/table">
            <a:tbl>
              <a:tblPr firstRow="1" bandRow="1">
                <a:tableStyleId>{5C22544A-7EE6-4342-B048-85BDC9FD1C3A}</a:tableStyleId>
              </a:tblPr>
              <a:tblGrid>
                <a:gridCol w="1969506">
                  <a:extLst>
                    <a:ext uri="{9D8B030D-6E8A-4147-A177-3AD203B41FA5}">
                      <a16:colId xmlns:a16="http://schemas.microsoft.com/office/drawing/2014/main" val="3457607785"/>
                    </a:ext>
                  </a:extLst>
                </a:gridCol>
                <a:gridCol w="9060110">
                  <a:extLst>
                    <a:ext uri="{9D8B030D-6E8A-4147-A177-3AD203B41FA5}">
                      <a16:colId xmlns:a16="http://schemas.microsoft.com/office/drawing/2014/main" val="536770726"/>
                    </a:ext>
                  </a:extLst>
                </a:gridCol>
              </a:tblGrid>
              <a:tr h="424070">
                <a:tc>
                  <a:txBody>
                    <a:bodyPr/>
                    <a:lstStyle/>
                    <a:p>
                      <a:r>
                        <a:rPr lang="en-US" b="1" dirty="0"/>
                        <a:t>Agent Type</a:t>
                      </a:r>
                      <a:endParaRPr lang="en-US" dirty="0"/>
                    </a:p>
                  </a:txBody>
                  <a:tcPr anchor="ctr"/>
                </a:tc>
                <a:tc>
                  <a:txBody>
                    <a:bodyPr/>
                    <a:lstStyle/>
                    <a:p>
                      <a:r>
                        <a:rPr lang="en-US" b="1"/>
                        <a:t>Description</a:t>
                      </a:r>
                      <a:endParaRPr lang="en-US"/>
                    </a:p>
                  </a:txBody>
                  <a:tcPr anchor="ctr"/>
                </a:tc>
                <a:extLst>
                  <a:ext uri="{0D108BD9-81ED-4DB2-BD59-A6C34878D82A}">
                    <a16:rowId xmlns:a16="http://schemas.microsoft.com/office/drawing/2014/main" val="87801082"/>
                  </a:ext>
                </a:extLst>
              </a:tr>
              <a:tr h="1104313">
                <a:tc>
                  <a:txBody>
                    <a:bodyPr/>
                    <a:lstStyle/>
                    <a:p>
                      <a:r>
                        <a:rPr lang="en-US" b="1" dirty="0"/>
                        <a:t>Goal Formulation</a:t>
                      </a:r>
                      <a:endParaRPr lang="en-US" dirty="0"/>
                    </a:p>
                  </a:txBody>
                  <a:tcPr anchor="ctr"/>
                </a:tc>
                <a:tc>
                  <a:txBody>
                    <a:bodyPr/>
                    <a:lstStyle/>
                    <a:p>
                      <a:r>
                        <a:rPr lang="en-US" dirty="0"/>
                        <a:t>The agent adopts the goal of reaching Bucharest.</a:t>
                      </a:r>
                    </a:p>
                  </a:txBody>
                  <a:tcPr anchor="ctr"/>
                </a:tc>
                <a:extLst>
                  <a:ext uri="{0D108BD9-81ED-4DB2-BD59-A6C34878D82A}">
                    <a16:rowId xmlns:a16="http://schemas.microsoft.com/office/drawing/2014/main" val="1152639975"/>
                  </a:ext>
                </a:extLst>
              </a:tr>
              <a:tr h="1104313">
                <a:tc>
                  <a:txBody>
                    <a:bodyPr/>
                    <a:lstStyle/>
                    <a:p>
                      <a:r>
                        <a:rPr lang="en-US" b="1" dirty="0"/>
                        <a:t>Problem Formulation</a:t>
                      </a:r>
                      <a:endParaRPr lang="en-US" dirty="0"/>
                    </a:p>
                  </a:txBody>
                  <a:tcPr anchor="ctr"/>
                </a:tc>
                <a:tc>
                  <a:txBody>
                    <a:bodyPr/>
                    <a:lstStyle/>
                    <a:p>
                      <a:r>
                        <a:rPr lang="en-US" dirty="0"/>
                        <a:t>The agent devises a description of the states and actions necessary to reach the goal. For our agent, one good model is to consider the actions of traveling from one city to an adjacent city, and therefore the only fact about the state of the world that will change due to an action is the current city.</a:t>
                      </a:r>
                    </a:p>
                  </a:txBody>
                  <a:tcPr anchor="ctr"/>
                </a:tc>
                <a:extLst>
                  <a:ext uri="{0D108BD9-81ED-4DB2-BD59-A6C34878D82A}">
                    <a16:rowId xmlns:a16="http://schemas.microsoft.com/office/drawing/2014/main" val="1630652905"/>
                  </a:ext>
                </a:extLst>
              </a:tr>
              <a:tr h="969302">
                <a:tc>
                  <a:txBody>
                    <a:bodyPr/>
                    <a:lstStyle/>
                    <a:p>
                      <a:r>
                        <a:rPr lang="en-US" b="1" dirty="0"/>
                        <a:t>Search</a:t>
                      </a:r>
                      <a:endParaRPr lang="en-US" dirty="0"/>
                    </a:p>
                  </a:txBody>
                  <a:tcPr anchor="ctr"/>
                </a:tc>
                <a:tc>
                  <a:txBody>
                    <a:bodyPr/>
                    <a:lstStyle/>
                    <a:p>
                      <a:r>
                        <a:rPr lang="en-US" dirty="0"/>
                        <a:t>Before taking any action in the real world, the agent simulates sequences of actions in its model, searching until it finds a sequence of actions that reaches the goal. Such a sequence is called a solution. The agent might have to simulate multiple sequences that do not reach the goal, but it will find a solution, or it will find that no solution is possible.</a:t>
                      </a:r>
                    </a:p>
                  </a:txBody>
                  <a:tcPr anchor="ctr"/>
                </a:tc>
                <a:extLst>
                  <a:ext uri="{0D108BD9-81ED-4DB2-BD59-A6C34878D82A}">
                    <a16:rowId xmlns:a16="http://schemas.microsoft.com/office/drawing/2014/main" val="1041386671"/>
                  </a:ext>
                </a:extLst>
              </a:tr>
              <a:tr h="969302">
                <a:tc>
                  <a:txBody>
                    <a:bodyPr/>
                    <a:lstStyle/>
                    <a:p>
                      <a:r>
                        <a:rPr lang="en-US" b="1" dirty="0"/>
                        <a:t>Execution</a:t>
                      </a:r>
                      <a:endParaRPr lang="en-US" dirty="0"/>
                    </a:p>
                  </a:txBody>
                  <a:tcPr anchor="ctr"/>
                </a:tc>
                <a:tc>
                  <a:txBody>
                    <a:bodyPr/>
                    <a:lstStyle/>
                    <a:p>
                      <a:r>
                        <a:rPr lang="en-US" dirty="0"/>
                        <a:t>The agent can now execute the actions in the solution, one at a time.</a:t>
                      </a:r>
                    </a:p>
                  </a:txBody>
                  <a:tcPr anchor="ctr"/>
                </a:tc>
                <a:extLst>
                  <a:ext uri="{0D108BD9-81ED-4DB2-BD59-A6C34878D82A}">
                    <a16:rowId xmlns:a16="http://schemas.microsoft.com/office/drawing/2014/main" val="162872745"/>
                  </a:ext>
                </a:extLst>
              </a:tr>
            </a:tbl>
          </a:graphicData>
        </a:graphic>
      </p:graphicFrame>
    </p:spTree>
    <p:extLst>
      <p:ext uri="{BB962C8B-B14F-4D97-AF65-F5344CB8AC3E}">
        <p14:creationId xmlns:p14="http://schemas.microsoft.com/office/powerpoint/2010/main" val="288475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Search Space Definitions </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graphicFrame>
        <p:nvGraphicFramePr>
          <p:cNvPr id="9" name="Table 8">
            <a:extLst>
              <a:ext uri="{FF2B5EF4-FFF2-40B4-BE49-F238E27FC236}">
                <a16:creationId xmlns:a16="http://schemas.microsoft.com/office/drawing/2014/main" id="{C63FDA3C-B99B-19AA-7FC4-7148FB943644}"/>
              </a:ext>
            </a:extLst>
          </p:cNvPr>
          <p:cNvGraphicFramePr>
            <a:graphicFrameLocks noGrp="1"/>
          </p:cNvGraphicFramePr>
          <p:nvPr>
            <p:extLst>
              <p:ext uri="{D42A27DB-BD31-4B8C-83A1-F6EECF244321}">
                <p14:modId xmlns:p14="http://schemas.microsoft.com/office/powerpoint/2010/main" val="283307568"/>
              </p:ext>
            </p:extLst>
          </p:nvPr>
        </p:nvGraphicFramePr>
        <p:xfrm>
          <a:off x="581191" y="1841995"/>
          <a:ext cx="11029616" cy="4791915"/>
        </p:xfrm>
        <a:graphic>
          <a:graphicData uri="http://schemas.openxmlformats.org/drawingml/2006/table">
            <a:tbl>
              <a:tblPr firstRow="1" bandRow="1">
                <a:tableStyleId>{5C22544A-7EE6-4342-B048-85BDC9FD1C3A}</a:tableStyleId>
              </a:tblPr>
              <a:tblGrid>
                <a:gridCol w="1440114">
                  <a:extLst>
                    <a:ext uri="{9D8B030D-6E8A-4147-A177-3AD203B41FA5}">
                      <a16:colId xmlns:a16="http://schemas.microsoft.com/office/drawing/2014/main" val="3457607785"/>
                    </a:ext>
                  </a:extLst>
                </a:gridCol>
                <a:gridCol w="9589502">
                  <a:extLst>
                    <a:ext uri="{9D8B030D-6E8A-4147-A177-3AD203B41FA5}">
                      <a16:colId xmlns:a16="http://schemas.microsoft.com/office/drawing/2014/main" val="536770726"/>
                    </a:ext>
                  </a:extLst>
                </a:gridCol>
              </a:tblGrid>
              <a:tr h="353071">
                <a:tc>
                  <a:txBody>
                    <a:bodyPr/>
                    <a:lstStyle/>
                    <a:p>
                      <a:r>
                        <a:rPr lang="en-US" dirty="0"/>
                        <a:t>Term</a:t>
                      </a:r>
                    </a:p>
                  </a:txBody>
                  <a:tcPr anchor="ctr"/>
                </a:tc>
                <a:tc>
                  <a:txBody>
                    <a:bodyPr/>
                    <a:lstStyle/>
                    <a:p>
                      <a:r>
                        <a:rPr lang="en-US" dirty="0"/>
                        <a:t>Definition</a:t>
                      </a:r>
                    </a:p>
                  </a:txBody>
                  <a:tcPr anchor="ctr"/>
                </a:tc>
                <a:extLst>
                  <a:ext uri="{0D108BD9-81ED-4DB2-BD59-A6C34878D82A}">
                    <a16:rowId xmlns:a16="http://schemas.microsoft.com/office/drawing/2014/main" val="87801082"/>
                  </a:ext>
                </a:extLst>
              </a:tr>
              <a:tr h="821375">
                <a:tc>
                  <a:txBody>
                    <a:bodyPr/>
                    <a:lstStyle/>
                    <a:p>
                      <a:r>
                        <a:rPr lang="en-US" b="1" dirty="0"/>
                        <a:t>Initial State</a:t>
                      </a:r>
                      <a:endParaRPr lang="en-US" dirty="0"/>
                    </a:p>
                  </a:txBody>
                  <a:tcPr anchor="ctr"/>
                </a:tc>
                <a:tc>
                  <a:txBody>
                    <a:bodyPr/>
                    <a:lstStyle/>
                    <a:p>
                      <a:r>
                        <a:rPr lang="en-US" dirty="0"/>
                        <a:t>The state from which the agent infers that it is at the beginning</a:t>
                      </a:r>
                    </a:p>
                  </a:txBody>
                  <a:tcPr anchor="ctr"/>
                </a:tc>
                <a:extLst>
                  <a:ext uri="{0D108BD9-81ED-4DB2-BD59-A6C34878D82A}">
                    <a16:rowId xmlns:a16="http://schemas.microsoft.com/office/drawing/2014/main" val="1630652905"/>
                  </a:ext>
                </a:extLst>
              </a:tr>
              <a:tr h="720956">
                <a:tc>
                  <a:txBody>
                    <a:bodyPr/>
                    <a:lstStyle/>
                    <a:p>
                      <a:r>
                        <a:rPr lang="en-US" b="1" dirty="0"/>
                        <a:t>Goal state</a:t>
                      </a:r>
                    </a:p>
                  </a:txBody>
                  <a:tcPr anchor="ctr"/>
                </a:tc>
                <a:tc>
                  <a:txBody>
                    <a:bodyPr/>
                    <a:lstStyle/>
                    <a:p>
                      <a:endParaRPr lang="en-US" dirty="0"/>
                    </a:p>
                  </a:txBody>
                  <a:tcPr anchor="ctr"/>
                </a:tc>
                <a:extLst>
                  <a:ext uri="{0D108BD9-81ED-4DB2-BD59-A6C34878D82A}">
                    <a16:rowId xmlns:a16="http://schemas.microsoft.com/office/drawing/2014/main" val="1041386671"/>
                  </a:ext>
                </a:extLst>
              </a:tr>
              <a:tr h="720956">
                <a:tc>
                  <a:txBody>
                    <a:bodyPr/>
                    <a:lstStyle/>
                    <a:p>
                      <a:r>
                        <a:rPr lang="en-US" b="1" dirty="0"/>
                        <a:t>Operators (actions)</a:t>
                      </a:r>
                      <a:endParaRPr lang="en-US" dirty="0"/>
                    </a:p>
                  </a:txBody>
                  <a:tcPr anchor="ctr"/>
                </a:tc>
                <a:tc>
                  <a:txBody>
                    <a:bodyPr/>
                    <a:lstStyle/>
                    <a:p>
                      <a:r>
                        <a:rPr lang="en-US" dirty="0"/>
                        <a:t>A description of what possible action does (that change the state of the world) and their outcome</a:t>
                      </a:r>
                    </a:p>
                  </a:txBody>
                  <a:tcPr anchor="ctr"/>
                </a:tc>
                <a:extLst>
                  <a:ext uri="{0D108BD9-81ED-4DB2-BD59-A6C34878D82A}">
                    <a16:rowId xmlns:a16="http://schemas.microsoft.com/office/drawing/2014/main" val="162872745"/>
                  </a:ext>
                </a:extLst>
              </a:tr>
              <a:tr h="720956">
                <a:tc>
                  <a:txBody>
                    <a:bodyPr/>
                    <a:lstStyle/>
                    <a:p>
                      <a:r>
                        <a:rPr lang="en-US" b="1" dirty="0"/>
                        <a:t>State space</a:t>
                      </a:r>
                    </a:p>
                  </a:txBody>
                  <a:tcPr anchor="ctr"/>
                </a:tc>
                <a:tc>
                  <a:txBody>
                    <a:bodyPr/>
                    <a:lstStyle/>
                    <a:p>
                      <a:r>
                        <a:rPr lang="en-US" dirty="0"/>
                        <a:t>All states reachable from initial by any sequences of actions.</a:t>
                      </a:r>
                    </a:p>
                    <a:p>
                      <a:r>
                        <a:rPr lang="en-US" dirty="0"/>
                        <a:t>A </a:t>
                      </a:r>
                      <a:r>
                        <a:rPr lang="en-US" dirty="0">
                          <a:solidFill>
                            <a:srgbClr val="FF0000"/>
                          </a:solidFill>
                        </a:rPr>
                        <a:t>path</a:t>
                      </a:r>
                      <a:r>
                        <a:rPr lang="en-US" dirty="0"/>
                        <a:t>: is any sequence of actions that lead from one state to another</a:t>
                      </a:r>
                    </a:p>
                  </a:txBody>
                  <a:tcPr anchor="ctr"/>
                </a:tc>
                <a:extLst>
                  <a:ext uri="{0D108BD9-81ED-4DB2-BD59-A6C34878D82A}">
                    <a16:rowId xmlns:a16="http://schemas.microsoft.com/office/drawing/2014/main" val="3836539890"/>
                  </a:ext>
                </a:extLst>
              </a:tr>
              <a:tr h="720956">
                <a:tc>
                  <a:txBody>
                    <a:bodyPr/>
                    <a:lstStyle/>
                    <a:p>
                      <a:r>
                        <a:rPr lang="en-US" b="1" dirty="0"/>
                        <a:t>Goal Test</a:t>
                      </a:r>
                      <a:endParaRPr lang="en-US" dirty="0"/>
                    </a:p>
                  </a:txBody>
                  <a:tcPr anchor="ctr"/>
                </a:tc>
                <a:tc>
                  <a:txBody>
                    <a:bodyPr/>
                    <a:lstStyle/>
                    <a:p>
                      <a:r>
                        <a:rPr lang="en-US" dirty="0"/>
                        <a:t>A function that checks whether a given state meets the problem's goal criteria.</a:t>
                      </a:r>
                    </a:p>
                  </a:txBody>
                  <a:tcPr anchor="ctr"/>
                </a:tc>
                <a:extLst>
                  <a:ext uri="{0D108BD9-81ED-4DB2-BD59-A6C34878D82A}">
                    <a16:rowId xmlns:a16="http://schemas.microsoft.com/office/drawing/2014/main" val="4279806027"/>
                  </a:ext>
                </a:extLst>
              </a:tr>
              <a:tr h="720956">
                <a:tc>
                  <a:txBody>
                    <a:bodyPr/>
                    <a:lstStyle/>
                    <a:p>
                      <a:r>
                        <a:rPr lang="en-US" b="1" dirty="0"/>
                        <a:t>Path Cost</a:t>
                      </a:r>
                      <a:endParaRPr lang="en-US" dirty="0"/>
                    </a:p>
                  </a:txBody>
                  <a:tcPr anchor="ctr"/>
                </a:tc>
                <a:tc>
                  <a:txBody>
                    <a:bodyPr/>
                    <a:lstStyle/>
                    <a:p>
                      <a:r>
                        <a:rPr lang="en-US" dirty="0"/>
                        <a:t>When it matters how to get there (goal state)</a:t>
                      </a:r>
                    </a:p>
                  </a:txBody>
                  <a:tcPr anchor="ctr"/>
                </a:tc>
                <a:extLst>
                  <a:ext uri="{0D108BD9-81ED-4DB2-BD59-A6C34878D82A}">
                    <a16:rowId xmlns:a16="http://schemas.microsoft.com/office/drawing/2014/main" val="969822933"/>
                  </a:ext>
                </a:extLst>
              </a:tr>
            </a:tbl>
          </a:graphicData>
        </a:graphic>
      </p:graphicFrame>
    </p:spTree>
    <p:extLst>
      <p:ext uri="{BB962C8B-B14F-4D97-AF65-F5344CB8AC3E}">
        <p14:creationId xmlns:p14="http://schemas.microsoft.com/office/powerpoint/2010/main" val="33615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8-puzzle problem</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4"/>
          <a:stretch>
            <a:fillRect/>
          </a:stretch>
        </p:blipFill>
        <p:spPr>
          <a:xfrm>
            <a:off x="10480099" y="639098"/>
            <a:ext cx="1130708" cy="1130708"/>
          </a:xfrm>
          <a:prstGeom prst="rect">
            <a:avLst/>
          </a:prstGeom>
        </p:spPr>
      </p:pic>
      <p:pic>
        <p:nvPicPr>
          <p:cNvPr id="8" name="Picture 7">
            <a:extLst>
              <a:ext uri="{FF2B5EF4-FFF2-40B4-BE49-F238E27FC236}">
                <a16:creationId xmlns:a16="http://schemas.microsoft.com/office/drawing/2014/main" id="{F6C8ACF4-5EA7-BEDA-0153-63852430214F}"/>
              </a:ext>
            </a:extLst>
          </p:cNvPr>
          <p:cNvPicPr>
            <a:picLocks noChangeAspect="1"/>
          </p:cNvPicPr>
          <p:nvPr/>
        </p:nvPicPr>
        <p:blipFill>
          <a:blip r:embed="rId5"/>
          <a:stretch>
            <a:fillRect/>
          </a:stretch>
        </p:blipFill>
        <p:spPr>
          <a:xfrm>
            <a:off x="7676520" y="1972220"/>
            <a:ext cx="4515480" cy="2200582"/>
          </a:xfrm>
          <a:prstGeom prst="rect">
            <a:avLst/>
          </a:prstGeom>
        </p:spPr>
      </p:pic>
      <p:pic>
        <p:nvPicPr>
          <p:cNvPr id="19" name="video1792932146">
            <a:hlinkClick r:id="" action="ppaction://media"/>
            <a:extLst>
              <a:ext uri="{FF2B5EF4-FFF2-40B4-BE49-F238E27FC236}">
                <a16:creationId xmlns:a16="http://schemas.microsoft.com/office/drawing/2014/main" id="{EC84E0A2-388F-01C0-7BF2-423DC6535899}"/>
              </a:ext>
            </a:extLst>
          </p:cNvPr>
          <p:cNvPicPr>
            <a:picLocks noChangeAspect="1"/>
          </p:cNvPicPr>
          <p:nvPr>
            <a:videoFile r:link="rId1"/>
            <p:extLst>
              <p:ext uri="{DAA4B4D4-6D71-4841-9C94-3DE7FCFB9230}">
                <p14:media xmlns:p14="http://schemas.microsoft.com/office/powerpoint/2010/main" r:embed="rId2">
                  <p14:trim st="3090" end="6072"/>
                </p14:media>
              </p:ext>
            </p:extLst>
          </p:nvPr>
        </p:nvPicPr>
        <p:blipFill>
          <a:blip r:embed="rId6"/>
          <a:stretch>
            <a:fillRect/>
          </a:stretch>
        </p:blipFill>
        <p:spPr>
          <a:xfrm>
            <a:off x="7893698" y="4340553"/>
            <a:ext cx="4226560" cy="2377440"/>
          </a:xfrm>
          <a:prstGeom prst="roundRect">
            <a:avLst/>
          </a:prstGeom>
        </p:spPr>
      </p:pic>
      <p:graphicFrame>
        <p:nvGraphicFramePr>
          <p:cNvPr id="20" name="Table 19">
            <a:extLst>
              <a:ext uri="{FF2B5EF4-FFF2-40B4-BE49-F238E27FC236}">
                <a16:creationId xmlns:a16="http://schemas.microsoft.com/office/drawing/2014/main" id="{501E1414-2659-0577-5F77-F883FD2ADFB4}"/>
              </a:ext>
            </a:extLst>
          </p:cNvPr>
          <p:cNvGraphicFramePr>
            <a:graphicFrameLocks noGrp="1"/>
          </p:cNvGraphicFramePr>
          <p:nvPr>
            <p:extLst>
              <p:ext uri="{D42A27DB-BD31-4B8C-83A1-F6EECF244321}">
                <p14:modId xmlns:p14="http://schemas.microsoft.com/office/powerpoint/2010/main" val="1601949317"/>
              </p:ext>
            </p:extLst>
          </p:nvPr>
        </p:nvGraphicFramePr>
        <p:xfrm>
          <a:off x="581191" y="1909642"/>
          <a:ext cx="7095329" cy="4751094"/>
        </p:xfrm>
        <a:graphic>
          <a:graphicData uri="http://schemas.openxmlformats.org/drawingml/2006/table">
            <a:tbl>
              <a:tblPr firstRow="1" bandRow="1">
                <a:tableStyleId>{5C22544A-7EE6-4342-B048-85BDC9FD1C3A}</a:tableStyleId>
              </a:tblPr>
              <a:tblGrid>
                <a:gridCol w="1375946">
                  <a:extLst>
                    <a:ext uri="{9D8B030D-6E8A-4147-A177-3AD203B41FA5}">
                      <a16:colId xmlns:a16="http://schemas.microsoft.com/office/drawing/2014/main" val="3457607785"/>
                    </a:ext>
                  </a:extLst>
                </a:gridCol>
                <a:gridCol w="5719383">
                  <a:extLst>
                    <a:ext uri="{9D8B030D-6E8A-4147-A177-3AD203B41FA5}">
                      <a16:colId xmlns:a16="http://schemas.microsoft.com/office/drawing/2014/main" val="536770726"/>
                    </a:ext>
                  </a:extLst>
                </a:gridCol>
              </a:tblGrid>
              <a:tr h="333042">
                <a:tc>
                  <a:txBody>
                    <a:bodyPr/>
                    <a:lstStyle/>
                    <a:p>
                      <a:r>
                        <a:rPr lang="en-US" dirty="0"/>
                        <a:t>Term</a:t>
                      </a:r>
                    </a:p>
                  </a:txBody>
                  <a:tcPr anchor="ctr"/>
                </a:tc>
                <a:tc>
                  <a:txBody>
                    <a:bodyPr/>
                    <a:lstStyle/>
                    <a:p>
                      <a:r>
                        <a:rPr lang="en-US" dirty="0"/>
                        <a:t>Definition</a:t>
                      </a:r>
                    </a:p>
                  </a:txBody>
                  <a:tcPr anchor="ctr"/>
                </a:tc>
                <a:extLst>
                  <a:ext uri="{0D108BD9-81ED-4DB2-BD59-A6C34878D82A}">
                    <a16:rowId xmlns:a16="http://schemas.microsoft.com/office/drawing/2014/main" val="87801082"/>
                  </a:ext>
                </a:extLst>
              </a:tr>
              <a:tr h="582823">
                <a:tc>
                  <a:txBody>
                    <a:bodyPr/>
                    <a:lstStyle/>
                    <a:p>
                      <a:r>
                        <a:rPr lang="en-US" b="1" dirty="0"/>
                        <a:t>Initial State</a:t>
                      </a:r>
                      <a:endParaRPr lang="en-US" dirty="0"/>
                    </a:p>
                  </a:txBody>
                  <a:tcPr anchor="ctr"/>
                </a:tc>
                <a:tc>
                  <a:txBody>
                    <a:bodyPr/>
                    <a:lstStyle/>
                    <a:p>
                      <a:r>
                        <a:rPr lang="en-US" dirty="0"/>
                        <a:t>The location of each of the 8 tiles in one of the nine squares</a:t>
                      </a:r>
                    </a:p>
                  </a:txBody>
                  <a:tcPr anchor="ctr"/>
                </a:tc>
                <a:extLst>
                  <a:ext uri="{0D108BD9-81ED-4DB2-BD59-A6C34878D82A}">
                    <a16:rowId xmlns:a16="http://schemas.microsoft.com/office/drawing/2014/main" val="1630652905"/>
                  </a:ext>
                </a:extLst>
              </a:tr>
              <a:tr h="582823">
                <a:tc>
                  <a:txBody>
                    <a:bodyPr/>
                    <a:lstStyle/>
                    <a:p>
                      <a:r>
                        <a:rPr lang="en-US" b="1" dirty="0"/>
                        <a:t>Goal state</a:t>
                      </a:r>
                    </a:p>
                  </a:txBody>
                  <a:tcPr anchor="ctr"/>
                </a:tc>
                <a:tc>
                  <a:txBody>
                    <a:bodyPr/>
                    <a:lstStyle/>
                    <a:p>
                      <a:r>
                        <a:rPr lang="en-US" dirty="0"/>
                        <a:t>squares are numbered from one to eight around the square</a:t>
                      </a:r>
                    </a:p>
                  </a:txBody>
                  <a:tcPr anchor="ctr"/>
                </a:tc>
                <a:extLst>
                  <a:ext uri="{0D108BD9-81ED-4DB2-BD59-A6C34878D82A}">
                    <a16:rowId xmlns:a16="http://schemas.microsoft.com/office/drawing/2014/main" val="1041386671"/>
                  </a:ext>
                </a:extLst>
              </a:tr>
              <a:tr h="1082385">
                <a:tc>
                  <a:txBody>
                    <a:bodyPr/>
                    <a:lstStyle/>
                    <a:p>
                      <a:r>
                        <a:rPr lang="en-US" b="1" dirty="0"/>
                        <a:t>Operators (actions)</a:t>
                      </a:r>
                      <a:endParaRPr lang="en-US" dirty="0"/>
                    </a:p>
                  </a:txBody>
                  <a:tcPr anchor="ctr"/>
                </a:tc>
                <a:tc>
                  <a:txBody>
                    <a:bodyPr/>
                    <a:lstStyle/>
                    <a:p>
                      <a:r>
                        <a:rPr lang="en-US" dirty="0"/>
                        <a:t>Blank moves:</a:t>
                      </a:r>
                    </a:p>
                    <a:p>
                      <a:r>
                        <a:rPr lang="en-US" dirty="0"/>
                        <a:t>1) Left 2) Right 3) Up 4) Down</a:t>
                      </a:r>
                    </a:p>
                  </a:txBody>
                  <a:tcPr anchor="ctr"/>
                </a:tc>
                <a:extLst>
                  <a:ext uri="{0D108BD9-81ED-4DB2-BD59-A6C34878D82A}">
                    <a16:rowId xmlns:a16="http://schemas.microsoft.com/office/drawing/2014/main" val="162872745"/>
                  </a:ext>
                </a:extLst>
              </a:tr>
              <a:tr h="832604">
                <a:tc>
                  <a:txBody>
                    <a:bodyPr/>
                    <a:lstStyle/>
                    <a:p>
                      <a:r>
                        <a:rPr lang="en-US" b="1" dirty="0"/>
                        <a:t>State space</a:t>
                      </a:r>
                    </a:p>
                  </a:txBody>
                  <a:tcPr anchor="ctr"/>
                </a:tc>
                <a:tc>
                  <a:txBody>
                    <a:bodyPr/>
                    <a:lstStyle/>
                    <a:p>
                      <a:r>
                        <a:rPr lang="en-US" dirty="0"/>
                        <a:t>All states reachable from initial by any sequences of actions.</a:t>
                      </a:r>
                    </a:p>
                    <a:p>
                      <a:r>
                        <a:rPr lang="en-US" dirty="0"/>
                        <a:t>A </a:t>
                      </a:r>
                      <a:r>
                        <a:rPr lang="en-US" dirty="0">
                          <a:solidFill>
                            <a:srgbClr val="FF0000"/>
                          </a:solidFill>
                        </a:rPr>
                        <a:t>path</a:t>
                      </a:r>
                      <a:r>
                        <a:rPr lang="en-US" dirty="0"/>
                        <a:t>: is any sequence of actions that lead from one state to another</a:t>
                      </a:r>
                    </a:p>
                  </a:txBody>
                  <a:tcPr anchor="ctr"/>
                </a:tc>
                <a:extLst>
                  <a:ext uri="{0D108BD9-81ED-4DB2-BD59-A6C34878D82A}">
                    <a16:rowId xmlns:a16="http://schemas.microsoft.com/office/drawing/2014/main" val="3836539890"/>
                  </a:ext>
                </a:extLst>
              </a:tr>
              <a:tr h="582823">
                <a:tc>
                  <a:txBody>
                    <a:bodyPr/>
                    <a:lstStyle/>
                    <a:p>
                      <a:r>
                        <a:rPr lang="en-US" b="1" dirty="0"/>
                        <a:t>Goal Test</a:t>
                      </a:r>
                      <a:endParaRPr lang="en-US" dirty="0"/>
                    </a:p>
                  </a:txBody>
                  <a:tcPr anchor="ctr"/>
                </a:tc>
                <a:tc>
                  <a:txBody>
                    <a:bodyPr/>
                    <a:lstStyle/>
                    <a:p>
                      <a:r>
                        <a:rPr lang="en-US" dirty="0"/>
                        <a:t>State match the goal configurations </a:t>
                      </a:r>
                    </a:p>
                  </a:txBody>
                  <a:tcPr anchor="ctr"/>
                </a:tc>
                <a:extLst>
                  <a:ext uri="{0D108BD9-81ED-4DB2-BD59-A6C34878D82A}">
                    <a16:rowId xmlns:a16="http://schemas.microsoft.com/office/drawing/2014/main" val="4279806027"/>
                  </a:ext>
                </a:extLst>
              </a:tr>
              <a:tr h="582823">
                <a:tc>
                  <a:txBody>
                    <a:bodyPr/>
                    <a:lstStyle/>
                    <a:p>
                      <a:r>
                        <a:rPr lang="en-US" b="1" dirty="0"/>
                        <a:t>Path Cost</a:t>
                      </a:r>
                      <a:endParaRPr lang="en-US" dirty="0"/>
                    </a:p>
                  </a:txBody>
                  <a:tcPr anchor="ctr"/>
                </a:tc>
                <a:tc>
                  <a:txBody>
                    <a:bodyPr/>
                    <a:lstStyle/>
                    <a:p>
                      <a:r>
                        <a:rPr lang="en-US" dirty="0"/>
                        <a:t>Each step cost 1, total path cost = no. of steps</a:t>
                      </a:r>
                    </a:p>
                  </a:txBody>
                  <a:tcPr anchor="ctr"/>
                </a:tc>
                <a:extLst>
                  <a:ext uri="{0D108BD9-81ED-4DB2-BD59-A6C34878D82A}">
                    <a16:rowId xmlns:a16="http://schemas.microsoft.com/office/drawing/2014/main" val="969822933"/>
                  </a:ext>
                </a:extLst>
              </a:tr>
            </a:tbl>
          </a:graphicData>
        </a:graphic>
      </p:graphicFrame>
    </p:spTree>
    <p:extLst>
      <p:ext uri="{BB962C8B-B14F-4D97-AF65-F5344CB8AC3E}">
        <p14:creationId xmlns:p14="http://schemas.microsoft.com/office/powerpoint/2010/main" val="154112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91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Towers of Hanoi problem</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4"/>
          <a:stretch>
            <a:fillRect/>
          </a:stretch>
        </p:blipFill>
        <p:spPr>
          <a:xfrm>
            <a:off x="10480099" y="639098"/>
            <a:ext cx="1130708" cy="1130708"/>
          </a:xfrm>
          <a:prstGeom prst="rect">
            <a:avLst/>
          </a:prstGeom>
        </p:spPr>
      </p:pic>
      <p:graphicFrame>
        <p:nvGraphicFramePr>
          <p:cNvPr id="18" name="Table 17">
            <a:extLst>
              <a:ext uri="{FF2B5EF4-FFF2-40B4-BE49-F238E27FC236}">
                <a16:creationId xmlns:a16="http://schemas.microsoft.com/office/drawing/2014/main" id="{0A580006-BEFB-FB2B-B0C2-D93B18537884}"/>
              </a:ext>
            </a:extLst>
          </p:cNvPr>
          <p:cNvGraphicFramePr>
            <a:graphicFrameLocks noGrp="1"/>
          </p:cNvGraphicFramePr>
          <p:nvPr>
            <p:extLst>
              <p:ext uri="{D42A27DB-BD31-4B8C-83A1-F6EECF244321}">
                <p14:modId xmlns:p14="http://schemas.microsoft.com/office/powerpoint/2010/main" val="3621014772"/>
              </p:ext>
            </p:extLst>
          </p:nvPr>
        </p:nvGraphicFramePr>
        <p:xfrm>
          <a:off x="581191" y="1909642"/>
          <a:ext cx="7095329" cy="4783812"/>
        </p:xfrm>
        <a:graphic>
          <a:graphicData uri="http://schemas.openxmlformats.org/drawingml/2006/table">
            <a:tbl>
              <a:tblPr firstRow="1" bandRow="1">
                <a:tableStyleId>{5C22544A-7EE6-4342-B048-85BDC9FD1C3A}</a:tableStyleId>
              </a:tblPr>
              <a:tblGrid>
                <a:gridCol w="1375946">
                  <a:extLst>
                    <a:ext uri="{9D8B030D-6E8A-4147-A177-3AD203B41FA5}">
                      <a16:colId xmlns:a16="http://schemas.microsoft.com/office/drawing/2014/main" val="3457607785"/>
                    </a:ext>
                  </a:extLst>
                </a:gridCol>
                <a:gridCol w="5719383">
                  <a:extLst>
                    <a:ext uri="{9D8B030D-6E8A-4147-A177-3AD203B41FA5}">
                      <a16:colId xmlns:a16="http://schemas.microsoft.com/office/drawing/2014/main" val="536770726"/>
                    </a:ext>
                  </a:extLst>
                </a:gridCol>
              </a:tblGrid>
              <a:tr h="333042">
                <a:tc>
                  <a:txBody>
                    <a:bodyPr/>
                    <a:lstStyle/>
                    <a:p>
                      <a:r>
                        <a:rPr lang="en-US" dirty="0"/>
                        <a:t>Term</a:t>
                      </a:r>
                    </a:p>
                  </a:txBody>
                  <a:tcPr anchor="ctr"/>
                </a:tc>
                <a:tc>
                  <a:txBody>
                    <a:bodyPr/>
                    <a:lstStyle/>
                    <a:p>
                      <a:r>
                        <a:rPr lang="en-US" dirty="0"/>
                        <a:t>Definition</a:t>
                      </a:r>
                    </a:p>
                  </a:txBody>
                  <a:tcPr anchor="ctr"/>
                </a:tc>
                <a:extLst>
                  <a:ext uri="{0D108BD9-81ED-4DB2-BD59-A6C34878D82A}">
                    <a16:rowId xmlns:a16="http://schemas.microsoft.com/office/drawing/2014/main" val="87801082"/>
                  </a:ext>
                </a:extLst>
              </a:tr>
              <a:tr h="582823">
                <a:tc>
                  <a:txBody>
                    <a:bodyPr/>
                    <a:lstStyle/>
                    <a:p>
                      <a:r>
                        <a:rPr lang="en-US" b="1" dirty="0"/>
                        <a:t>Initial State</a:t>
                      </a:r>
                      <a:endParaRPr lang="en-US" dirty="0"/>
                    </a:p>
                  </a:txBody>
                  <a:tcPr anchor="ctr"/>
                </a:tc>
                <a:tc>
                  <a:txBody>
                    <a:bodyPr/>
                    <a:lstStyle/>
                    <a:p>
                      <a:r>
                        <a:rPr lang="en-US" dirty="0"/>
                        <a:t>The configuration of disks on the poles at the start.</a:t>
                      </a:r>
                    </a:p>
                  </a:txBody>
                  <a:tcPr anchor="ctr"/>
                </a:tc>
                <a:extLst>
                  <a:ext uri="{0D108BD9-81ED-4DB2-BD59-A6C34878D82A}">
                    <a16:rowId xmlns:a16="http://schemas.microsoft.com/office/drawing/2014/main" val="1630652905"/>
                  </a:ext>
                </a:extLst>
              </a:tr>
              <a:tr h="582823">
                <a:tc>
                  <a:txBody>
                    <a:bodyPr/>
                    <a:lstStyle/>
                    <a:p>
                      <a:r>
                        <a:rPr lang="en-US" b="1" dirty="0"/>
                        <a:t>Goal state</a:t>
                      </a:r>
                    </a:p>
                  </a:txBody>
                  <a:tcPr anchor="ctr"/>
                </a:tc>
                <a:tc>
                  <a:txBody>
                    <a:bodyPr/>
                    <a:lstStyle/>
                    <a:p>
                      <a:r>
                        <a:rPr lang="en-US" dirty="0"/>
                        <a:t>Disks arranged from largest (at bottom) to smallest on the goal pole.</a:t>
                      </a:r>
                    </a:p>
                  </a:txBody>
                  <a:tcPr anchor="ctr"/>
                </a:tc>
                <a:extLst>
                  <a:ext uri="{0D108BD9-81ED-4DB2-BD59-A6C34878D82A}">
                    <a16:rowId xmlns:a16="http://schemas.microsoft.com/office/drawing/2014/main" val="1041386671"/>
                  </a:ext>
                </a:extLst>
              </a:tr>
              <a:tr h="1082385">
                <a:tc>
                  <a:txBody>
                    <a:bodyPr/>
                    <a:lstStyle/>
                    <a:p>
                      <a:r>
                        <a:rPr lang="en-US" b="1" dirty="0"/>
                        <a:t>Operators (actions)</a:t>
                      </a:r>
                      <a:endParaRPr lang="en-US" dirty="0"/>
                    </a:p>
                  </a:txBody>
                  <a:tcPr anchor="ctr"/>
                </a:tc>
                <a:tc>
                  <a:txBody>
                    <a:bodyPr/>
                    <a:lstStyle/>
                    <a:p>
                      <a:r>
                        <a:rPr lang="en-US" dirty="0"/>
                        <a:t>Move disk x from pole y to pole z, subject to constraints:</a:t>
                      </a:r>
                    </a:p>
                    <a:p>
                      <a:r>
                        <a:rPr lang="en-US" dirty="0"/>
                        <a:t>• Cannot move a disk on top of a smaller disk</a:t>
                      </a:r>
                    </a:p>
                    <a:p>
                      <a:r>
                        <a:rPr lang="en-US" dirty="0"/>
                        <a:t>• Cannot move a disk if other disks are on top</a:t>
                      </a:r>
                    </a:p>
                  </a:txBody>
                  <a:tcPr anchor="ctr"/>
                </a:tc>
                <a:extLst>
                  <a:ext uri="{0D108BD9-81ED-4DB2-BD59-A6C34878D82A}">
                    <a16:rowId xmlns:a16="http://schemas.microsoft.com/office/drawing/2014/main" val="162872745"/>
                  </a:ext>
                </a:extLst>
              </a:tr>
              <a:tr h="832604">
                <a:tc>
                  <a:txBody>
                    <a:bodyPr/>
                    <a:lstStyle/>
                    <a:p>
                      <a:r>
                        <a:rPr lang="en-US" b="1" dirty="0"/>
                        <a:t>State space</a:t>
                      </a:r>
                    </a:p>
                  </a:txBody>
                  <a:tcPr anchor="ctr"/>
                </a:tc>
                <a:tc>
                  <a:txBody>
                    <a:bodyPr/>
                    <a:lstStyle/>
                    <a:p>
                      <a:r>
                        <a:rPr lang="en-US" dirty="0"/>
                        <a:t>All reachable configurations of disks and poles from the initial state by any sequence of actions.</a:t>
                      </a:r>
                    </a:p>
                  </a:txBody>
                  <a:tcPr anchor="ctr"/>
                </a:tc>
                <a:extLst>
                  <a:ext uri="{0D108BD9-81ED-4DB2-BD59-A6C34878D82A}">
                    <a16:rowId xmlns:a16="http://schemas.microsoft.com/office/drawing/2014/main" val="3836539890"/>
                  </a:ext>
                </a:extLst>
              </a:tr>
              <a:tr h="582823">
                <a:tc>
                  <a:txBody>
                    <a:bodyPr/>
                    <a:lstStyle/>
                    <a:p>
                      <a:r>
                        <a:rPr lang="en-US" b="1" dirty="0"/>
                        <a:t>Goal Test</a:t>
                      </a:r>
                      <a:endParaRPr lang="en-US" dirty="0"/>
                    </a:p>
                  </a:txBody>
                  <a:tcPr anchor="ctr"/>
                </a:tc>
                <a:tc>
                  <a:txBody>
                    <a:bodyPr/>
                    <a:lstStyle/>
                    <a:p>
                      <a:r>
                        <a:rPr lang="en-US" dirty="0"/>
                        <a:t>Checks if all disks are arranged from largest to smallest on the goal pole.</a:t>
                      </a:r>
                    </a:p>
                  </a:txBody>
                  <a:tcPr anchor="ctr"/>
                </a:tc>
                <a:extLst>
                  <a:ext uri="{0D108BD9-81ED-4DB2-BD59-A6C34878D82A}">
                    <a16:rowId xmlns:a16="http://schemas.microsoft.com/office/drawing/2014/main" val="4279806027"/>
                  </a:ext>
                </a:extLst>
              </a:tr>
              <a:tr h="582823">
                <a:tc>
                  <a:txBody>
                    <a:bodyPr/>
                    <a:lstStyle/>
                    <a:p>
                      <a:r>
                        <a:rPr lang="en-US" b="1" dirty="0"/>
                        <a:t>Path Cost</a:t>
                      </a:r>
                      <a:endParaRPr lang="en-US" dirty="0"/>
                    </a:p>
                  </a:txBody>
                  <a:tcPr anchor="ctr"/>
                </a:tc>
                <a:tc>
                  <a:txBody>
                    <a:bodyPr/>
                    <a:lstStyle/>
                    <a:p>
                      <a:r>
                        <a:rPr lang="en-US" dirty="0"/>
                        <a:t>Each step cost 1, total path cost = no. of steps</a:t>
                      </a:r>
                    </a:p>
                  </a:txBody>
                  <a:tcPr anchor="ctr"/>
                </a:tc>
                <a:extLst>
                  <a:ext uri="{0D108BD9-81ED-4DB2-BD59-A6C34878D82A}">
                    <a16:rowId xmlns:a16="http://schemas.microsoft.com/office/drawing/2014/main" val="969822933"/>
                  </a:ext>
                </a:extLst>
              </a:tr>
            </a:tbl>
          </a:graphicData>
        </a:graphic>
      </p:graphicFrame>
      <p:pic>
        <p:nvPicPr>
          <p:cNvPr id="2050" name="Picture 2" descr="Towers of Hanoi (article) | Algorithms | Khan Academy">
            <a:extLst>
              <a:ext uri="{FF2B5EF4-FFF2-40B4-BE49-F238E27FC236}">
                <a16:creationId xmlns:a16="http://schemas.microsoft.com/office/drawing/2014/main" id="{71A5701E-4C17-8D23-84C7-AFEAE15D3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3698" y="2110223"/>
            <a:ext cx="4217520" cy="1860253"/>
          </a:xfrm>
          <a:prstGeom prst="rect">
            <a:avLst/>
          </a:prstGeom>
          <a:noFill/>
          <a:extLst>
            <a:ext uri="{909E8E84-426E-40DD-AFC4-6F175D3DCCD1}">
              <a14:hiddenFill xmlns:a14="http://schemas.microsoft.com/office/drawing/2010/main">
                <a:solidFill>
                  <a:srgbClr val="FFFFFF"/>
                </a:solidFill>
              </a14:hiddenFill>
            </a:ext>
          </a:extLst>
        </p:spPr>
      </p:pic>
      <p:pic>
        <p:nvPicPr>
          <p:cNvPr id="3" name="video1158998216">
            <a:hlinkClick r:id="" action="ppaction://media"/>
            <a:extLst>
              <a:ext uri="{FF2B5EF4-FFF2-40B4-BE49-F238E27FC236}">
                <a16:creationId xmlns:a16="http://schemas.microsoft.com/office/drawing/2014/main" id="{0CCE595A-6B81-E73F-2BD8-7B684758940E}"/>
              </a:ext>
            </a:extLst>
          </p:cNvPr>
          <p:cNvPicPr>
            <a:picLocks noChangeAspect="1"/>
          </p:cNvPicPr>
          <p:nvPr>
            <a:videoFile r:link="rId1"/>
            <p:extLst>
              <p:ext uri="{DAA4B4D4-6D71-4841-9C94-3DE7FCFB9230}">
                <p14:media xmlns:p14="http://schemas.microsoft.com/office/powerpoint/2010/main" r:embed="rId2">
                  <p14:trim st="5611" end="1971"/>
                </p14:media>
              </p:ext>
            </p:extLst>
          </p:nvPr>
        </p:nvPicPr>
        <p:blipFill>
          <a:blip r:embed="rId6"/>
          <a:stretch>
            <a:fillRect/>
          </a:stretch>
        </p:blipFill>
        <p:spPr>
          <a:xfrm>
            <a:off x="7699496" y="4630215"/>
            <a:ext cx="4492504" cy="2063239"/>
          </a:xfrm>
          <a:prstGeom prst="roundRect">
            <a:avLst/>
          </a:prstGeom>
        </p:spPr>
      </p:pic>
    </p:spTree>
    <p:extLst>
      <p:ext uri="{BB962C8B-B14F-4D97-AF65-F5344CB8AC3E}">
        <p14:creationId xmlns:p14="http://schemas.microsoft.com/office/powerpoint/2010/main" val="214982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9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Searching for Solutions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0648281" cy="3678303"/>
          </a:xfrm>
        </p:spPr>
        <p:txBody>
          <a:bodyPr>
            <a:normAutofit/>
          </a:bodyPr>
          <a:lstStyle/>
          <a:p>
            <a:r>
              <a:rPr lang="en-US" sz="2000" dirty="0">
                <a:solidFill>
                  <a:schemeClr val="tx1"/>
                </a:solidFill>
              </a:rPr>
              <a:t>Traversal of the search space</a:t>
            </a:r>
          </a:p>
          <a:p>
            <a:pPr marL="0" indent="0">
              <a:buNone/>
            </a:pPr>
            <a:r>
              <a:rPr lang="en-US" sz="2000" dirty="0">
                <a:solidFill>
                  <a:schemeClr val="tx1"/>
                </a:solidFill>
              </a:rPr>
              <a:t>	– From the initial state to a goal state.</a:t>
            </a:r>
          </a:p>
          <a:p>
            <a:pPr marL="0" indent="0">
              <a:buNone/>
            </a:pPr>
            <a:r>
              <a:rPr lang="en-US" sz="2000" dirty="0">
                <a:solidFill>
                  <a:schemeClr val="tx1"/>
                </a:solidFill>
              </a:rPr>
              <a:t>	– Legal sequence of actions as defined by successor function.</a:t>
            </a:r>
          </a:p>
          <a:p>
            <a:r>
              <a:rPr lang="en-US" sz="2000" dirty="0">
                <a:solidFill>
                  <a:schemeClr val="tx1"/>
                </a:solidFill>
              </a:rPr>
              <a:t> A search tree is generated</a:t>
            </a:r>
          </a:p>
          <a:p>
            <a:pPr marL="0" indent="0">
              <a:buNone/>
            </a:pPr>
            <a:r>
              <a:rPr lang="en-US" sz="2000" dirty="0">
                <a:solidFill>
                  <a:schemeClr val="tx1"/>
                </a:solidFill>
              </a:rPr>
              <a:t>	– Nodes are added as more states are visited</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97514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Search Algorithms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2180496"/>
            <a:ext cx="10872871" cy="4364683"/>
          </a:xfrm>
        </p:spPr>
        <p:txBody>
          <a:bodyPr>
            <a:normAutofit/>
          </a:bodyPr>
          <a:lstStyle/>
          <a:p>
            <a:r>
              <a:rPr lang="en-US" sz="2000" dirty="0">
                <a:solidFill>
                  <a:srgbClr val="FF0000"/>
                </a:solidFill>
              </a:rPr>
              <a:t>A search algorithm </a:t>
            </a:r>
            <a:r>
              <a:rPr lang="en-US" sz="2000" dirty="0">
                <a:solidFill>
                  <a:schemeClr val="tx1"/>
                </a:solidFill>
              </a:rPr>
              <a:t>takes a search problem as input and returns a solution.</a:t>
            </a:r>
          </a:p>
          <a:p>
            <a:r>
              <a:rPr lang="en-US" sz="2000" dirty="0">
                <a:solidFill>
                  <a:schemeClr val="tx1"/>
                </a:solidFill>
              </a:rPr>
              <a:t>Each </a:t>
            </a:r>
            <a:r>
              <a:rPr lang="en-US" sz="2000" dirty="0">
                <a:solidFill>
                  <a:srgbClr val="FF0000"/>
                </a:solidFill>
              </a:rPr>
              <a:t>node </a:t>
            </a:r>
            <a:r>
              <a:rPr lang="en-US" sz="2000" dirty="0">
                <a:solidFill>
                  <a:schemeClr val="tx1"/>
                </a:solidFill>
              </a:rPr>
              <a:t>in the </a:t>
            </a:r>
            <a:r>
              <a:rPr lang="en-US" sz="2000" dirty="0">
                <a:solidFill>
                  <a:srgbClr val="FF0000"/>
                </a:solidFill>
              </a:rPr>
              <a:t>search tree </a:t>
            </a:r>
            <a:r>
              <a:rPr lang="en-US" sz="2000" dirty="0">
                <a:solidFill>
                  <a:schemeClr val="tx1"/>
                </a:solidFill>
              </a:rPr>
              <a:t>corresponds to a </a:t>
            </a:r>
            <a:r>
              <a:rPr lang="en-US" sz="2000" dirty="0">
                <a:solidFill>
                  <a:srgbClr val="FF0000"/>
                </a:solidFill>
              </a:rPr>
              <a:t>state </a:t>
            </a:r>
            <a:r>
              <a:rPr lang="en-US" sz="2000" dirty="0">
                <a:solidFill>
                  <a:schemeClr val="tx1"/>
                </a:solidFill>
              </a:rPr>
              <a:t>in the </a:t>
            </a:r>
            <a:r>
              <a:rPr lang="en-US" sz="2000" dirty="0">
                <a:solidFill>
                  <a:srgbClr val="FF0000"/>
                </a:solidFill>
              </a:rPr>
              <a:t>state space </a:t>
            </a:r>
            <a:r>
              <a:rPr lang="en-US" sz="2000" dirty="0">
                <a:solidFill>
                  <a:schemeClr val="tx1"/>
                </a:solidFill>
              </a:rPr>
              <a:t>and the </a:t>
            </a:r>
            <a:r>
              <a:rPr lang="en-US" sz="2000" dirty="0">
                <a:solidFill>
                  <a:srgbClr val="FF0000"/>
                </a:solidFill>
              </a:rPr>
              <a:t>edges </a:t>
            </a:r>
            <a:r>
              <a:rPr lang="en-US" sz="2000" dirty="0">
                <a:solidFill>
                  <a:schemeClr val="tx1"/>
                </a:solidFill>
              </a:rPr>
              <a:t>in the search tree correspond to </a:t>
            </a:r>
            <a:r>
              <a:rPr lang="en-US" sz="2000" dirty="0">
                <a:solidFill>
                  <a:srgbClr val="FF0000"/>
                </a:solidFill>
              </a:rPr>
              <a:t>actions</a:t>
            </a:r>
            <a:r>
              <a:rPr lang="en-US" sz="2000" dirty="0">
                <a:solidFill>
                  <a:schemeClr val="tx1"/>
                </a:solidFill>
              </a:rPr>
              <a:t>. </a:t>
            </a:r>
          </a:p>
          <a:p>
            <a:r>
              <a:rPr lang="en-US" sz="2000" dirty="0">
                <a:solidFill>
                  <a:schemeClr val="tx1"/>
                </a:solidFill>
              </a:rPr>
              <a:t>The </a:t>
            </a:r>
            <a:r>
              <a:rPr lang="en-US" sz="2000" dirty="0">
                <a:solidFill>
                  <a:srgbClr val="FF0000"/>
                </a:solidFill>
              </a:rPr>
              <a:t>root of the tree corresponds </a:t>
            </a:r>
            <a:r>
              <a:rPr lang="en-US" sz="2000" dirty="0">
                <a:solidFill>
                  <a:schemeClr val="tx1"/>
                </a:solidFill>
              </a:rPr>
              <a:t>to the </a:t>
            </a:r>
            <a:r>
              <a:rPr lang="en-US" sz="2000" dirty="0">
                <a:solidFill>
                  <a:srgbClr val="FF0000"/>
                </a:solidFill>
              </a:rPr>
              <a:t>initial state </a:t>
            </a:r>
            <a:r>
              <a:rPr lang="en-US" sz="2000" dirty="0">
                <a:solidFill>
                  <a:schemeClr val="tx1"/>
                </a:solidFill>
              </a:rPr>
              <a:t>of the problem.</a:t>
            </a:r>
          </a:p>
          <a:p>
            <a:r>
              <a:rPr lang="en-US" sz="2000" dirty="0">
                <a:solidFill>
                  <a:schemeClr val="tx1"/>
                </a:solidFill>
              </a:rPr>
              <a:t>The </a:t>
            </a:r>
            <a:r>
              <a:rPr lang="en-US" sz="2000" dirty="0">
                <a:solidFill>
                  <a:srgbClr val="FF0000"/>
                </a:solidFill>
              </a:rPr>
              <a:t>state space </a:t>
            </a:r>
            <a:r>
              <a:rPr lang="en-US" sz="2000" dirty="0">
                <a:solidFill>
                  <a:schemeClr val="tx1"/>
                </a:solidFill>
              </a:rPr>
              <a:t>describes the </a:t>
            </a:r>
            <a:r>
              <a:rPr lang="en-US" sz="2000" dirty="0">
                <a:solidFill>
                  <a:srgbClr val="FF0000"/>
                </a:solidFill>
              </a:rPr>
              <a:t>set of states </a:t>
            </a:r>
            <a:r>
              <a:rPr lang="en-US" sz="2000" dirty="0">
                <a:solidFill>
                  <a:schemeClr val="tx1"/>
                </a:solidFill>
              </a:rPr>
              <a:t>in the world, and the actions that </a:t>
            </a:r>
            <a:r>
              <a:rPr lang="en-US" sz="2000" dirty="0">
                <a:solidFill>
                  <a:srgbClr val="FF0000"/>
                </a:solidFill>
              </a:rPr>
              <a:t>allow transitions </a:t>
            </a:r>
            <a:r>
              <a:rPr lang="en-US" sz="2000" dirty="0">
                <a:solidFill>
                  <a:schemeClr val="tx1"/>
                </a:solidFill>
              </a:rPr>
              <a:t>from one state to another. </a:t>
            </a:r>
          </a:p>
          <a:p>
            <a:r>
              <a:rPr lang="en-US" sz="2000" dirty="0">
                <a:solidFill>
                  <a:schemeClr val="tx1"/>
                </a:solidFill>
              </a:rPr>
              <a:t>The </a:t>
            </a:r>
            <a:r>
              <a:rPr lang="en-US" sz="2000" dirty="0">
                <a:solidFill>
                  <a:srgbClr val="FF0000"/>
                </a:solidFill>
              </a:rPr>
              <a:t>search tree describes </a:t>
            </a:r>
            <a:r>
              <a:rPr lang="en-US" sz="2000" dirty="0">
                <a:solidFill>
                  <a:schemeClr val="tx1"/>
                </a:solidFill>
              </a:rPr>
              <a:t>paths between these states, reaching towards the goal. </a:t>
            </a:r>
          </a:p>
          <a:p>
            <a:r>
              <a:rPr lang="en-US" sz="2000" dirty="0">
                <a:solidFill>
                  <a:schemeClr val="tx1"/>
                </a:solidFill>
              </a:rPr>
              <a:t>The search tree may have multiple </a:t>
            </a:r>
            <a:r>
              <a:rPr lang="en-US" sz="2000" dirty="0">
                <a:solidFill>
                  <a:srgbClr val="FF0000"/>
                </a:solidFill>
              </a:rPr>
              <a:t>paths to any given state</a:t>
            </a:r>
            <a:r>
              <a:rPr lang="en-US" sz="2000" dirty="0">
                <a:solidFill>
                  <a:schemeClr val="tx1"/>
                </a:solidFill>
              </a:rPr>
              <a:t>, but each node in the tree has a unique path back to the root (as in all trees).</a:t>
            </a:r>
          </a:p>
          <a:p>
            <a:endParaRPr lang="en-US" sz="2000" dirty="0">
              <a:solidFill>
                <a:schemeClr val="tx1"/>
              </a:solidFill>
            </a:endParaRP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Tree>
    <p:extLst>
      <p:ext uri="{BB962C8B-B14F-4D97-AF65-F5344CB8AC3E}">
        <p14:creationId xmlns:p14="http://schemas.microsoft.com/office/powerpoint/2010/main" val="400706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9EBF-F151-C094-6DA0-62B095C8006A}"/>
              </a:ext>
            </a:extLst>
          </p:cNvPr>
          <p:cNvSpPr>
            <a:spLocks noGrp="1"/>
          </p:cNvSpPr>
          <p:nvPr>
            <p:ph type="title"/>
          </p:nvPr>
        </p:nvSpPr>
        <p:spPr>
          <a:xfrm>
            <a:off x="581192" y="436684"/>
            <a:ext cx="11029616" cy="1013800"/>
          </a:xfrm>
        </p:spPr>
        <p:txBody>
          <a:bodyPr/>
          <a:lstStyle/>
          <a:p>
            <a:r>
              <a:rPr lang="en-US" dirty="0"/>
              <a:t>Searching Strategies </a:t>
            </a:r>
          </a:p>
        </p:txBody>
      </p:sp>
      <p:sp>
        <p:nvSpPr>
          <p:cNvPr id="3" name="Content Placeholder 2">
            <a:extLst>
              <a:ext uri="{FF2B5EF4-FFF2-40B4-BE49-F238E27FC236}">
                <a16:creationId xmlns:a16="http://schemas.microsoft.com/office/drawing/2014/main" id="{85D500C3-43A5-70AE-4AFC-BD0FB0F480AF}"/>
              </a:ext>
            </a:extLst>
          </p:cNvPr>
          <p:cNvSpPr>
            <a:spLocks noGrp="1"/>
          </p:cNvSpPr>
          <p:nvPr>
            <p:ph idx="1"/>
          </p:nvPr>
        </p:nvSpPr>
        <p:spPr>
          <a:xfrm>
            <a:off x="581192" y="4362222"/>
            <a:ext cx="4792913" cy="1942325"/>
          </a:xfrm>
        </p:spPr>
        <p:txBody>
          <a:bodyPr>
            <a:normAutofit/>
          </a:bodyPr>
          <a:lstStyle/>
          <a:p>
            <a:r>
              <a:rPr lang="en-US" sz="2000" dirty="0">
                <a:solidFill>
                  <a:srgbClr val="FF0000"/>
                </a:solidFill>
              </a:rPr>
              <a:t>Uninformed Search (blind search)</a:t>
            </a:r>
          </a:p>
          <a:p>
            <a:pPr marL="0" indent="0">
              <a:buNone/>
            </a:pPr>
            <a:r>
              <a:rPr lang="en-US" sz="2000" dirty="0">
                <a:solidFill>
                  <a:srgbClr val="FF0000"/>
                </a:solidFill>
              </a:rPr>
              <a:t>	</a:t>
            </a:r>
            <a:r>
              <a:rPr lang="en-US" sz="2000" dirty="0"/>
              <a:t> • Number of steps, path cost unknown.</a:t>
            </a:r>
          </a:p>
          <a:p>
            <a:pPr marL="0" indent="0">
              <a:buNone/>
            </a:pPr>
            <a:r>
              <a:rPr lang="en-US" sz="2000" dirty="0"/>
              <a:t> 	 • Agent knows when it reaches a goal.</a:t>
            </a:r>
          </a:p>
        </p:txBody>
      </p:sp>
      <p:pic>
        <p:nvPicPr>
          <p:cNvPr id="4" name="Picture 3">
            <a:extLst>
              <a:ext uri="{FF2B5EF4-FFF2-40B4-BE49-F238E27FC236}">
                <a16:creationId xmlns:a16="http://schemas.microsoft.com/office/drawing/2014/main" id="{F587742A-32CB-2AF0-A115-F292CBBD3997}"/>
              </a:ext>
            </a:extLst>
          </p:cNvPr>
          <p:cNvPicPr>
            <a:picLocks noChangeAspect="1"/>
          </p:cNvPicPr>
          <p:nvPr/>
        </p:nvPicPr>
        <p:blipFill>
          <a:blip r:embed="rId2"/>
          <a:stretch>
            <a:fillRect/>
          </a:stretch>
        </p:blipFill>
        <p:spPr>
          <a:xfrm>
            <a:off x="10480099" y="639098"/>
            <a:ext cx="1130708" cy="1130708"/>
          </a:xfrm>
          <a:prstGeom prst="rect">
            <a:avLst/>
          </a:prstGeom>
        </p:spPr>
      </p:pic>
      <p:sp>
        <p:nvSpPr>
          <p:cNvPr id="5" name="Content Placeholder 2">
            <a:extLst>
              <a:ext uri="{FF2B5EF4-FFF2-40B4-BE49-F238E27FC236}">
                <a16:creationId xmlns:a16="http://schemas.microsoft.com/office/drawing/2014/main" id="{DEEC64BA-1E23-1A1F-760E-2E521215F732}"/>
              </a:ext>
            </a:extLst>
          </p:cNvPr>
          <p:cNvSpPr txBox="1">
            <a:spLocks/>
          </p:cNvSpPr>
          <p:nvPr/>
        </p:nvSpPr>
        <p:spPr>
          <a:xfrm>
            <a:off x="6817894" y="4362222"/>
            <a:ext cx="4792913" cy="194232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FF0000"/>
                </a:solidFill>
              </a:rPr>
              <a:t>Informed Search (heuristic search)</a:t>
            </a:r>
          </a:p>
          <a:p>
            <a:pPr marL="0" indent="0">
              <a:buNone/>
            </a:pPr>
            <a:r>
              <a:rPr lang="en-US" sz="2000" dirty="0">
                <a:solidFill>
                  <a:srgbClr val="FF0000"/>
                </a:solidFill>
              </a:rPr>
              <a:t>	</a:t>
            </a:r>
            <a:r>
              <a:rPr lang="en-US" sz="2000" dirty="0"/>
              <a:t>• Agent has background information 	 	  about the problem</a:t>
            </a:r>
          </a:p>
        </p:txBody>
      </p:sp>
      <p:graphicFrame>
        <p:nvGraphicFramePr>
          <p:cNvPr id="6" name="Table 5">
            <a:extLst>
              <a:ext uri="{FF2B5EF4-FFF2-40B4-BE49-F238E27FC236}">
                <a16:creationId xmlns:a16="http://schemas.microsoft.com/office/drawing/2014/main" id="{FF2459CD-4B30-71E3-708C-83700EB66133}"/>
              </a:ext>
            </a:extLst>
          </p:cNvPr>
          <p:cNvGraphicFramePr>
            <a:graphicFrameLocks noGrp="1"/>
          </p:cNvGraphicFramePr>
          <p:nvPr>
            <p:extLst>
              <p:ext uri="{D42A27DB-BD31-4B8C-83A1-F6EECF244321}">
                <p14:modId xmlns:p14="http://schemas.microsoft.com/office/powerpoint/2010/main" val="3625932630"/>
              </p:ext>
            </p:extLst>
          </p:nvPr>
        </p:nvGraphicFramePr>
        <p:xfrm>
          <a:off x="2024480" y="1970179"/>
          <a:ext cx="7898064" cy="2392043"/>
        </p:xfrm>
        <a:graphic>
          <a:graphicData uri="http://schemas.openxmlformats.org/drawingml/2006/table">
            <a:tbl>
              <a:tblPr firstRow="1" bandRow="1">
                <a:tableStyleId>{5C22544A-7EE6-4342-B048-85BDC9FD1C3A}</a:tableStyleId>
              </a:tblPr>
              <a:tblGrid>
                <a:gridCol w="3949032">
                  <a:extLst>
                    <a:ext uri="{9D8B030D-6E8A-4147-A177-3AD203B41FA5}">
                      <a16:colId xmlns:a16="http://schemas.microsoft.com/office/drawing/2014/main" val="640430168"/>
                    </a:ext>
                  </a:extLst>
                </a:gridCol>
                <a:gridCol w="3949032">
                  <a:extLst>
                    <a:ext uri="{9D8B030D-6E8A-4147-A177-3AD203B41FA5}">
                      <a16:colId xmlns:a16="http://schemas.microsoft.com/office/drawing/2014/main" val="2311791657"/>
                    </a:ext>
                  </a:extLst>
                </a:gridCol>
              </a:tblGrid>
              <a:tr h="529456">
                <a:tc>
                  <a:txBody>
                    <a:bodyPr/>
                    <a:lstStyle/>
                    <a:p>
                      <a:r>
                        <a:rPr lang="en-US" dirty="0"/>
                        <a:t>Uninformed Search</a:t>
                      </a:r>
                    </a:p>
                  </a:txBody>
                  <a:tcPr/>
                </a:tc>
                <a:tc>
                  <a:txBody>
                    <a:bodyPr/>
                    <a:lstStyle/>
                    <a:p>
                      <a:r>
                        <a:rPr lang="en-US" dirty="0"/>
                        <a:t>Informed Search</a:t>
                      </a:r>
                    </a:p>
                  </a:txBody>
                  <a:tcPr/>
                </a:tc>
                <a:extLst>
                  <a:ext uri="{0D108BD9-81ED-4DB2-BD59-A6C34878D82A}">
                    <a16:rowId xmlns:a16="http://schemas.microsoft.com/office/drawing/2014/main" val="1545114002"/>
                  </a:ext>
                </a:extLst>
              </a:tr>
              <a:tr h="1862587">
                <a:tc>
                  <a:txBody>
                    <a:bodyPr/>
                    <a:lstStyle/>
                    <a:p>
                      <a:r>
                        <a:rPr lang="en-US" dirty="0"/>
                        <a:t>– Breadth-first</a:t>
                      </a:r>
                    </a:p>
                    <a:p>
                      <a:r>
                        <a:rPr lang="en-US" dirty="0"/>
                        <a:t>– Uniform-cost search</a:t>
                      </a:r>
                    </a:p>
                    <a:p>
                      <a:r>
                        <a:rPr lang="en-US" dirty="0"/>
                        <a:t>– Depth-first</a:t>
                      </a:r>
                    </a:p>
                    <a:p>
                      <a:r>
                        <a:rPr lang="en-US" dirty="0"/>
                        <a:t>– Depth-limited search</a:t>
                      </a:r>
                    </a:p>
                    <a:p>
                      <a:r>
                        <a:rPr lang="en-US" dirty="0"/>
                        <a:t>– Iterative deepening</a:t>
                      </a:r>
                    </a:p>
                    <a:p>
                      <a:r>
                        <a:rPr lang="en-US" dirty="0"/>
                        <a:t>– Bi-directional search</a:t>
                      </a:r>
                    </a:p>
                  </a:txBody>
                  <a:tcPr/>
                </a:tc>
                <a:tc>
                  <a:txBody>
                    <a:bodyPr/>
                    <a:lstStyle/>
                    <a:p>
                      <a:r>
                        <a:rPr lang="en-US" dirty="0"/>
                        <a:t>– </a:t>
                      </a:r>
                      <a:r>
                        <a:rPr lang="en-US" b="0" dirty="0"/>
                        <a:t>B</a:t>
                      </a:r>
                      <a:r>
                        <a:rPr lang="en-US" dirty="0"/>
                        <a:t>est-first search</a:t>
                      </a:r>
                    </a:p>
                    <a:p>
                      <a:r>
                        <a:rPr lang="en-US" dirty="0"/>
                        <a:t>– Search with heuristics</a:t>
                      </a:r>
                    </a:p>
                    <a:p>
                      <a:r>
                        <a:rPr lang="en-US" dirty="0"/>
                        <a:t>– Memory-bounded search</a:t>
                      </a:r>
                    </a:p>
                    <a:p>
                      <a:r>
                        <a:rPr lang="en-US" dirty="0"/>
                        <a:t>– Iterative improvement search</a:t>
                      </a:r>
                    </a:p>
                  </a:txBody>
                  <a:tcPr/>
                </a:tc>
                <a:extLst>
                  <a:ext uri="{0D108BD9-81ED-4DB2-BD59-A6C34878D82A}">
                    <a16:rowId xmlns:a16="http://schemas.microsoft.com/office/drawing/2014/main" val="4228521561"/>
                  </a:ext>
                </a:extLst>
              </a:tr>
            </a:tbl>
          </a:graphicData>
        </a:graphic>
      </p:graphicFrame>
    </p:spTree>
    <p:extLst>
      <p:ext uri="{BB962C8B-B14F-4D97-AF65-F5344CB8AC3E}">
        <p14:creationId xmlns:p14="http://schemas.microsoft.com/office/powerpoint/2010/main" val="193245044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848</TotalTime>
  <Words>839</Words>
  <Application>Microsoft Office PowerPoint</Application>
  <PresentationFormat>Widescreen</PresentationFormat>
  <Paragraphs>102</Paragraphs>
  <Slides>10</Slides>
  <Notes>0</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Artificial Intelligence</vt:lpstr>
      <vt:lpstr>Solving Problems by Searching </vt:lpstr>
      <vt:lpstr>Four-phase problem-solving process </vt:lpstr>
      <vt:lpstr>Search Space Definitions </vt:lpstr>
      <vt:lpstr>8-puzzle problem</vt:lpstr>
      <vt:lpstr>Towers of Hanoi problem</vt:lpstr>
      <vt:lpstr>Searching for Solutions </vt:lpstr>
      <vt:lpstr>Search Algorithms </vt:lpstr>
      <vt:lpstr>Searching Strategies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statistics</dc:title>
  <dc:creator>Aly Maher</dc:creator>
  <cp:lastModifiedBy>Aly Maher Abdelfattah abdelrahman</cp:lastModifiedBy>
  <cp:revision>8</cp:revision>
  <dcterms:created xsi:type="dcterms:W3CDTF">2024-01-29T13:33:49Z</dcterms:created>
  <dcterms:modified xsi:type="dcterms:W3CDTF">2024-06-25T15:29:17Z</dcterms:modified>
</cp:coreProperties>
</file>