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 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6 (probability)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</a:t>
            </a:r>
            <a:r>
              <a:rPr lang="en-US" sz="2800" dirty="0" err="1">
                <a:solidFill>
                  <a:schemeClr val="bg1"/>
                </a:solidFill>
              </a:rPr>
              <a:t>aly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maher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abdelfattah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36240" cy="3678303"/>
          </a:xfrm>
        </p:spPr>
        <p:txBody>
          <a:bodyPr>
            <a:normAutofit/>
          </a:bodyPr>
          <a:lstStyle/>
          <a:p>
            <a:r>
              <a:rPr lang="en-US" sz="2000" dirty="0"/>
              <a:t>1 . PROBABILITY OF SELECTING A KING OF HEARTS IS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P(king of hearts is )=1/52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26981-B92C-FE0A-BDC9-BEA643FB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919" y="2180496"/>
            <a:ext cx="3022291" cy="39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36240" cy="3678303"/>
          </a:xfrm>
        </p:spPr>
        <p:txBody>
          <a:bodyPr>
            <a:normAutofit/>
          </a:bodyPr>
          <a:lstStyle/>
          <a:p>
            <a:r>
              <a:rPr lang="en-US" sz="2000" dirty="0"/>
              <a:t>2 . PROBABILITY OF SELECTING A KING IS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P(king)= 4/52= 1/13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32655C-339D-3E14-113C-2756F137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33" y="3035060"/>
            <a:ext cx="6715919" cy="28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36240" cy="3678303"/>
          </a:xfrm>
        </p:spPr>
        <p:txBody>
          <a:bodyPr>
            <a:normAutofit/>
          </a:bodyPr>
          <a:lstStyle/>
          <a:p>
            <a:r>
              <a:rPr lang="en-US" sz="2000" dirty="0"/>
              <a:t>3 . PROBABILITY OF SELECTING A HEART IS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P(Heart)=13/52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27E46-6D67-5D70-A92B-B2A39AD14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789" y="3585541"/>
            <a:ext cx="8993877" cy="18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36240" cy="3678303"/>
          </a:xfrm>
        </p:spPr>
        <p:txBody>
          <a:bodyPr>
            <a:normAutofit/>
          </a:bodyPr>
          <a:lstStyle/>
          <a:p>
            <a:r>
              <a:rPr lang="en-US" sz="2000" dirty="0"/>
              <a:t>4 . PROBABILITY OF SELECTING A FACE CARD IS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P(face card )=12/52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F6010-B87C-4B19-7E99-7C1D68D6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81" y="3893029"/>
            <a:ext cx="8384126" cy="196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The General Addition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65730-7A4B-3671-1747-37352457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70" y="1788746"/>
            <a:ext cx="8952860" cy="50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Special Rule of addition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22D442-2BB5-4CBA-9C76-2B1515186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8" y="1840490"/>
            <a:ext cx="9435544" cy="49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An event and its complement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246B7-64FB-025F-9534-2E928400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221" y="1887801"/>
            <a:ext cx="8213557" cy="49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35BE4-61FA-6ED1-2A58-217A0367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95" y="1876927"/>
            <a:ext cx="7890409" cy="49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CF7481-E642-B3C7-212A-B8E911195F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" r="10029" b="3739"/>
          <a:stretch/>
        </p:blipFill>
        <p:spPr>
          <a:xfrm>
            <a:off x="181009" y="2083666"/>
            <a:ext cx="6253315" cy="4377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1C4BA-5FC4-C2C5-9820-00B1BA26E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675" y="2810283"/>
            <a:ext cx="6253315" cy="37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96126-FBD7-ECA6-889A-8653A27F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2" y="2229911"/>
            <a:ext cx="5808212" cy="410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470A64-A084-B195-5447-9E92F4E95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264" y="2229912"/>
            <a:ext cx="6070505" cy="410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Important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Probability:</a:t>
            </a:r>
            <a:r>
              <a:rPr lang="en-US" sz="2000" dirty="0"/>
              <a:t> the chance that an uncertain event will occur (always between 0 and 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Experiment:</a:t>
            </a:r>
            <a:r>
              <a:rPr lang="en-US" sz="2000" dirty="0"/>
              <a:t> a process of obtaining outcomes for uncertain events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Elementary Event:</a:t>
            </a:r>
            <a:r>
              <a:rPr lang="en-US" sz="2000" dirty="0"/>
              <a:t> the most basic outcome possible from a simple experiment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Sample Space:</a:t>
            </a:r>
            <a:r>
              <a:rPr lang="en-US" sz="2000" dirty="0"/>
              <a:t> the collection of all possible elementary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Subtraction (A-B)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52B3-68A8-FEFB-E39E-F5A76A03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3212"/>
            <a:ext cx="8450512" cy="3678303"/>
          </a:xfrm>
        </p:spPr>
        <p:txBody>
          <a:bodyPr>
            <a:normAutofit/>
          </a:bodyPr>
          <a:lstStyle/>
          <a:p>
            <a:r>
              <a:rPr lang="en-US" sz="2000" dirty="0"/>
              <a:t>𝐴−𝐵= event that A occurs and B not occurs at the same time.</a:t>
            </a:r>
            <a:endParaRPr lang="ar-EG" sz="2000" dirty="0"/>
          </a:p>
          <a:p>
            <a:r>
              <a:rPr lang="en-US" sz="2000" dirty="0"/>
              <a:t>It consist of the elements of A after excluding the elements of B</a:t>
            </a:r>
            <a:endParaRPr lang="ar-EG" sz="2000" dirty="0"/>
          </a:p>
          <a:p>
            <a:r>
              <a:rPr lang="en-US" sz="2000" dirty="0"/>
              <a:t>Example: if 𝐴 = 1,3,5 and 𝐵 = {4,5,6} then 𝐴 −𝐵 = {1,3}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𝑃 (𝐴 − 𝐵) = 𝑃(𝐴) − 𝑃 (𝐴∩𝐵)</a:t>
            </a:r>
          </a:p>
          <a:p>
            <a:r>
              <a:rPr lang="en-US" sz="2000" dirty="0"/>
              <a:t>𝑃 (𝐵 − 𝐴) = 𝑃(𝐵) − 𝑃 (𝐴∩𝐵)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D1B1B-0FB2-F57C-2F5B-A85BBA8A7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610" y="2111562"/>
            <a:ext cx="3816170" cy="381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00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Some important rules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C8A00-8BCA-70E6-C068-1C26483A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3750"/>
            <a:ext cx="6439799" cy="3324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9F485-AC27-422D-07F9-5D771361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939" y="2061622"/>
            <a:ext cx="563006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Some important rules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C8A00-8BCA-70E6-C068-1C26483A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3750"/>
            <a:ext cx="6439799" cy="3324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936A19-D558-C97A-C345-586D6781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86" y="2080375"/>
            <a:ext cx="583011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8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Some important rules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C2515-711F-44D0-31B7-1D4AD9E7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1994508"/>
            <a:ext cx="5867400" cy="471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08A75-F3AD-339F-AD7A-2D8B03EC3B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60"/>
          <a:stretch/>
        </p:blipFill>
        <p:spPr>
          <a:xfrm>
            <a:off x="6111198" y="1830767"/>
            <a:ext cx="5749770" cy="48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6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Important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Random Experiment:</a:t>
            </a:r>
            <a:r>
              <a:rPr lang="en-US" sz="2000" dirty="0"/>
              <a:t> It is an experiment so that we know all possible outcomes but we cannot determine which one will occurs exactly. Or it is a chance process that leads to well-defined results called outcomes. </a:t>
            </a:r>
            <a:r>
              <a:rPr lang="en-US" sz="2000" dirty="0">
                <a:solidFill>
                  <a:srgbClr val="FF0000"/>
                </a:solidFill>
              </a:rPr>
              <a:t>(Example: tossing a die)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Sample Space 𝑆:</a:t>
            </a:r>
            <a:r>
              <a:rPr lang="en-US" sz="2000" dirty="0"/>
              <a:t> Consists of all possible outcomes of the random experiment. Example: if we toss a die, then 𝑆 = {1,2,3,4,5,6}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Event:</a:t>
            </a:r>
            <a:r>
              <a:rPr lang="en-US" sz="2000" dirty="0"/>
              <a:t> Any collection of results or outcomes of a procedure. It is any subset form the sample space 𝑆.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Example:</a:t>
            </a:r>
            <a:r>
              <a:rPr lang="en-US" sz="2000" dirty="0"/>
              <a:t> When we toss a coin, let A event we get an even number, then 𝐴 = {2,4,6} ⊂ 𝑆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3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8025"/>
            <a:ext cx="11029616" cy="1013800"/>
          </a:xfrm>
        </p:spPr>
        <p:txBody>
          <a:bodyPr/>
          <a:lstStyle/>
          <a:p>
            <a:r>
              <a:rPr lang="en-US" dirty="0"/>
              <a:t>Experiment of tossing a coin two 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FC0FE-F9B7-9311-4D88-1C4873A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B5705-4CB9-5F55-DEA7-58FB75C3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943" y="5839099"/>
            <a:ext cx="6012113" cy="1013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Sample space ={(H,H),(H,T),(T,H,),(T,T)}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DC0C2D-294A-6DF5-4C88-37B1B967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397" y="1875071"/>
            <a:ext cx="438211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8025"/>
            <a:ext cx="11029616" cy="1013800"/>
          </a:xfrm>
        </p:spPr>
        <p:txBody>
          <a:bodyPr/>
          <a:lstStyle/>
          <a:p>
            <a:r>
              <a:rPr lang="en-US" dirty="0"/>
              <a:t>Experiment of tossing a coin two 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FC0FE-F9B7-9311-4D88-1C4873A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B5705-4CB9-5F55-DEA7-58FB75C3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021" y="5844425"/>
            <a:ext cx="8520864" cy="10135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Sample space={(H,H,H),(H,H,T),(H,T,H),(H,T,T),(T,H,H),(T,H,T) ,(T,T,H),(T,T,T)}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CD07C-02D8-881D-8119-F4F0CA75B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594" y="2018464"/>
            <a:ext cx="3803718" cy="39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8025"/>
            <a:ext cx="11029616" cy="1013800"/>
          </a:xfrm>
        </p:spPr>
        <p:txBody>
          <a:bodyPr/>
          <a:lstStyle/>
          <a:p>
            <a:r>
              <a:rPr lang="en-US" dirty="0"/>
              <a:t>Experiment of rolling a single die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FC0FE-F9B7-9311-4D88-1C4873A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B5705-4CB9-5F55-DEA7-58FB75C3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021" y="5844425"/>
            <a:ext cx="8520864" cy="1013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Sample space ={1,2,3,4,5,6}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5C934-DB9E-9537-3358-D4417A500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42" y="2822395"/>
            <a:ext cx="8599715" cy="15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8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58025"/>
            <a:ext cx="11029616" cy="1013800"/>
          </a:xfrm>
        </p:spPr>
        <p:txBody>
          <a:bodyPr/>
          <a:lstStyle/>
          <a:p>
            <a:r>
              <a:rPr lang="en-US" dirty="0"/>
              <a:t>Experiment of rolling a single die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FC0FE-F9B7-9311-4D88-1C4873A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B5705-4CB9-5F55-DEA7-58FB75C34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74" y="2208609"/>
            <a:ext cx="3201653" cy="485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Sample space =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35554-E75A-0806-64DF-B43196227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7" r="15822" b="9677"/>
          <a:stretch/>
        </p:blipFill>
        <p:spPr>
          <a:xfrm>
            <a:off x="304800" y="2249435"/>
            <a:ext cx="6080774" cy="34745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FFB9CC-693F-360E-18C7-9ACAB0F26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78001"/>
              </p:ext>
            </p:extLst>
          </p:nvPr>
        </p:nvGraphicFramePr>
        <p:xfrm>
          <a:off x="6385575" y="2890294"/>
          <a:ext cx="5501629" cy="283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47">
                  <a:extLst>
                    <a:ext uri="{9D8B030D-6E8A-4147-A177-3AD203B41FA5}">
                      <a16:colId xmlns:a16="http://schemas.microsoft.com/office/drawing/2014/main" val="3456776472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448067329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351213980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3154423320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2119269923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4283495769"/>
                    </a:ext>
                  </a:extLst>
                </a:gridCol>
                <a:gridCol w="785947">
                  <a:extLst>
                    <a:ext uri="{9D8B030D-6E8A-4147-A177-3AD203B41FA5}">
                      <a16:colId xmlns:a16="http://schemas.microsoft.com/office/drawing/2014/main" val="1336362201"/>
                    </a:ext>
                  </a:extLst>
                </a:gridCol>
              </a:tblGrid>
              <a:tr h="400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22460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284912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28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75479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381284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272185"/>
                  </a:ext>
                </a:extLst>
              </a:tr>
              <a:tr h="40560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(6,6)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42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500C3-43A5-70AE-4AFC-BD0FB0F48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If the simple events in an experiment are equally likely, you can calculate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simple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events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simple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FF0000"/>
                              </a:solidFill>
                            </a:rPr>
                            <m:t>events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You can use counting rules to find n (A) and n (S)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500C3-43A5-70AE-4AFC-BD0FB0F48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28529"/>
            <a:ext cx="11029616" cy="1013800"/>
          </a:xfrm>
        </p:spPr>
        <p:txBody>
          <a:bodyPr/>
          <a:lstStyle/>
          <a:p>
            <a:r>
              <a:rPr lang="en-US" dirty="0"/>
              <a:t>Counting Rules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36240" cy="3678303"/>
          </a:xfrm>
        </p:spPr>
        <p:txBody>
          <a:bodyPr>
            <a:normAutofit/>
          </a:bodyPr>
          <a:lstStyle/>
          <a:p>
            <a:r>
              <a:rPr lang="en-US" sz="2000" dirty="0"/>
              <a:t>A card is drawn from a standard deck. Find the probabilities of the following events: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1. Getting king of hearts.</a:t>
            </a:r>
          </a:p>
          <a:p>
            <a:pPr marL="0" indent="0">
              <a:buNone/>
            </a:pPr>
            <a:r>
              <a:rPr lang="en-US" sz="2000" dirty="0"/>
              <a:t>2. Getting a King.</a:t>
            </a:r>
          </a:p>
          <a:p>
            <a:pPr marL="0" indent="0">
              <a:buNone/>
            </a:pPr>
            <a:r>
              <a:rPr lang="en-US" sz="2000" dirty="0"/>
              <a:t>3. Getting a Heart.</a:t>
            </a:r>
          </a:p>
          <a:p>
            <a:pPr marL="0" indent="0">
              <a:buNone/>
            </a:pPr>
            <a:r>
              <a:rPr lang="en-US" sz="2000" dirty="0"/>
              <a:t>4. Getting a face card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DAF8A-73BC-4AA3-934C-3A76AEF11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B8483-DC70-F5B4-1D87-5371146D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33" y="2180496"/>
            <a:ext cx="6732339" cy="416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693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6077</TotalTime>
  <Words>700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Cambria Math</vt:lpstr>
      <vt:lpstr>Gill Sans MT</vt:lpstr>
      <vt:lpstr>Wingdings 2</vt:lpstr>
      <vt:lpstr>Dividend</vt:lpstr>
      <vt:lpstr>An introduction to statistics</vt:lpstr>
      <vt:lpstr>Important Terms </vt:lpstr>
      <vt:lpstr>Important Terms </vt:lpstr>
      <vt:lpstr>Experiment of tossing a coin two times</vt:lpstr>
      <vt:lpstr>Experiment of tossing a coin two times</vt:lpstr>
      <vt:lpstr>Experiment of rolling a single die </vt:lpstr>
      <vt:lpstr>Experiment of rolling a single die </vt:lpstr>
      <vt:lpstr>Counting Rules </vt:lpstr>
      <vt:lpstr>Counting Rules (example)</vt:lpstr>
      <vt:lpstr>Counting Rules (example)</vt:lpstr>
      <vt:lpstr>Counting Rules (example)</vt:lpstr>
      <vt:lpstr>Counting Rules (example)</vt:lpstr>
      <vt:lpstr>Counting Rules (example)</vt:lpstr>
      <vt:lpstr>The General Addition Rule </vt:lpstr>
      <vt:lpstr>Special Rule of addition Rule </vt:lpstr>
      <vt:lpstr>An event and its complement </vt:lpstr>
      <vt:lpstr>Example: </vt:lpstr>
      <vt:lpstr>Example: </vt:lpstr>
      <vt:lpstr>Example: </vt:lpstr>
      <vt:lpstr>Subtraction (A-B)</vt:lpstr>
      <vt:lpstr>Some important rules </vt:lpstr>
      <vt:lpstr>Some important rules </vt:lpstr>
      <vt:lpstr>Some important rules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</cp:lastModifiedBy>
  <cp:revision>5</cp:revision>
  <dcterms:created xsi:type="dcterms:W3CDTF">2024-01-29T13:33:49Z</dcterms:created>
  <dcterms:modified xsi:type="dcterms:W3CDTF">2024-04-11T11:33:33Z</dcterms:modified>
</cp:coreProperties>
</file>