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84" r:id="rId5"/>
    <p:sldId id="285" r:id="rId6"/>
    <p:sldId id="286" r:id="rId7"/>
    <p:sldId id="287" r:id="rId8"/>
    <p:sldId id="288" r:id="rId9"/>
    <p:sldId id="289"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B62C-EA29-38D7-9660-F502E15A5F76}"/>
              </a:ext>
            </a:extLst>
          </p:cNvPr>
          <p:cNvSpPr>
            <a:spLocks noGrp="1"/>
          </p:cNvSpPr>
          <p:nvPr>
            <p:ph type="ctrTitle"/>
          </p:nvPr>
        </p:nvSpPr>
        <p:spPr>
          <a:xfrm>
            <a:off x="581189" y="2825836"/>
            <a:ext cx="10993549" cy="1475013"/>
          </a:xfrm>
        </p:spPr>
        <p:txBody>
          <a:bodyPr/>
          <a:lstStyle/>
          <a:p>
            <a:pPr algn="ctr"/>
            <a:r>
              <a:rPr lang="en-US" dirty="0">
                <a:solidFill>
                  <a:schemeClr val="bg1"/>
                </a:solidFill>
              </a:rPr>
              <a:t>An introduction to statistics</a:t>
            </a:r>
          </a:p>
        </p:txBody>
      </p:sp>
      <p:sp>
        <p:nvSpPr>
          <p:cNvPr id="3" name="Subtitle 2">
            <a:extLst>
              <a:ext uri="{FF2B5EF4-FFF2-40B4-BE49-F238E27FC236}">
                <a16:creationId xmlns:a16="http://schemas.microsoft.com/office/drawing/2014/main" id="{9601798C-0AA9-5AB3-92B6-095EC5D76512}"/>
              </a:ext>
            </a:extLst>
          </p:cNvPr>
          <p:cNvSpPr>
            <a:spLocks noGrp="1"/>
          </p:cNvSpPr>
          <p:nvPr>
            <p:ph type="subTitle" idx="1"/>
          </p:nvPr>
        </p:nvSpPr>
        <p:spPr>
          <a:xfrm>
            <a:off x="599227" y="4348166"/>
            <a:ext cx="10993546" cy="590321"/>
          </a:xfrm>
        </p:spPr>
        <p:txBody>
          <a:bodyPr/>
          <a:lstStyle/>
          <a:p>
            <a:pPr algn="ctr"/>
            <a:r>
              <a:rPr lang="en-US" dirty="0">
                <a:solidFill>
                  <a:schemeClr val="bg1"/>
                </a:solidFill>
              </a:rPr>
              <a:t>Lecture </a:t>
            </a:r>
            <a:r>
              <a:rPr lang="ar-EG" sz="2400" dirty="0">
                <a:solidFill>
                  <a:schemeClr val="bg1"/>
                </a:solidFill>
              </a:rPr>
              <a:t>7</a:t>
            </a:r>
            <a:r>
              <a:rPr lang="en-US" dirty="0">
                <a:solidFill>
                  <a:schemeClr val="bg1"/>
                </a:solidFill>
              </a:rPr>
              <a:t> (probability</a:t>
            </a:r>
            <a:r>
              <a:rPr lang="ar-EG" dirty="0">
                <a:solidFill>
                  <a:schemeClr val="bg1"/>
                </a:solidFill>
              </a:rPr>
              <a:t> </a:t>
            </a:r>
            <a:r>
              <a:rPr lang="en-US" dirty="0">
                <a:solidFill>
                  <a:schemeClr val="bg1"/>
                </a:solidFill>
              </a:rPr>
              <a:t> cont.)</a:t>
            </a:r>
          </a:p>
        </p:txBody>
      </p:sp>
      <p:sp>
        <p:nvSpPr>
          <p:cNvPr id="4" name="Title 1">
            <a:extLst>
              <a:ext uri="{FF2B5EF4-FFF2-40B4-BE49-F238E27FC236}">
                <a16:creationId xmlns:a16="http://schemas.microsoft.com/office/drawing/2014/main" id="{6A733194-816A-47D8-FC3A-14D439C2E064}"/>
              </a:ext>
            </a:extLst>
          </p:cNvPr>
          <p:cNvSpPr txBox="1">
            <a:spLocks/>
          </p:cNvSpPr>
          <p:nvPr/>
        </p:nvSpPr>
        <p:spPr>
          <a:xfrm>
            <a:off x="2691295" y="4442800"/>
            <a:ext cx="6773338" cy="10138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solidFill>
                  <a:schemeClr val="bg1"/>
                </a:solidFill>
              </a:rPr>
              <a:t>By/ </a:t>
            </a:r>
            <a:r>
              <a:rPr lang="en-US" sz="2800" dirty="0" err="1">
                <a:solidFill>
                  <a:schemeClr val="bg1"/>
                </a:solidFill>
              </a:rPr>
              <a:t>aly</a:t>
            </a:r>
            <a:r>
              <a:rPr lang="en-US" sz="2800" dirty="0">
                <a:solidFill>
                  <a:schemeClr val="bg1"/>
                </a:solidFill>
              </a:rPr>
              <a:t> </a:t>
            </a:r>
            <a:r>
              <a:rPr lang="en-US" sz="2800" dirty="0" err="1">
                <a:solidFill>
                  <a:schemeClr val="bg1"/>
                </a:solidFill>
              </a:rPr>
              <a:t>maher</a:t>
            </a:r>
            <a:r>
              <a:rPr lang="en-US" sz="2800" dirty="0">
                <a:solidFill>
                  <a:schemeClr val="bg1"/>
                </a:solidFill>
              </a:rPr>
              <a:t> </a:t>
            </a:r>
            <a:r>
              <a:rPr lang="en-US" sz="2800" dirty="0" err="1">
                <a:solidFill>
                  <a:schemeClr val="bg1"/>
                </a:solidFill>
              </a:rPr>
              <a:t>abdelfattah</a:t>
            </a:r>
            <a:endParaRPr lang="en-US" sz="2800" dirty="0">
              <a:solidFill>
                <a:schemeClr val="bg1"/>
              </a:solidFill>
            </a:endParaRPr>
          </a:p>
        </p:txBody>
      </p:sp>
      <p:pic>
        <p:nvPicPr>
          <p:cNvPr id="8" name="Picture 7">
            <a:extLst>
              <a:ext uri="{FF2B5EF4-FFF2-40B4-BE49-F238E27FC236}">
                <a16:creationId xmlns:a16="http://schemas.microsoft.com/office/drawing/2014/main" id="{642D4F7B-3EF4-2A57-F6C2-4B388B02AE7D}"/>
              </a:ext>
            </a:extLst>
          </p:cNvPr>
          <p:cNvPicPr>
            <a:picLocks noChangeAspect="1"/>
          </p:cNvPicPr>
          <p:nvPr/>
        </p:nvPicPr>
        <p:blipFill>
          <a:blip r:embed="rId2"/>
          <a:stretch>
            <a:fillRect/>
          </a:stretch>
        </p:blipFill>
        <p:spPr>
          <a:xfrm>
            <a:off x="4852219" y="580104"/>
            <a:ext cx="2487562" cy="2487562"/>
          </a:xfrm>
          <a:prstGeom prst="rect">
            <a:avLst/>
          </a:prstGeom>
        </p:spPr>
      </p:pic>
    </p:spTree>
    <p:extLst>
      <p:ext uri="{BB962C8B-B14F-4D97-AF65-F5344CB8AC3E}">
        <p14:creationId xmlns:p14="http://schemas.microsoft.com/office/powerpoint/2010/main" val="369264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10B0-25E2-8B2B-37FC-E7C4DA647157}"/>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C0E44088-9D05-0E2C-A6C8-CC727D100416}"/>
              </a:ext>
            </a:extLst>
          </p:cNvPr>
          <p:cNvPicPr>
            <a:picLocks noChangeAspect="1"/>
          </p:cNvPicPr>
          <p:nvPr/>
        </p:nvPicPr>
        <p:blipFill>
          <a:blip r:embed="rId2"/>
          <a:stretch>
            <a:fillRect/>
          </a:stretch>
        </p:blipFill>
        <p:spPr>
          <a:xfrm>
            <a:off x="0" y="401734"/>
            <a:ext cx="12192000" cy="6054532"/>
          </a:xfrm>
          <a:prstGeom prst="rect">
            <a:avLst/>
          </a:prstGeom>
        </p:spPr>
      </p:pic>
      <p:sp>
        <p:nvSpPr>
          <p:cNvPr id="6" name="TextBox 5">
            <a:extLst>
              <a:ext uri="{FF2B5EF4-FFF2-40B4-BE49-F238E27FC236}">
                <a16:creationId xmlns:a16="http://schemas.microsoft.com/office/drawing/2014/main" id="{BF20BB7C-A3AF-2435-F5B0-8BF3DE1B6228}"/>
              </a:ext>
            </a:extLst>
          </p:cNvPr>
          <p:cNvSpPr txBox="1"/>
          <p:nvPr/>
        </p:nvSpPr>
        <p:spPr>
          <a:xfrm>
            <a:off x="2050026" y="1870119"/>
            <a:ext cx="8091948" cy="2215991"/>
          </a:xfrm>
          <a:prstGeom prst="rect">
            <a:avLst/>
          </a:prstGeom>
          <a:noFill/>
        </p:spPr>
        <p:txBody>
          <a:bodyPr wrap="square" rtlCol="0">
            <a:spAutoFit/>
          </a:bodyPr>
          <a:lstStyle/>
          <a:p>
            <a:r>
              <a:rPr lang="en-US" sz="13800" dirty="0">
                <a:solidFill>
                  <a:schemeClr val="accent1"/>
                </a:solidFill>
              </a:rPr>
              <a:t>Thank you</a:t>
            </a:r>
          </a:p>
        </p:txBody>
      </p:sp>
    </p:spTree>
    <p:extLst>
      <p:ext uri="{BB962C8B-B14F-4D97-AF65-F5344CB8AC3E}">
        <p14:creationId xmlns:p14="http://schemas.microsoft.com/office/powerpoint/2010/main" val="382967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Important Terms </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p:txBody>
          <a:bodyPr>
            <a:normAutofit/>
          </a:bodyPr>
          <a:lstStyle/>
          <a:p>
            <a:r>
              <a:rPr lang="en-US" sz="2000" dirty="0"/>
              <a:t>Independent Events</a:t>
            </a:r>
          </a:p>
          <a:p>
            <a:pPr marL="0" indent="0">
              <a:buNone/>
            </a:pPr>
            <a:r>
              <a:rPr lang="en-US" sz="2000" dirty="0"/>
              <a:t>Two events A and B are independent if the occurrence of one does not affect the probability of the occurrence of the other. (Several events are similarly independent if the occurrence of any does not affect the occurrence of the others.) If A and B are not independent, they are said to be dependent.</a:t>
            </a:r>
          </a:p>
          <a:p>
            <a:endParaRPr lang="en-US" sz="2000" dirty="0"/>
          </a:p>
          <a:p>
            <a:r>
              <a:rPr lang="en-US" sz="2000" dirty="0"/>
              <a:t>Conditional Probability</a:t>
            </a:r>
          </a:p>
          <a:p>
            <a:pPr marL="0" indent="0">
              <a:buNone/>
            </a:pPr>
            <a:r>
              <a:rPr lang="en-US" sz="2000" dirty="0"/>
              <a:t>P(B| A)=0.9 represents the probability of event B occurring after it is assumed that event A has already occurred (read 𝑩|𝑨 as “B given A.”) 𝑷(𝑩| 𝑨) Probability that you will success in the exam given that you did not study 0.3</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31252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Conditional probability</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8" name="Picture 7">
            <a:extLst>
              <a:ext uri="{FF2B5EF4-FFF2-40B4-BE49-F238E27FC236}">
                <a16:creationId xmlns:a16="http://schemas.microsoft.com/office/drawing/2014/main" id="{E80AC927-C9D6-F508-B579-27AE51DC6BC3}"/>
              </a:ext>
            </a:extLst>
          </p:cNvPr>
          <p:cNvPicPr>
            <a:picLocks noChangeAspect="1"/>
          </p:cNvPicPr>
          <p:nvPr/>
        </p:nvPicPr>
        <p:blipFill>
          <a:blip r:embed="rId3"/>
          <a:stretch>
            <a:fillRect/>
          </a:stretch>
        </p:blipFill>
        <p:spPr>
          <a:xfrm>
            <a:off x="1058626" y="1856479"/>
            <a:ext cx="10074748" cy="5001521"/>
          </a:xfrm>
          <a:prstGeom prst="rect">
            <a:avLst/>
          </a:prstGeom>
        </p:spPr>
      </p:pic>
    </p:spTree>
    <p:extLst>
      <p:ext uri="{BB962C8B-B14F-4D97-AF65-F5344CB8AC3E}">
        <p14:creationId xmlns:p14="http://schemas.microsoft.com/office/powerpoint/2010/main" val="120083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Conditional probability</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5" name="Picture 4">
            <a:extLst>
              <a:ext uri="{FF2B5EF4-FFF2-40B4-BE49-F238E27FC236}">
                <a16:creationId xmlns:a16="http://schemas.microsoft.com/office/drawing/2014/main" id="{8243105A-A516-1BFA-16C0-44FEE7570C59}"/>
              </a:ext>
            </a:extLst>
          </p:cNvPr>
          <p:cNvPicPr>
            <a:picLocks noChangeAspect="1"/>
          </p:cNvPicPr>
          <p:nvPr/>
        </p:nvPicPr>
        <p:blipFill>
          <a:blip r:embed="rId3"/>
          <a:stretch>
            <a:fillRect/>
          </a:stretch>
        </p:blipFill>
        <p:spPr>
          <a:xfrm>
            <a:off x="1598027" y="1972220"/>
            <a:ext cx="8995945" cy="4684417"/>
          </a:xfrm>
          <a:prstGeom prst="rect">
            <a:avLst/>
          </a:prstGeom>
        </p:spPr>
      </p:pic>
    </p:spTree>
    <p:extLst>
      <p:ext uri="{BB962C8B-B14F-4D97-AF65-F5344CB8AC3E}">
        <p14:creationId xmlns:p14="http://schemas.microsoft.com/office/powerpoint/2010/main" val="38029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Conditional probability</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6" name="Picture 5">
            <a:extLst>
              <a:ext uri="{FF2B5EF4-FFF2-40B4-BE49-F238E27FC236}">
                <a16:creationId xmlns:a16="http://schemas.microsoft.com/office/drawing/2014/main" id="{BA616273-A732-D262-B319-44A5FF0D55E8}"/>
              </a:ext>
            </a:extLst>
          </p:cNvPr>
          <p:cNvPicPr>
            <a:picLocks noChangeAspect="1"/>
          </p:cNvPicPr>
          <p:nvPr/>
        </p:nvPicPr>
        <p:blipFill rotWithShape="1">
          <a:blip r:embed="rId3"/>
          <a:srcRect b="2820"/>
          <a:stretch/>
        </p:blipFill>
        <p:spPr>
          <a:xfrm>
            <a:off x="1548064" y="1972220"/>
            <a:ext cx="9095872" cy="4813844"/>
          </a:xfrm>
          <a:prstGeom prst="rect">
            <a:avLst/>
          </a:prstGeom>
        </p:spPr>
      </p:pic>
    </p:spTree>
    <p:extLst>
      <p:ext uri="{BB962C8B-B14F-4D97-AF65-F5344CB8AC3E}">
        <p14:creationId xmlns:p14="http://schemas.microsoft.com/office/powerpoint/2010/main" val="299401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Conditional probability (example)</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5" name="Picture 4">
            <a:extLst>
              <a:ext uri="{FF2B5EF4-FFF2-40B4-BE49-F238E27FC236}">
                <a16:creationId xmlns:a16="http://schemas.microsoft.com/office/drawing/2014/main" id="{3D97346A-F391-68C7-A4C3-81E45256119B}"/>
              </a:ext>
            </a:extLst>
          </p:cNvPr>
          <p:cNvPicPr>
            <a:picLocks noChangeAspect="1"/>
          </p:cNvPicPr>
          <p:nvPr/>
        </p:nvPicPr>
        <p:blipFill rotWithShape="1">
          <a:blip r:embed="rId3"/>
          <a:srcRect l="10150" b="6595"/>
          <a:stretch/>
        </p:blipFill>
        <p:spPr>
          <a:xfrm>
            <a:off x="581192" y="1972220"/>
            <a:ext cx="10291474" cy="4823499"/>
          </a:xfrm>
          <a:prstGeom prst="rect">
            <a:avLst/>
          </a:prstGeom>
        </p:spPr>
      </p:pic>
    </p:spTree>
    <p:extLst>
      <p:ext uri="{BB962C8B-B14F-4D97-AF65-F5344CB8AC3E}">
        <p14:creationId xmlns:p14="http://schemas.microsoft.com/office/powerpoint/2010/main" val="289026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Conditional probability (example)</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6" name="Picture 5">
            <a:extLst>
              <a:ext uri="{FF2B5EF4-FFF2-40B4-BE49-F238E27FC236}">
                <a16:creationId xmlns:a16="http://schemas.microsoft.com/office/drawing/2014/main" id="{42FA3F74-353F-5F47-4C26-5723990BE511}"/>
              </a:ext>
            </a:extLst>
          </p:cNvPr>
          <p:cNvPicPr>
            <a:picLocks noChangeAspect="1"/>
          </p:cNvPicPr>
          <p:nvPr/>
        </p:nvPicPr>
        <p:blipFill>
          <a:blip r:embed="rId3"/>
          <a:stretch>
            <a:fillRect/>
          </a:stretch>
        </p:blipFill>
        <p:spPr>
          <a:xfrm>
            <a:off x="581192" y="1902746"/>
            <a:ext cx="9461166" cy="4955254"/>
          </a:xfrm>
          <a:prstGeom prst="rect">
            <a:avLst/>
          </a:prstGeom>
        </p:spPr>
      </p:pic>
    </p:spTree>
    <p:extLst>
      <p:ext uri="{BB962C8B-B14F-4D97-AF65-F5344CB8AC3E}">
        <p14:creationId xmlns:p14="http://schemas.microsoft.com/office/powerpoint/2010/main" val="410101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Conditional probability (example)</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5" name="Picture 4">
            <a:extLst>
              <a:ext uri="{FF2B5EF4-FFF2-40B4-BE49-F238E27FC236}">
                <a16:creationId xmlns:a16="http://schemas.microsoft.com/office/drawing/2014/main" id="{C57424C3-3374-ADAA-02B9-C8A4637AF816}"/>
              </a:ext>
            </a:extLst>
          </p:cNvPr>
          <p:cNvPicPr>
            <a:picLocks noChangeAspect="1"/>
          </p:cNvPicPr>
          <p:nvPr/>
        </p:nvPicPr>
        <p:blipFill rotWithShape="1">
          <a:blip r:embed="rId3"/>
          <a:srcRect r="1176"/>
          <a:stretch/>
        </p:blipFill>
        <p:spPr>
          <a:xfrm>
            <a:off x="581192" y="2139977"/>
            <a:ext cx="6750050" cy="2000529"/>
          </a:xfrm>
          <a:prstGeom prst="rect">
            <a:avLst/>
          </a:prstGeom>
        </p:spPr>
      </p:pic>
      <p:pic>
        <p:nvPicPr>
          <p:cNvPr id="8" name="Picture 7">
            <a:extLst>
              <a:ext uri="{FF2B5EF4-FFF2-40B4-BE49-F238E27FC236}">
                <a16:creationId xmlns:a16="http://schemas.microsoft.com/office/drawing/2014/main" id="{89884CB0-6FF9-5F66-6DAF-D96377C3AF69}"/>
              </a:ext>
            </a:extLst>
          </p:cNvPr>
          <p:cNvPicPr>
            <a:picLocks noChangeAspect="1"/>
          </p:cNvPicPr>
          <p:nvPr/>
        </p:nvPicPr>
        <p:blipFill>
          <a:blip r:embed="rId4"/>
          <a:stretch>
            <a:fillRect/>
          </a:stretch>
        </p:blipFill>
        <p:spPr>
          <a:xfrm>
            <a:off x="6047518" y="3961996"/>
            <a:ext cx="6144482" cy="2896004"/>
          </a:xfrm>
          <a:prstGeom prst="rect">
            <a:avLst/>
          </a:prstGeom>
        </p:spPr>
      </p:pic>
    </p:spTree>
    <p:extLst>
      <p:ext uri="{BB962C8B-B14F-4D97-AF65-F5344CB8AC3E}">
        <p14:creationId xmlns:p14="http://schemas.microsoft.com/office/powerpoint/2010/main" val="56365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Conditional probability (example)</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6" name="Picture 5">
            <a:extLst>
              <a:ext uri="{FF2B5EF4-FFF2-40B4-BE49-F238E27FC236}">
                <a16:creationId xmlns:a16="http://schemas.microsoft.com/office/drawing/2014/main" id="{841614E8-B388-F99E-31AD-1917C23085D1}"/>
              </a:ext>
            </a:extLst>
          </p:cNvPr>
          <p:cNvPicPr>
            <a:picLocks noChangeAspect="1"/>
          </p:cNvPicPr>
          <p:nvPr/>
        </p:nvPicPr>
        <p:blipFill>
          <a:blip r:embed="rId3"/>
          <a:stretch>
            <a:fillRect/>
          </a:stretch>
        </p:blipFill>
        <p:spPr>
          <a:xfrm>
            <a:off x="433926" y="2120440"/>
            <a:ext cx="6392636" cy="3301792"/>
          </a:xfrm>
          <a:prstGeom prst="rect">
            <a:avLst/>
          </a:prstGeom>
        </p:spPr>
      </p:pic>
      <p:pic>
        <p:nvPicPr>
          <p:cNvPr id="9" name="Picture 8">
            <a:extLst>
              <a:ext uri="{FF2B5EF4-FFF2-40B4-BE49-F238E27FC236}">
                <a16:creationId xmlns:a16="http://schemas.microsoft.com/office/drawing/2014/main" id="{9E6CB9E7-49DA-79FC-2A2D-E54C561484DE}"/>
              </a:ext>
            </a:extLst>
          </p:cNvPr>
          <p:cNvPicPr>
            <a:picLocks noChangeAspect="1"/>
          </p:cNvPicPr>
          <p:nvPr/>
        </p:nvPicPr>
        <p:blipFill>
          <a:blip r:embed="rId4"/>
          <a:stretch>
            <a:fillRect/>
          </a:stretch>
        </p:blipFill>
        <p:spPr>
          <a:xfrm>
            <a:off x="6689616" y="1972220"/>
            <a:ext cx="5502384" cy="3971646"/>
          </a:xfrm>
          <a:prstGeom prst="rect">
            <a:avLst/>
          </a:prstGeom>
        </p:spPr>
      </p:pic>
      <p:pic>
        <p:nvPicPr>
          <p:cNvPr id="5" name="Picture 4">
            <a:extLst>
              <a:ext uri="{FF2B5EF4-FFF2-40B4-BE49-F238E27FC236}">
                <a16:creationId xmlns:a16="http://schemas.microsoft.com/office/drawing/2014/main" id="{EFD80A5E-6B45-B95D-0FF0-3B9D130AA144}"/>
              </a:ext>
            </a:extLst>
          </p:cNvPr>
          <p:cNvPicPr>
            <a:picLocks noChangeAspect="1"/>
          </p:cNvPicPr>
          <p:nvPr/>
        </p:nvPicPr>
        <p:blipFill>
          <a:blip r:embed="rId5"/>
          <a:stretch>
            <a:fillRect/>
          </a:stretch>
        </p:blipFill>
        <p:spPr>
          <a:xfrm>
            <a:off x="317242" y="3512616"/>
            <a:ext cx="6298162" cy="228783"/>
          </a:xfrm>
          <a:prstGeom prst="rect">
            <a:avLst/>
          </a:prstGeom>
        </p:spPr>
      </p:pic>
    </p:spTree>
    <p:extLst>
      <p:ext uri="{BB962C8B-B14F-4D97-AF65-F5344CB8AC3E}">
        <p14:creationId xmlns:p14="http://schemas.microsoft.com/office/powerpoint/2010/main" val="243300477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9028</TotalTime>
  <Words>164</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Dividend</vt:lpstr>
      <vt:lpstr>An introduction to statistics</vt:lpstr>
      <vt:lpstr>Important Terms </vt:lpstr>
      <vt:lpstr>Conditional probability</vt:lpstr>
      <vt:lpstr>Conditional probability</vt:lpstr>
      <vt:lpstr>Conditional probability</vt:lpstr>
      <vt:lpstr>Conditional probability (example)</vt:lpstr>
      <vt:lpstr>Conditional probability (example)</vt:lpstr>
      <vt:lpstr>Conditional probability (example)</vt:lpstr>
      <vt:lpstr>Conditional probability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statistics</dc:title>
  <dc:creator>Aly Maher</dc:creator>
  <cp:lastModifiedBy>Aly Maher Abdelfattah abdelrahman</cp:lastModifiedBy>
  <cp:revision>8</cp:revision>
  <dcterms:created xsi:type="dcterms:W3CDTF">2024-01-29T13:33:49Z</dcterms:created>
  <dcterms:modified xsi:type="dcterms:W3CDTF">2024-05-03T15:10:08Z</dcterms:modified>
</cp:coreProperties>
</file>