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38"/>
    <a:srgbClr val="FF7435"/>
    <a:srgbClr val="FF6F36"/>
    <a:srgbClr val="FF6C37"/>
    <a:srgbClr val="E75F34"/>
    <a:srgbClr val="E75717"/>
    <a:srgbClr val="E47C61"/>
    <a:srgbClr val="3EF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44"/>
    <p:restoredTop sz="94674"/>
  </p:normalViewPr>
  <p:slideViewPr>
    <p:cSldViewPr>
      <p:cViewPr varScale="1">
        <p:scale>
          <a:sx n="71" d="100"/>
          <a:sy n="71" d="100"/>
        </p:scale>
        <p:origin x="168" y="13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19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6AED-D4AA-7B43-977D-59BA1D662A17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B4F6-DA37-034D-9CAD-2ECBC4DC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2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377" y="2588902"/>
            <a:ext cx="9313035" cy="1224136"/>
          </a:xfrm>
        </p:spPr>
        <p:txBody>
          <a:bodyPr anchor="ctr"/>
          <a:lstStyle>
            <a:lvl1pPr algn="l">
              <a:defRPr sz="4000" b="1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377" y="4029062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813C2-5A80-EC42-ABCA-412052B17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8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3" y="381000"/>
            <a:ext cx="10363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63" y="1752600"/>
            <a:ext cx="10363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4B17-F9A7-BD47-9F01-2A62F9B56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88" y="1928825"/>
            <a:ext cx="10363200" cy="1143000"/>
          </a:xfrm>
        </p:spPr>
        <p:txBody>
          <a:bodyPr/>
          <a:lstStyle>
            <a:lvl1pPr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863A0-3A0E-714F-8089-E49455B1E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ENGLISH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FRENCH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3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3374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3374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A0FE2-E4F9-454A-97FE-32D6CEDF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5363" y="6356350"/>
            <a:ext cx="42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fld id="{A35D118A-333E-D14F-A7CC-F26895C7C671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3" r:id="rId4"/>
    <p:sldLayoutId id="214748367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C7CB-A7A6-1141-BA4E-B8EDB2D19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7" y="2588902"/>
            <a:ext cx="10237167" cy="1224136"/>
          </a:xfrm>
        </p:spPr>
        <p:txBody>
          <a:bodyPr/>
          <a:lstStyle/>
          <a:p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 AI-assisted database analysis and visualization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C5E69-E81C-0C43-96C9-51D6304C4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7" y="4221081"/>
            <a:ext cx="9313035" cy="2064234"/>
          </a:xfrm>
        </p:spPr>
        <p:txBody>
          <a:bodyPr/>
          <a:lstStyle/>
          <a:p>
            <a:r>
              <a:rPr lang="en-US" dirty="0"/>
              <a:t>Belal Mahmud</a:t>
            </a:r>
            <a:endParaRPr lang="en-US" b="1" dirty="0"/>
          </a:p>
          <a:p>
            <a:r>
              <a:rPr lang="en-US" dirty="0"/>
              <a:t>Maher </a:t>
            </a:r>
            <a:r>
              <a:rPr lang="en-US" dirty="0" err="1"/>
              <a:t>Dissem</a:t>
            </a:r>
            <a:endParaRPr lang="en-US" dirty="0"/>
          </a:p>
          <a:p>
            <a:r>
              <a:rPr lang="en-US" dirty="0"/>
              <a:t>Zheng Wang</a:t>
            </a:r>
          </a:p>
        </p:txBody>
      </p:sp>
    </p:spTree>
    <p:extLst>
      <p:ext uri="{BB962C8B-B14F-4D97-AF65-F5344CB8AC3E}">
        <p14:creationId xmlns:p14="http://schemas.microsoft.com/office/powerpoint/2010/main" val="6012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6E41-DCE6-474B-B729-B06A7F64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faced by Beginners with DBMS: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373F-14A0-EC42-8A3C-550EC175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Computer programming languages, including the SQL command set for Database management system, are highly formatted and hard for beginners to learn due to their strict syntax and logical structure;</a:t>
            </a:r>
          </a:p>
          <a:p>
            <a:endParaRPr lang="en-US" dirty="0"/>
          </a:p>
          <a:p>
            <a:pPr algn="just"/>
            <a:r>
              <a:rPr lang="en-US" dirty="0"/>
              <a:t>Database environment are complicated for beginners to implement and configure;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large portion of DBMS users focuses on insight of data, instead of the complicated DBMS software which requires a long time to learn.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DCDA-5E16-7147-8E04-E25CC3A03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E95C-9693-515C-F78C-06B5C2A3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br>
              <a:rPr lang="en-US" dirty="0"/>
            </a:br>
            <a:r>
              <a:rPr lang="en-US" dirty="0"/>
              <a:t>AI-assisted Analysis and Visualization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A6A7E-9672-A835-C57B-17B5CFD588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300F72A-4DE6-05CE-B439-C1C8E258441A}"/>
              </a:ext>
            </a:extLst>
          </p:cNvPr>
          <p:cNvSpPr/>
          <p:nvPr/>
        </p:nvSpPr>
        <p:spPr bwMode="auto">
          <a:xfrm>
            <a:off x="1085776" y="2280064"/>
            <a:ext cx="1960452" cy="15841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32" charset="0"/>
              </a:rPr>
              <a:t>Human</a:t>
            </a:r>
            <a:r>
              <a:rPr lang="en-US" dirty="0">
                <a:latin typeface="Times" pitchFamily="-32" charset="0"/>
              </a:rPr>
              <a:t>’s natural language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874057-5372-A656-1773-D0EA7A6E8422}"/>
              </a:ext>
            </a:extLst>
          </p:cNvPr>
          <p:cNvSpPr/>
          <p:nvPr/>
        </p:nvSpPr>
        <p:spPr bwMode="auto">
          <a:xfrm>
            <a:off x="1085776" y="4301369"/>
            <a:ext cx="1960452" cy="15817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-32" charset="0"/>
              </a:rPr>
              <a:t>Intuitive Analysis &amp; Visualization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187B755-D8C8-EC33-A5EA-5F830F982752}"/>
              </a:ext>
            </a:extLst>
          </p:cNvPr>
          <p:cNvSpPr/>
          <p:nvPr/>
        </p:nvSpPr>
        <p:spPr bwMode="auto">
          <a:xfrm>
            <a:off x="4391714" y="2280065"/>
            <a:ext cx="3423018" cy="345319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32" charset="0"/>
              </a:rPr>
              <a:t>Web Application GUI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EB2198-8A71-A771-6A3E-BA10E5896685}"/>
              </a:ext>
            </a:extLst>
          </p:cNvPr>
          <p:cNvSpPr/>
          <p:nvPr/>
        </p:nvSpPr>
        <p:spPr bwMode="auto">
          <a:xfrm>
            <a:off x="9138548" y="2576851"/>
            <a:ext cx="2134613" cy="2824031"/>
          </a:xfrm>
          <a:prstGeom prst="roundRect">
            <a:avLst/>
          </a:prstGeom>
          <a:solidFill>
            <a:srgbClr val="FF7B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32" charset="0"/>
              </a:rPr>
              <a:t>DBMS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55BA222-939A-6546-9F19-7D89D449A5F0}"/>
              </a:ext>
            </a:extLst>
          </p:cNvPr>
          <p:cNvSpPr/>
          <p:nvPr/>
        </p:nvSpPr>
        <p:spPr bwMode="auto">
          <a:xfrm>
            <a:off x="4616701" y="2498911"/>
            <a:ext cx="2994429" cy="24025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32" charset="0"/>
              </a:rPr>
              <a:t>Backend Middleware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1C703D-3165-74DA-BED9-4510C6B3B5A6}"/>
              </a:ext>
            </a:extLst>
          </p:cNvPr>
          <p:cNvSpPr/>
          <p:nvPr/>
        </p:nvSpPr>
        <p:spPr bwMode="auto">
          <a:xfrm>
            <a:off x="5129735" y="2789984"/>
            <a:ext cx="1946975" cy="1033438"/>
          </a:xfrm>
          <a:prstGeom prst="round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-32" charset="0"/>
              </a:rPr>
              <a:t>AI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-32" charset="0"/>
              </a:rPr>
              <a:t>Agent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6E1CB3AA-5DFF-BEB4-D403-AD16B6A12F49}"/>
              </a:ext>
            </a:extLst>
          </p:cNvPr>
          <p:cNvSpPr/>
          <p:nvPr/>
        </p:nvSpPr>
        <p:spPr bwMode="auto">
          <a:xfrm rot="10800000">
            <a:off x="3130954" y="2801870"/>
            <a:ext cx="1168810" cy="576064"/>
          </a:xfrm>
          <a:prstGeom prst="lef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B37196B-04F3-FC8A-1FA1-5C97E3C5188B}"/>
              </a:ext>
            </a:extLst>
          </p:cNvPr>
          <p:cNvSpPr/>
          <p:nvPr/>
        </p:nvSpPr>
        <p:spPr bwMode="auto">
          <a:xfrm>
            <a:off x="3130954" y="4844207"/>
            <a:ext cx="1168810" cy="576064"/>
          </a:xfrm>
          <a:prstGeom prst="lef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7CC66CF-8CDC-350A-769C-34A8F573FD58}"/>
              </a:ext>
            </a:extLst>
          </p:cNvPr>
          <p:cNvSpPr/>
          <p:nvPr/>
        </p:nvSpPr>
        <p:spPr bwMode="auto">
          <a:xfrm rot="10800000">
            <a:off x="7892235" y="2802341"/>
            <a:ext cx="1168810" cy="576064"/>
          </a:xfrm>
          <a:prstGeom prst="lef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392745B-F908-990D-60E0-C02C4346C33E}"/>
              </a:ext>
            </a:extLst>
          </p:cNvPr>
          <p:cNvSpPr/>
          <p:nvPr/>
        </p:nvSpPr>
        <p:spPr bwMode="auto">
          <a:xfrm>
            <a:off x="7885012" y="4716123"/>
            <a:ext cx="1168810" cy="576064"/>
          </a:xfrm>
          <a:prstGeom prst="leftArrow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7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8210-8526-EBCE-1FA4-75E02A07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Procedure: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FD36F-D3EA-9DBE-E0B4-95C8EC3393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CE436F8-0787-772E-8045-0BF23E71D061}"/>
              </a:ext>
            </a:extLst>
          </p:cNvPr>
          <p:cNvSpPr/>
          <p:nvPr/>
        </p:nvSpPr>
        <p:spPr bwMode="auto">
          <a:xfrm>
            <a:off x="3518880" y="1484098"/>
            <a:ext cx="5154240" cy="644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32" charset="0"/>
              </a:rPr>
              <a:t>Clone the Repository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6827AD-A5EB-C326-6B50-1678C0588E07}"/>
              </a:ext>
            </a:extLst>
          </p:cNvPr>
          <p:cNvSpPr/>
          <p:nvPr/>
        </p:nvSpPr>
        <p:spPr bwMode="auto">
          <a:xfrm>
            <a:off x="3518880" y="2694054"/>
            <a:ext cx="5154240" cy="644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32" charset="0"/>
              </a:rPr>
              <a:t>Get the Dependencies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37F882A-3F7A-4A47-D878-254AAC362F23}"/>
              </a:ext>
            </a:extLst>
          </p:cNvPr>
          <p:cNvSpPr/>
          <p:nvPr/>
        </p:nvSpPr>
        <p:spPr bwMode="auto">
          <a:xfrm>
            <a:off x="3518880" y="3900273"/>
            <a:ext cx="5154240" cy="644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-32" charset="0"/>
              </a:rPr>
              <a:t>Set the parameter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184918-06D8-AC32-9874-C91155DF7E7C}"/>
              </a:ext>
            </a:extLst>
          </p:cNvPr>
          <p:cNvSpPr/>
          <p:nvPr/>
        </p:nvSpPr>
        <p:spPr bwMode="auto">
          <a:xfrm>
            <a:off x="3518880" y="5106492"/>
            <a:ext cx="5154240" cy="64488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" pitchFamily="-32" charset="0"/>
              </a:rPr>
              <a:t>Start the App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3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145763-9176-878B-C732-1AD3710A16CE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>
            <a:off x="6096000" y="2128978"/>
            <a:ext cx="0" cy="5650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99EBD4-B5E2-5C05-7DDA-A6F8697A84B8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>
            <a:off x="6096000" y="3338934"/>
            <a:ext cx="0" cy="5613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521A09-CFD0-7D65-A303-B25813BBFF34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6096000" y="4545153"/>
            <a:ext cx="0" cy="56133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9827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53A5-21C3-DDD3-F03E-D1F1AA54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9270-67A5-B0B7-C354-A8A8AB6DB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DB776-5065-49D3-EE67-110339772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2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7283-64E7-B72E-C440-C44FE2FC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7B2D7-D9BC-5804-7F28-535A8E41E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ABCA0-4D54-8984-F0EF-074883497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6AFE-1007-8E91-4E32-35663EC1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Example 3: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270B-6BEF-E8AD-412A-7736A493C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03413-7B25-A950-E4BD-0136847B1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4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E3B0-F858-F842-8700-34D58F42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324" y="2857500"/>
            <a:ext cx="5045351" cy="1143000"/>
          </a:xfrm>
        </p:spPr>
        <p:txBody>
          <a:bodyPr anchor="ctr"/>
          <a:lstStyle/>
          <a:p>
            <a:pPr algn="ctr"/>
            <a:r>
              <a:rPr lang="en-US" sz="4800" dirty="0"/>
              <a:t>Thanks!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CF743-E516-0E48-AE5A-7164B1DA8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393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ncordia Theme Colors">
      <a:dk1>
        <a:srgbClr val="000000"/>
      </a:dk1>
      <a:lt1>
        <a:srgbClr val="FFFFFF"/>
      </a:lt1>
      <a:dk2>
        <a:srgbClr val="2B2B2B"/>
      </a:dk2>
      <a:lt2>
        <a:srgbClr val="BCBCBC"/>
      </a:lt2>
      <a:accent1>
        <a:srgbClr val="912337"/>
      </a:accent1>
      <a:accent2>
        <a:srgbClr val="DA3A15"/>
      </a:accent2>
      <a:accent3>
        <a:srgbClr val="00776F"/>
      </a:accent3>
      <a:accent4>
        <a:srgbClr val="E90065"/>
      </a:accent4>
      <a:accent5>
        <a:srgbClr val="00ACEF"/>
      </a:accent5>
      <a:accent6>
        <a:srgbClr val="8BC53D"/>
      </a:accent6>
      <a:hlink>
        <a:srgbClr val="912337"/>
      </a:hlink>
      <a:folHlink>
        <a:srgbClr val="0E317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24-89107-VPAA-50th Anniversary-Powerpoint Template.pptx" id="{A6889B2D-A636-6249-B6CA-D1BDCF7571BE}" vid="{3B1AAAC2-0245-0F4D-A6FD-F233B6EC9A3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f74f4a-f6d1-492f-8440-6651b83649a1">
      <Terms xmlns="http://schemas.microsoft.com/office/infopath/2007/PartnerControls"/>
    </lcf76f155ced4ddcb4097134ff3c332f>
    <TaxCatchAll xmlns="aee839de-00bf-4376-a641-f2a43ee2c5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86EA0FF62C247B14C6A34B4857221" ma:contentTypeVersion="10" ma:contentTypeDescription="Create a new document." ma:contentTypeScope="" ma:versionID="9567f3b11bc26355ddef8818b9c95748">
  <xsd:schema xmlns:xsd="http://www.w3.org/2001/XMLSchema" xmlns:xs="http://www.w3.org/2001/XMLSchema" xmlns:p="http://schemas.microsoft.com/office/2006/metadata/properties" xmlns:ns2="1df74f4a-f6d1-492f-8440-6651b83649a1" xmlns:ns3="aee839de-00bf-4376-a641-f2a43ee2c517" targetNamespace="http://schemas.microsoft.com/office/2006/metadata/properties" ma:root="true" ma:fieldsID="8d5637416419ab8808b5d9143128fc59" ns2:_="" ns3:_="">
    <xsd:import namespace="1df74f4a-f6d1-492f-8440-6651b83649a1"/>
    <xsd:import namespace="aee839de-00bf-4376-a641-f2a43ee2c51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74f4a-f6d1-492f-8440-6651b83649a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111843b-6948-4e45-a4d0-217e70d3d4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839de-00bf-4376-a641-f2a43ee2c51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287f19a-04e3-4d98-99d0-e9f2f473b6c9}" ma:internalName="TaxCatchAll" ma:showField="CatchAllData" ma:web="aee839de-00bf-4376-a641-f2a43ee2c5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48C145-AF7B-4484-AB39-783EC9A49E50}">
  <ds:schemaRefs>
    <ds:schemaRef ds:uri="http://schemas.microsoft.com/office/2006/metadata/properties"/>
    <ds:schemaRef ds:uri="http://schemas.microsoft.com/office/infopath/2007/PartnerControls"/>
    <ds:schemaRef ds:uri="1df74f4a-f6d1-492f-8440-6651b83649a1"/>
    <ds:schemaRef ds:uri="aee839de-00bf-4376-a641-f2a43ee2c517"/>
  </ds:schemaRefs>
</ds:datastoreItem>
</file>

<file path=customXml/itemProps2.xml><?xml version="1.0" encoding="utf-8"?>
<ds:datastoreItem xmlns:ds="http://schemas.openxmlformats.org/officeDocument/2006/customXml" ds:itemID="{BB56F01C-F441-47AA-9DC9-6100782814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B4EB44-E2B4-4291-AD5A-14E69A0F7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f74f4a-f6d1-492f-8440-6651b83649a1"/>
    <ds:schemaRef ds:uri="aee839de-00bf-4376-a641-f2a43ee2c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</TotalTime>
  <Words>149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-webkit-standard</vt:lpstr>
      <vt:lpstr>Arial Bold</vt:lpstr>
      <vt:lpstr>Times</vt:lpstr>
      <vt:lpstr>Arial</vt:lpstr>
      <vt:lpstr>GillSans Bold</vt:lpstr>
      <vt:lpstr>Wingdings</vt:lpstr>
      <vt:lpstr>Default Theme</vt:lpstr>
      <vt:lpstr>An AI-assisted database analysis and visualization system</vt:lpstr>
      <vt:lpstr>Problems faced by Beginners with DBMS:</vt:lpstr>
      <vt:lpstr>Solution: AI-assisted Analysis and Visualization on Database</vt:lpstr>
      <vt:lpstr>Installation Procedure:</vt:lpstr>
      <vt:lpstr>Output Example 1:</vt:lpstr>
      <vt:lpstr>Output Example 2:</vt:lpstr>
      <vt:lpstr>Output Example 3: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 Wang</dc:creator>
  <cp:lastModifiedBy>Zheng Wang</cp:lastModifiedBy>
  <cp:revision>2</cp:revision>
  <dcterms:created xsi:type="dcterms:W3CDTF">2025-02-02T02:10:13Z</dcterms:created>
  <dcterms:modified xsi:type="dcterms:W3CDTF">2025-02-02T03:54:37Z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0x0101009B386EA0FF62C247B14C6A34B4857221</vt:lpwstr>
  </property>
</Properties>
</file>