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66" d="100"/>
          <a:sy n="66" d="100"/>
        </p:scale>
        <p:origin x="59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11/6/2023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a:solidFill>
                  <a:schemeClr val="tx1"/>
                </a:solidFill>
                <a:latin typeface="Arial Black" panose="020B0A04020102020204" pitchFamily="34" charset="0"/>
              </a:rPr>
              <a:t>PROJECT</a:t>
            </a:r>
            <a:r>
              <a:rPr lang="en-US" sz="2800" dirty="0">
                <a:latin typeface="Arial Black" panose="020B0A04020102020204" pitchFamily="34" charset="0"/>
              </a:rPr>
              <a:t> : BIG DATA ANALYSIS WITH IBM CLOUD DATABASES</a:t>
            </a:r>
            <a:endParaRPr lang="en-IN" sz="2800" dirty="0">
              <a:latin typeface="Arial Black" panose="020B0A04020102020204" pitchFamily="34" charset="0"/>
            </a:endParaRPr>
          </a:p>
        </p:txBody>
      </p:sp>
      <p:sp>
        <p:nvSpPr>
          <p:cNvPr id="3" name="Subtitle 2"/>
          <p:cNvSpPr>
            <a:spLocks noGrp="1"/>
          </p:cNvSpPr>
          <p:nvPr>
            <p:ph type="subTitle" idx="1"/>
          </p:nvPr>
        </p:nvSpPr>
        <p:spPr/>
        <p:txBody>
          <a:bodyPr/>
          <a:lstStyle/>
          <a:p>
            <a:r>
              <a:rPr lang="en-US" dirty="0">
                <a:latin typeface="Arial Black" panose="020B0A04020102020204" pitchFamily="34" charset="0"/>
              </a:rPr>
              <a:t>SUBMITTED BY: </a:t>
            </a:r>
          </a:p>
          <a:p>
            <a:r>
              <a:rPr lang="en-US">
                <a:latin typeface="Arial Black" panose="020B0A04020102020204" pitchFamily="34" charset="0"/>
              </a:rPr>
              <a:t>MAHER SALAL HAZBAZ M</a:t>
            </a:r>
            <a:endParaRPr lang="en-IN" dirty="0">
              <a:latin typeface="Arial Black" panose="020B0A04020102020204" pitchFamily="34" charset="0"/>
            </a:endParaRPr>
          </a:p>
        </p:txBody>
      </p:sp>
    </p:spTree>
    <p:extLst>
      <p:ext uri="{BB962C8B-B14F-4D97-AF65-F5344CB8AC3E}">
        <p14:creationId xmlns:p14="http://schemas.microsoft.com/office/powerpoint/2010/main" val="1509882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a:t>
            </a:r>
            <a:endParaRPr lang="en-IN" dirty="0"/>
          </a:p>
        </p:txBody>
      </p:sp>
      <p:sp>
        <p:nvSpPr>
          <p:cNvPr id="5" name="Title 1"/>
          <p:cNvSpPr>
            <a:spLocks noGrp="1"/>
          </p:cNvSpPr>
          <p:nvPr>
            <p:ph idx="1"/>
          </p:nvPr>
        </p:nvSpPr>
        <p:spPr/>
        <p:txBody>
          <a:bodyPr>
            <a:normAutofit fontScale="97500"/>
          </a:bodyPr>
          <a:lstStyle/>
          <a:p>
            <a:pPr marL="0" indent="0">
              <a:buNone/>
            </a:pPr>
            <a:r>
              <a:rPr lang="en-US" dirty="0">
                <a:latin typeface="Arial Rounded MT Bold" panose="020F0704030504030204" pitchFamily="34" charset="0"/>
              </a:rPr>
              <a:t>In this article, we will continue building a big data analysis solution by applying advanced analysis techniques and visualizing the results. We will explore how to use more complex analysis techniques, such as machine learning algorithms, time series analysis, and sentiment analysis, depending on the dataset and objectives. Additionally, we will learn how to create visualizations to showcase the analysis results using popular Python libraries like </a:t>
            </a:r>
            <a:r>
              <a:rPr lang="en-US" dirty="0" err="1">
                <a:latin typeface="Arial Rounded MT Bold" panose="020F0704030504030204" pitchFamily="34" charset="0"/>
              </a:rPr>
              <a:t>Matplotlib</a:t>
            </a:r>
            <a:r>
              <a:rPr lang="en-US" dirty="0">
                <a:latin typeface="Arial Rounded MT Bold" panose="020F0704030504030204" pitchFamily="34" charset="0"/>
              </a:rPr>
              <a:t>, </a:t>
            </a:r>
            <a:r>
              <a:rPr lang="en-US" dirty="0" err="1">
                <a:latin typeface="Arial Rounded MT Bold" panose="020F0704030504030204" pitchFamily="34" charset="0"/>
              </a:rPr>
              <a:t>Plotly</a:t>
            </a:r>
            <a:r>
              <a:rPr lang="en-US" dirty="0">
                <a:latin typeface="Arial Rounded MT Bold" panose="020F0704030504030204" pitchFamily="34" charset="0"/>
              </a:rPr>
              <a:t>, or IBM Watson Studio.</a:t>
            </a:r>
            <a:endParaRPr lang="en-IN" dirty="0">
              <a:latin typeface="Arial Rounded MT Bold" panose="020F0704030504030204" pitchFamily="34" charset="0"/>
            </a:endParaRPr>
          </a:p>
        </p:txBody>
      </p:sp>
    </p:spTree>
    <p:extLst>
      <p:ext uri="{BB962C8B-B14F-4D97-AF65-F5344CB8AC3E}">
        <p14:creationId xmlns:p14="http://schemas.microsoft.com/office/powerpoint/2010/main" val="1893522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ANALYSIS TECHNIQUES </a:t>
            </a:r>
            <a:endParaRPr lang="en-IN" dirty="0"/>
          </a:p>
        </p:txBody>
      </p:sp>
      <p:sp>
        <p:nvSpPr>
          <p:cNvPr id="3" name="Content Placeholder 2"/>
          <p:cNvSpPr>
            <a:spLocks noGrp="1"/>
          </p:cNvSpPr>
          <p:nvPr>
            <p:ph idx="1"/>
          </p:nvPr>
        </p:nvSpPr>
        <p:spPr/>
        <p:txBody>
          <a:bodyPr>
            <a:normAutofit lnSpcReduction="10000"/>
          </a:bodyPr>
          <a:lstStyle/>
          <a:p>
            <a:r>
              <a:rPr lang="en-US" dirty="0"/>
              <a:t>To perform advanced analysis on big data, we can leverage various techniques depending on the nature of the dataset and the objectives of the analysis. Some of the commonly used techniques include:</a:t>
            </a:r>
          </a:p>
          <a:p>
            <a:r>
              <a:rPr lang="en-US" dirty="0">
                <a:latin typeface="Arial Black" panose="020B0A04020102020204" pitchFamily="34" charset="0"/>
              </a:rPr>
              <a:t>Machine Learning Algorithms: </a:t>
            </a:r>
            <a:r>
              <a:rPr lang="en-US" dirty="0"/>
              <a:t>Machine learning algorithms can be used to uncover patterns, make predictions, and gain insights from large datasets. Python provides several powerful libraries, such as </a:t>
            </a:r>
            <a:r>
              <a:rPr lang="en-US" dirty="0" err="1"/>
              <a:t>scikit</a:t>
            </a:r>
            <a:r>
              <a:rPr lang="en-US" dirty="0"/>
              <a:t>-learn, </a:t>
            </a:r>
            <a:r>
              <a:rPr lang="en-US" dirty="0" err="1"/>
              <a:t>TensorFlow</a:t>
            </a:r>
            <a:r>
              <a:rPr lang="en-US" dirty="0"/>
              <a:t>, and </a:t>
            </a:r>
            <a:r>
              <a:rPr lang="en-US" dirty="0" err="1"/>
              <a:t>PyTorch</a:t>
            </a:r>
            <a:r>
              <a:rPr lang="en-US" dirty="0"/>
              <a:t>, that offer a wide range of machine learning algorithms for classification, regression, clustering, and more.</a:t>
            </a:r>
          </a:p>
          <a:p>
            <a:r>
              <a:rPr lang="en-US" dirty="0">
                <a:latin typeface="Arial Black" panose="020B0A04020102020204" pitchFamily="34" charset="0"/>
              </a:rPr>
              <a:t>Time Series Analysis </a:t>
            </a:r>
            <a:r>
              <a:rPr lang="en-US" dirty="0"/>
              <a:t>Time series analysis is used to analyze data points collected over time. It helps identify trends, seasonality, and patterns in the data. Python libraries like Pandas and </a:t>
            </a:r>
            <a:r>
              <a:rPr lang="en-US" dirty="0" err="1"/>
              <a:t>Statsmodels</a:t>
            </a:r>
            <a:r>
              <a:rPr lang="en-US" dirty="0"/>
              <a:t> provide functions and methods to perform time series analysis, including forecasting, anomaly detection, and decomposition.</a:t>
            </a:r>
          </a:p>
          <a:p>
            <a:endParaRPr lang="en-IN" dirty="0"/>
          </a:p>
        </p:txBody>
      </p:sp>
    </p:spTree>
    <p:extLst>
      <p:ext uri="{BB962C8B-B14F-4D97-AF65-F5344CB8AC3E}">
        <p14:creationId xmlns:p14="http://schemas.microsoft.com/office/powerpoint/2010/main" val="927331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VISUALIZING ANALYSIS RESULTS</a:t>
            </a:r>
            <a:endParaRPr lang="en-IN" dirty="0"/>
          </a:p>
        </p:txBody>
      </p:sp>
      <p:sp>
        <p:nvSpPr>
          <p:cNvPr id="3" name="Content Placeholder 2"/>
          <p:cNvSpPr>
            <a:spLocks noGrp="1"/>
          </p:cNvSpPr>
          <p:nvPr>
            <p:ph idx="1"/>
          </p:nvPr>
        </p:nvSpPr>
        <p:spPr/>
        <p:txBody>
          <a:bodyPr>
            <a:normAutofit fontScale="92500" lnSpcReduction="20000"/>
          </a:bodyPr>
          <a:lstStyle/>
          <a:p>
            <a:r>
              <a:rPr lang="en-US" dirty="0" err="1">
                <a:latin typeface="Arial Black" panose="020B0A04020102020204" pitchFamily="34" charset="0"/>
              </a:rPr>
              <a:t>Matplotlib</a:t>
            </a:r>
            <a:r>
              <a:rPr lang="en-US" dirty="0" err="1"/>
              <a:t>:Matplotlib</a:t>
            </a:r>
            <a:r>
              <a:rPr lang="en-US" dirty="0"/>
              <a:t> is a widely used plotting library in Python. It provides a flexible and comprehensive set of functions for creating various types of plots, including line plots, scatter plots, bar plots, histograms, and more. </a:t>
            </a:r>
            <a:r>
              <a:rPr lang="en-US" dirty="0" err="1"/>
              <a:t>Matplotlib</a:t>
            </a:r>
            <a:r>
              <a:rPr lang="en-US" dirty="0"/>
              <a:t> allows customization of every aspect of the plot, making it suitable for creating publication-quality visualizations.</a:t>
            </a:r>
          </a:p>
          <a:p>
            <a:r>
              <a:rPr lang="en-US" dirty="0" err="1">
                <a:latin typeface="Arial Black" panose="020B0A04020102020204" pitchFamily="34" charset="0"/>
              </a:rPr>
              <a:t>Plotly</a:t>
            </a:r>
            <a:r>
              <a:rPr lang="en-US" dirty="0">
                <a:latin typeface="Arial Black" panose="020B0A04020102020204" pitchFamily="34" charset="0"/>
              </a:rPr>
              <a:t>:</a:t>
            </a:r>
            <a:r>
              <a:rPr lang="en-US" dirty="0"/>
              <a:t>  </a:t>
            </a:r>
            <a:r>
              <a:rPr lang="en-US" dirty="0" err="1"/>
              <a:t>Plotly</a:t>
            </a:r>
            <a:r>
              <a:rPr lang="en-US" dirty="0"/>
              <a:t> is a powerful library for creating interactive and dynamic visualizations. It offers a wide range of chart types, including scatter plots, bar charts, pie charts, and 3D plots. </a:t>
            </a:r>
            <a:r>
              <a:rPr lang="en-US" dirty="0" err="1"/>
              <a:t>Plotly</a:t>
            </a:r>
            <a:r>
              <a:rPr lang="en-US" dirty="0"/>
              <a:t> visualizations can be embedded in web applications or shared online, allowing for easy collaboration and sharing of analysis results.</a:t>
            </a:r>
          </a:p>
          <a:p>
            <a:r>
              <a:rPr lang="en-US" dirty="0">
                <a:latin typeface="Arial Black" panose="020B0A04020102020204" pitchFamily="34" charset="0"/>
              </a:rPr>
              <a:t>BM Watson Studio:  </a:t>
            </a:r>
            <a:r>
              <a:rPr lang="en-US" dirty="0"/>
              <a:t>IBM Watson Studio is a cloud-based platform that provides a suite of tools for data analysis and visualization. It offers a drag-and-drop interface for creating visualizations, making it accessible to users with varying levels of programming experience. Watson Studio also integrates with other IBM services, such as Watson Machine Learning, for seamless end-to-end data analysis workflows.</a:t>
            </a:r>
            <a:endParaRPr lang="en-IN" dirty="0"/>
          </a:p>
        </p:txBody>
      </p:sp>
    </p:spTree>
    <p:extLst>
      <p:ext uri="{BB962C8B-B14F-4D97-AF65-F5344CB8AC3E}">
        <p14:creationId xmlns:p14="http://schemas.microsoft.com/office/powerpoint/2010/main" val="2214491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105" y="0"/>
            <a:ext cx="8104095" cy="741082"/>
          </a:xfrm>
        </p:spPr>
        <p:txBody>
          <a:bodyPr/>
          <a:lstStyle/>
          <a:p>
            <a:r>
              <a:rPr lang="en-US" dirty="0"/>
              <a:t>CODE :</a:t>
            </a:r>
            <a:endParaRPr lang="en-IN" dirty="0"/>
          </a:p>
        </p:txBody>
      </p:sp>
      <p:sp>
        <p:nvSpPr>
          <p:cNvPr id="3" name="Content Placeholder 2"/>
          <p:cNvSpPr>
            <a:spLocks noGrp="1"/>
          </p:cNvSpPr>
          <p:nvPr>
            <p:ph idx="1"/>
          </p:nvPr>
        </p:nvSpPr>
        <p:spPr>
          <a:xfrm>
            <a:off x="227105" y="741083"/>
            <a:ext cx="11385177" cy="6000376"/>
          </a:xfrm>
        </p:spPr>
        <p:txBody>
          <a:bodyPr>
            <a:normAutofit fontScale="62500" lnSpcReduction="20000"/>
          </a:bodyPr>
          <a:lstStyle/>
          <a:p>
            <a:pPr marL="0" indent="0">
              <a:buNone/>
            </a:pPr>
            <a:r>
              <a:rPr lang="en-IN" dirty="0"/>
              <a:t>import </a:t>
            </a:r>
            <a:r>
              <a:rPr lang="en-IN" dirty="0" err="1"/>
              <a:t>matplotlib.pyplot</a:t>
            </a:r>
            <a:r>
              <a:rPr lang="en-IN" dirty="0"/>
              <a:t> as </a:t>
            </a:r>
            <a:r>
              <a:rPr lang="en-IN" dirty="0" err="1"/>
              <a:t>plt</a:t>
            </a:r>
            <a:endParaRPr lang="en-IN" dirty="0"/>
          </a:p>
          <a:p>
            <a:pPr marL="0" indent="0">
              <a:buNone/>
            </a:pPr>
            <a:r>
              <a:rPr lang="en-IN" dirty="0"/>
              <a:t>import </a:t>
            </a:r>
            <a:r>
              <a:rPr lang="en-IN" dirty="0" err="1"/>
              <a:t>ibm_db</a:t>
            </a:r>
            <a:endParaRPr lang="en-IN" dirty="0"/>
          </a:p>
          <a:p>
            <a:pPr marL="0" indent="0">
              <a:buNone/>
            </a:pPr>
            <a:r>
              <a:rPr lang="en-IN" dirty="0"/>
              <a:t># Connect to the IBM Cloud </a:t>
            </a:r>
            <a:r>
              <a:rPr lang="en-IN" dirty="0" err="1"/>
              <a:t>Databaseconn</a:t>
            </a:r>
            <a:r>
              <a:rPr lang="en-IN" dirty="0"/>
              <a:t> = </a:t>
            </a:r>
            <a:r>
              <a:rPr lang="en-IN" dirty="0" err="1"/>
              <a:t>ibm_db.connect</a:t>
            </a:r>
            <a:r>
              <a:rPr lang="en-IN" dirty="0"/>
              <a:t>("DATABASE=</a:t>
            </a:r>
            <a:r>
              <a:rPr lang="en-IN" dirty="0" err="1"/>
              <a:t>your_database_name;HOSTNAME</a:t>
            </a:r>
            <a:r>
              <a:rPr lang="en-IN" dirty="0"/>
              <a:t>=</a:t>
            </a:r>
            <a:r>
              <a:rPr lang="en-IN" dirty="0" err="1"/>
              <a:t>your_hostname;PORT</a:t>
            </a:r>
            <a:r>
              <a:rPr lang="en-IN" dirty="0"/>
              <a:t>=</a:t>
            </a:r>
            <a:r>
              <a:rPr lang="en-IN" dirty="0" err="1"/>
              <a:t>your_port;PROTOCOL</a:t>
            </a:r>
            <a:r>
              <a:rPr lang="en-IN" dirty="0"/>
              <a:t>=TCPIP;UID=</a:t>
            </a:r>
            <a:r>
              <a:rPr lang="en-IN" dirty="0" err="1"/>
              <a:t>your_username;PWD</a:t>
            </a:r>
            <a:r>
              <a:rPr lang="en-IN" dirty="0"/>
              <a:t>=</a:t>
            </a:r>
            <a:r>
              <a:rPr lang="en-IN" dirty="0" err="1"/>
              <a:t>your_password</a:t>
            </a:r>
            <a:r>
              <a:rPr lang="en-IN" dirty="0"/>
              <a:t>;", "")</a:t>
            </a:r>
          </a:p>
          <a:p>
            <a:pPr marL="0" indent="0">
              <a:buNone/>
            </a:pPr>
            <a:r>
              <a:rPr lang="en-IN" dirty="0"/>
              <a:t># Execute SQL query to retrieve data</a:t>
            </a:r>
          </a:p>
          <a:p>
            <a:pPr marL="0" indent="0">
              <a:buNone/>
            </a:pPr>
            <a:r>
              <a:rPr lang="en-IN" dirty="0" err="1"/>
              <a:t>stmt</a:t>
            </a:r>
            <a:r>
              <a:rPr lang="en-IN" dirty="0"/>
              <a:t> = </a:t>
            </a:r>
            <a:r>
              <a:rPr lang="en-IN" dirty="0" err="1"/>
              <a:t>ibm_db.exec_immediate</a:t>
            </a:r>
            <a:r>
              <a:rPr lang="en-IN" dirty="0"/>
              <a:t>(conn, "SELECT *</a:t>
            </a:r>
          </a:p>
          <a:p>
            <a:pPr marL="0" indent="0">
              <a:buNone/>
            </a:pPr>
            <a:r>
              <a:rPr lang="en-IN" dirty="0"/>
              <a:t> FROM </a:t>
            </a:r>
            <a:r>
              <a:rPr lang="en-IN" dirty="0" err="1"/>
              <a:t>your_table_name</a:t>
            </a:r>
            <a:r>
              <a:rPr lang="en-IN" dirty="0"/>
              <a:t>")</a:t>
            </a:r>
          </a:p>
          <a:p>
            <a:pPr marL="0" indent="0">
              <a:buNone/>
            </a:pPr>
            <a:r>
              <a:rPr lang="en-IN" dirty="0"/>
              <a:t># Fetch all the rows from the result </a:t>
            </a:r>
          </a:p>
          <a:p>
            <a:pPr marL="0" indent="0">
              <a:buNone/>
            </a:pPr>
            <a:r>
              <a:rPr lang="en-IN" dirty="0" err="1"/>
              <a:t>setrows</a:t>
            </a:r>
            <a:r>
              <a:rPr lang="en-IN" dirty="0"/>
              <a:t> = </a:t>
            </a:r>
            <a:r>
              <a:rPr lang="en-IN" dirty="0" err="1"/>
              <a:t>ibm_db.fetch_both</a:t>
            </a:r>
            <a:r>
              <a:rPr lang="en-IN" dirty="0"/>
              <a:t>(</a:t>
            </a:r>
            <a:r>
              <a:rPr lang="en-IN" dirty="0" err="1"/>
              <a:t>stmt</a:t>
            </a:r>
            <a:r>
              <a:rPr lang="en-IN" dirty="0"/>
              <a:t>)</a:t>
            </a:r>
          </a:p>
          <a:p>
            <a:pPr marL="0" indent="0">
              <a:buNone/>
            </a:pPr>
            <a:r>
              <a:rPr lang="en-IN" dirty="0"/>
              <a:t># Extract the data from the rows</a:t>
            </a:r>
          </a:p>
          <a:p>
            <a:pPr marL="0" indent="0">
              <a:buNone/>
            </a:pPr>
            <a:r>
              <a:rPr lang="en-IN" dirty="0"/>
              <a:t>x = []</a:t>
            </a:r>
          </a:p>
          <a:p>
            <a:pPr marL="0" indent="0">
              <a:buNone/>
            </a:pPr>
            <a:r>
              <a:rPr lang="en-IN" dirty="0"/>
              <a:t>y = []for row in rows: </a:t>
            </a:r>
          </a:p>
          <a:p>
            <a:pPr marL="0" indent="0">
              <a:buNone/>
            </a:pPr>
            <a:r>
              <a:rPr lang="en-IN" dirty="0"/>
              <a:t>     </a:t>
            </a:r>
            <a:r>
              <a:rPr lang="en-IN" dirty="0" err="1"/>
              <a:t>x.append</a:t>
            </a:r>
            <a:r>
              <a:rPr lang="en-IN" dirty="0"/>
              <a:t>(row[0])   </a:t>
            </a:r>
          </a:p>
          <a:p>
            <a:pPr marL="0" indent="0">
              <a:buNone/>
            </a:pPr>
            <a:r>
              <a:rPr lang="en-IN" dirty="0"/>
              <a:t>     </a:t>
            </a:r>
            <a:r>
              <a:rPr lang="en-IN" dirty="0" err="1"/>
              <a:t>y.append</a:t>
            </a:r>
            <a:r>
              <a:rPr lang="en-IN" dirty="0"/>
              <a:t>(row[1])</a:t>
            </a:r>
          </a:p>
          <a:p>
            <a:pPr marL="0" indent="0">
              <a:buNone/>
            </a:pPr>
            <a:r>
              <a:rPr lang="en-IN" dirty="0"/>
              <a:t># Plot the data</a:t>
            </a:r>
          </a:p>
          <a:p>
            <a:pPr marL="0" indent="0">
              <a:buNone/>
            </a:pPr>
            <a:r>
              <a:rPr lang="en-IN" dirty="0" err="1"/>
              <a:t>plt.plot</a:t>
            </a:r>
            <a:r>
              <a:rPr lang="en-IN" dirty="0"/>
              <a:t>(x, y)</a:t>
            </a:r>
          </a:p>
          <a:p>
            <a:pPr marL="0" indent="0">
              <a:buNone/>
            </a:pPr>
            <a:r>
              <a:rPr lang="en-IN" dirty="0" err="1"/>
              <a:t>plt.xlabel</a:t>
            </a:r>
            <a:r>
              <a:rPr lang="en-IN" dirty="0"/>
              <a:t>('X-axis')</a:t>
            </a:r>
          </a:p>
          <a:p>
            <a:pPr marL="0" indent="0">
              <a:buNone/>
            </a:pPr>
            <a:r>
              <a:rPr lang="en-IN" dirty="0" err="1"/>
              <a:t>plt.ylabel</a:t>
            </a:r>
            <a:r>
              <a:rPr lang="en-IN" dirty="0"/>
              <a:t>('Y-axis')</a:t>
            </a:r>
          </a:p>
          <a:p>
            <a:pPr marL="0" indent="0">
              <a:buNone/>
            </a:pPr>
            <a:r>
              <a:rPr lang="en-IN" dirty="0" err="1"/>
              <a:t>plt.title</a:t>
            </a:r>
            <a:r>
              <a:rPr lang="en-IN" dirty="0"/>
              <a:t>('Data Analysis')</a:t>
            </a:r>
          </a:p>
          <a:p>
            <a:pPr marL="0" indent="0">
              <a:buNone/>
            </a:pPr>
            <a:r>
              <a:rPr lang="en-IN" dirty="0" err="1"/>
              <a:t>plt.show</a:t>
            </a:r>
            <a:r>
              <a:rPr lang="en-IN" dirty="0"/>
              <a:t>(</a:t>
            </a:r>
          </a:p>
          <a:p>
            <a:pPr marL="0" indent="0">
              <a:buNone/>
            </a:pPr>
            <a:r>
              <a:rPr lang="en-IN" dirty="0"/>
              <a:t>)# Close the database connection</a:t>
            </a:r>
          </a:p>
          <a:p>
            <a:pPr marL="0" indent="0">
              <a:buNone/>
            </a:pPr>
            <a:r>
              <a:rPr lang="en-IN" dirty="0" err="1"/>
              <a:t>ibm_db.close</a:t>
            </a:r>
            <a:r>
              <a:rPr lang="en-IN" dirty="0"/>
              <a:t>(conn)</a:t>
            </a:r>
          </a:p>
        </p:txBody>
      </p:sp>
    </p:spTree>
    <p:extLst>
      <p:ext uri="{BB962C8B-B14F-4D97-AF65-F5344CB8AC3E}">
        <p14:creationId xmlns:p14="http://schemas.microsoft.com/office/powerpoint/2010/main" val="1095050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ANALYTICS</a:t>
            </a:r>
            <a:endParaRPr lang="en-IN" dirty="0"/>
          </a:p>
        </p:txBody>
      </p:sp>
      <p:sp>
        <p:nvSpPr>
          <p:cNvPr id="3" name="Content Placeholder 2"/>
          <p:cNvSpPr>
            <a:spLocks noGrp="1"/>
          </p:cNvSpPr>
          <p:nvPr>
            <p:ph idx="1"/>
          </p:nvPr>
        </p:nvSpPr>
        <p:spPr>
          <a:xfrm>
            <a:off x="268941" y="1267012"/>
            <a:ext cx="9005061" cy="5683623"/>
          </a:xfrm>
        </p:spPr>
        <p:txBody>
          <a:bodyPr>
            <a:normAutofit/>
          </a:bodyPr>
          <a:lstStyle/>
          <a:p>
            <a:pPr marL="0" indent="0">
              <a:buNone/>
            </a:pPr>
            <a:r>
              <a:rPr lang="en-IN" dirty="0"/>
              <a:t>import </a:t>
            </a:r>
            <a:r>
              <a:rPr lang="en-IN" dirty="0" err="1"/>
              <a:t>matplotlib.pyplot</a:t>
            </a:r>
            <a:r>
              <a:rPr lang="en-IN" dirty="0"/>
              <a:t> as </a:t>
            </a:r>
            <a:r>
              <a:rPr lang="en-IN" dirty="0" err="1"/>
              <a:t>plt</a:t>
            </a:r>
            <a:endParaRPr lang="en-IN" dirty="0"/>
          </a:p>
          <a:p>
            <a:pPr marL="0" indent="0">
              <a:buNone/>
            </a:pPr>
            <a:r>
              <a:rPr lang="en-IN" dirty="0"/>
              <a:t># Sample data</a:t>
            </a:r>
          </a:p>
          <a:p>
            <a:pPr marL="0" indent="0">
              <a:buNone/>
            </a:pPr>
            <a:r>
              <a:rPr lang="en-IN" dirty="0"/>
              <a:t>categories = ['Category A',</a:t>
            </a:r>
          </a:p>
          <a:p>
            <a:pPr marL="0" indent="0">
              <a:buNone/>
            </a:pPr>
            <a:r>
              <a:rPr lang="en-IN" dirty="0"/>
              <a:t>                 'Category B', </a:t>
            </a:r>
          </a:p>
          <a:p>
            <a:pPr marL="0" indent="0">
              <a:buNone/>
            </a:pPr>
            <a:r>
              <a:rPr lang="en-IN" dirty="0"/>
              <a:t>                 'Category C', ‘</a:t>
            </a:r>
          </a:p>
          <a:p>
            <a:pPr marL="0" indent="0">
              <a:buNone/>
            </a:pPr>
            <a:r>
              <a:rPr lang="en-IN" dirty="0"/>
              <a:t>                 Category D']values = [25, 40, 30, 45]</a:t>
            </a:r>
          </a:p>
          <a:p>
            <a:pPr marL="0" indent="0">
              <a:buNone/>
            </a:pPr>
            <a:r>
              <a:rPr lang="en-IN" dirty="0"/>
              <a:t># Create a bar</a:t>
            </a:r>
          </a:p>
          <a:p>
            <a:pPr marL="0" indent="0">
              <a:buNone/>
            </a:pPr>
            <a:r>
              <a:rPr lang="en-IN" dirty="0"/>
              <a:t> </a:t>
            </a:r>
            <a:r>
              <a:rPr lang="en-IN" dirty="0" err="1"/>
              <a:t>chartplt.bar</a:t>
            </a:r>
            <a:r>
              <a:rPr lang="en-IN" dirty="0"/>
              <a:t>(categories, values, </a:t>
            </a:r>
            <a:r>
              <a:rPr lang="en-IN" dirty="0" err="1"/>
              <a:t>color</a:t>
            </a:r>
            <a:r>
              <a:rPr lang="en-IN" dirty="0"/>
              <a:t>='</a:t>
            </a:r>
            <a:r>
              <a:rPr lang="en-IN" dirty="0" err="1"/>
              <a:t>skyblue</a:t>
            </a:r>
            <a:r>
              <a:rPr lang="en-IN" dirty="0"/>
              <a:t>')</a:t>
            </a:r>
          </a:p>
          <a:p>
            <a:pPr marL="0" indent="0">
              <a:buNone/>
            </a:pPr>
            <a:r>
              <a:rPr lang="en-IN" dirty="0"/>
              <a:t># Add title and label</a:t>
            </a:r>
          </a:p>
          <a:p>
            <a:pPr marL="0" indent="0">
              <a:buNone/>
            </a:pPr>
            <a:r>
              <a:rPr lang="en-IN" dirty="0" err="1"/>
              <a:t>splt.title</a:t>
            </a:r>
            <a:r>
              <a:rPr lang="en-IN" dirty="0"/>
              <a:t>('Sample Bar Chart')</a:t>
            </a:r>
          </a:p>
          <a:p>
            <a:pPr marL="0" indent="0">
              <a:buNone/>
            </a:pPr>
            <a:r>
              <a:rPr lang="en-IN" dirty="0" err="1"/>
              <a:t>plt.xlabel</a:t>
            </a:r>
            <a:r>
              <a:rPr lang="en-IN" dirty="0"/>
              <a:t>('Categories')</a:t>
            </a:r>
          </a:p>
          <a:p>
            <a:pPr marL="0" indent="0">
              <a:buNone/>
            </a:pPr>
            <a:r>
              <a:rPr lang="en-IN" dirty="0" err="1"/>
              <a:t>plt.ylabel</a:t>
            </a:r>
            <a:r>
              <a:rPr lang="en-IN" dirty="0"/>
              <a:t>('Values')</a:t>
            </a:r>
          </a:p>
          <a:p>
            <a:pPr marL="0" indent="0">
              <a:buNone/>
            </a:pPr>
            <a:r>
              <a:rPr lang="en-IN" dirty="0"/>
              <a:t># Show the chart</a:t>
            </a:r>
          </a:p>
          <a:p>
            <a:pPr marL="0" indent="0">
              <a:buNone/>
            </a:pPr>
            <a:r>
              <a:rPr lang="en-IN" dirty="0" err="1"/>
              <a:t>plt.show</a:t>
            </a:r>
            <a:r>
              <a:rPr lang="en-IN" dirty="0"/>
              <a:t>()</a:t>
            </a:r>
          </a:p>
        </p:txBody>
      </p:sp>
    </p:spTree>
    <p:extLst>
      <p:ext uri="{BB962C8B-B14F-4D97-AF65-F5344CB8AC3E}">
        <p14:creationId xmlns:p14="http://schemas.microsoft.com/office/powerpoint/2010/main" val="169265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p:txBody>
          <a:bodyPr/>
          <a:lstStyle/>
          <a:p>
            <a:r>
              <a:rPr lang="en-US" dirty="0"/>
              <a:t>In this article, we explored advanced analysis techniques and visualization options for building a big data analysis solution. We learned about machine learning algorithms, time series analysis, and sentiment analysis as powerful techniques for gaining insights from large datasets. Additionally, we discovered popular Python libraries like </a:t>
            </a:r>
            <a:r>
              <a:rPr lang="en-US" dirty="0" err="1"/>
              <a:t>Matplotlib</a:t>
            </a:r>
            <a:r>
              <a:rPr lang="en-US" dirty="0"/>
              <a:t>, </a:t>
            </a:r>
            <a:r>
              <a:rPr lang="en-US" dirty="0" err="1"/>
              <a:t>Plotly</a:t>
            </a:r>
            <a:r>
              <a:rPr lang="en-US" dirty="0"/>
              <a:t>, and IBM Watson Studio for creating visually appealing and interactive visualizations. </a:t>
            </a:r>
            <a:r>
              <a:rPr lang="en-US"/>
              <a:t>By combining these techniques and tools, we can unlock the full potential of big data and make informed decisions based on data-driven insights.</a:t>
            </a:r>
            <a:endParaRPr lang="en-IN"/>
          </a:p>
        </p:txBody>
      </p:sp>
    </p:spTree>
    <p:extLst>
      <p:ext uri="{BB962C8B-B14F-4D97-AF65-F5344CB8AC3E}">
        <p14:creationId xmlns:p14="http://schemas.microsoft.com/office/powerpoint/2010/main" val="127163721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51</TotalTime>
  <Words>821</Words>
  <Application>Microsoft Office PowerPoint</Application>
  <PresentationFormat>Widescreen</PresentationFormat>
  <Paragraphs>52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 Black</vt:lpstr>
      <vt:lpstr>Arial Rounded MT Bold</vt:lpstr>
      <vt:lpstr>Trebuchet MS</vt:lpstr>
      <vt:lpstr>Wingdings 3</vt:lpstr>
      <vt:lpstr>Facet</vt:lpstr>
      <vt:lpstr>PROJECT : BIG DATA ANALYSIS WITH IBM CLOUD DATABASES</vt:lpstr>
      <vt:lpstr>INTRODUCTION</vt:lpstr>
      <vt:lpstr>ADVANCED ANALYSIS TECHNIQUES </vt:lpstr>
      <vt:lpstr>VISUALIZING ANALYSIS RESULTS</vt:lpstr>
      <vt:lpstr>CODE :</vt:lpstr>
      <vt:lpstr>GRAPH ANALYTICS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BIG DATA ANALYSIS WITH IBM CLOUD DATABASES</dc:title>
  <dc:creator>DEll</dc:creator>
  <cp:lastModifiedBy>Viveka D</cp:lastModifiedBy>
  <cp:revision>8</cp:revision>
  <dcterms:created xsi:type="dcterms:W3CDTF">2023-10-04T14:43:48Z</dcterms:created>
  <dcterms:modified xsi:type="dcterms:W3CDTF">2023-11-06T16:45:13Z</dcterms:modified>
</cp:coreProperties>
</file>