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6" d="100"/>
          <a:sy n="66" d="100"/>
        </p:scale>
        <p:origin x="59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solidFill>
                  <a:schemeClr val="tx1"/>
                </a:solidFill>
                <a:latin typeface="Arial Black" panose="020B0A04020102020204" pitchFamily="34" charset="0"/>
              </a:rPr>
              <a:t>PROJECT</a:t>
            </a:r>
            <a:r>
              <a:rPr lang="en-US" sz="2800" dirty="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dirty="0">
                <a:latin typeface="Arial Black" panose="020B0A04020102020204" pitchFamily="34" charset="0"/>
              </a:rPr>
              <a:t>SUBMITTED BY: </a:t>
            </a:r>
          </a:p>
          <a:p>
            <a:r>
              <a:rPr lang="en-US" dirty="0">
                <a:latin typeface="Arial Black" panose="020B0A04020102020204" pitchFamily="34" charset="0"/>
              </a:rPr>
              <a:t>MAHER SALAL HAZBAZ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STRATEGY</a:t>
            </a:r>
            <a:endParaRPr lang="en-IN" dirty="0"/>
          </a:p>
        </p:txBody>
      </p:sp>
      <p:sp>
        <p:nvSpPr>
          <p:cNvPr id="3" name="Content Placeholder 2"/>
          <p:cNvSpPr>
            <a:spLocks noGrp="1"/>
          </p:cNvSpPr>
          <p:nvPr>
            <p:ph idx="1"/>
          </p:nvPr>
        </p:nvSpPr>
        <p:spPr/>
        <p:txBody>
          <a:bodyPr>
            <a:normAutofit fontScale="92500"/>
          </a:bodyPr>
          <a:lstStyle/>
          <a:p>
            <a:r>
              <a:rPr lang="en-US" dirty="0"/>
              <a:t>1. </a:t>
            </a:r>
            <a:r>
              <a:rPr lang="en-US" dirty="0">
                <a:latin typeface="Arial Black" panose="020B0A04020102020204" pitchFamily="34" charset="0"/>
              </a:rPr>
              <a:t>*Choose the Right Database</a:t>
            </a:r>
            <a:r>
              <a:rPr lang="en-US" dirty="0"/>
              <a:t>*:   - Select the appropriate database within IBM Cloud (e.g., </a:t>
            </a:r>
            <a:r>
              <a:rPr lang="en-US" dirty="0" err="1"/>
              <a:t>Cloudant</a:t>
            </a:r>
            <a:r>
              <a:rPr lang="en-US" dirty="0"/>
              <a:t>, Db2, Databases for </a:t>
            </a:r>
            <a:r>
              <a:rPr lang="en-US" dirty="0" err="1"/>
              <a:t>PostgreSQL</a:t>
            </a:r>
            <a:r>
              <a:rPr lang="en-US" dirty="0"/>
              <a:t>) based on the nature of your data and analytical requirements.</a:t>
            </a:r>
          </a:p>
          <a:p>
            <a:r>
              <a:rPr lang="en-US" dirty="0"/>
              <a:t>2. *</a:t>
            </a:r>
            <a:r>
              <a:rPr lang="en-US" dirty="0">
                <a:latin typeface="Arial Black" panose="020B0A04020102020204" pitchFamily="34" charset="0"/>
              </a:rPr>
              <a:t>Cloud Database Setup</a:t>
            </a:r>
            <a:r>
              <a:rPr lang="en-US" dirty="0"/>
              <a:t>*:   - Provision and configure the chosen database on IBM Cloud. Set up necessary security measures, access controls, and backups.</a:t>
            </a:r>
          </a:p>
          <a:p>
            <a:r>
              <a:rPr lang="en-US" dirty="0"/>
              <a:t>3. *</a:t>
            </a:r>
            <a:r>
              <a:rPr lang="en-US" dirty="0">
                <a:latin typeface="Arial Black" panose="020B0A04020102020204" pitchFamily="34" charset="0"/>
              </a:rPr>
              <a:t>Real-Time Data Streaming</a:t>
            </a:r>
            <a:r>
              <a:rPr lang="en-US" dirty="0"/>
              <a:t>*:   - Leverage IBM's real-time data streaming solutions like IBM Event Streams for seamless ingestion of social media data.</a:t>
            </a:r>
          </a:p>
          <a:p>
            <a:r>
              <a:rPr lang="en-US" dirty="0"/>
              <a:t>4. </a:t>
            </a:r>
            <a:r>
              <a:rPr lang="en-US" dirty="0">
                <a:latin typeface="Arial Black" panose="020B0A04020102020204" pitchFamily="34" charset="0"/>
              </a:rPr>
              <a:t>*Batch Processing vs. Stream Processing</a:t>
            </a:r>
            <a:r>
              <a:rPr lang="en-US" dirty="0"/>
              <a:t>*:   - Decide whether to use batch processing (e.g., Apache Spark) or stream processing (e.g., Apache </a:t>
            </a:r>
            <a:r>
              <a:rPr lang="en-US" dirty="0" err="1"/>
              <a:t>Flink</a:t>
            </a:r>
            <a:r>
              <a:rPr lang="en-US" dirty="0"/>
              <a:t>) depending on the real-time requirements of your analysis.5. *Continuous Monitoring and Optimization*:   - Regularly monitor and optimize your setup to ensure it meets the evolving needs of your analysis. Consider auto-scaling options and performance tuning.</a:t>
            </a:r>
            <a:endParaRPr lang="en-IN" dirty="0"/>
          </a:p>
        </p:txBody>
      </p:sp>
    </p:spTree>
    <p:extLst>
      <p:ext uri="{BB962C8B-B14F-4D97-AF65-F5344CB8AC3E}">
        <p14:creationId xmlns:p14="http://schemas.microsoft.com/office/powerpoint/2010/main" val="188621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Robust Data Handling</a:t>
            </a:r>
            <a:r>
              <a:rPr lang="en-US" dirty="0"/>
              <a:t>:* IBM Cloud Databases provide a robust and scalable infrastructure for storing and retrieving large datasets, ensuring reliable data management.</a:t>
            </a:r>
          </a:p>
          <a:p>
            <a:r>
              <a:rPr lang="en-US" dirty="0"/>
              <a:t>- </a:t>
            </a:r>
            <a:r>
              <a:rPr lang="en-US" dirty="0">
                <a:latin typeface="Arial Black" panose="020B0A04020102020204" pitchFamily="34" charset="0"/>
              </a:rPr>
              <a:t>*Diverse Application</a:t>
            </a:r>
            <a:r>
              <a:rPr lang="en-US" dirty="0"/>
              <a:t>:* The project's versatility allows for its application across a multitude of domains, from environmental sciences to market research, enabling participants to explore their areas of interest.</a:t>
            </a:r>
          </a:p>
          <a:p>
            <a:r>
              <a:rPr lang="en-US" dirty="0"/>
              <a:t>- *</a:t>
            </a:r>
            <a:r>
              <a:rPr lang="en-US" dirty="0">
                <a:latin typeface="Arial Black" panose="020B0A04020102020204" pitchFamily="34" charset="0"/>
              </a:rPr>
              <a:t>Empowerment for Decision-Making</a:t>
            </a:r>
            <a:r>
              <a:rPr lang="en-US" dirty="0"/>
              <a:t>:* By transforming raw data into actionable intelligence, participants are equipped to make informed decisions, driving innovation and problem-solving.</a:t>
            </a:r>
            <a:endParaRPr lang="en-IN" dirty="0"/>
          </a:p>
        </p:txBody>
      </p:sp>
    </p:spTree>
    <p:extLst>
      <p:ext uri="{BB962C8B-B14F-4D97-AF65-F5344CB8AC3E}">
        <p14:creationId xmlns:p14="http://schemas.microsoft.com/office/powerpoint/2010/main" val="164600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a:t>
            </a:r>
            <a:endParaRPr lang="en-IN" dirty="0"/>
          </a:p>
        </p:txBody>
      </p:sp>
      <p:sp>
        <p:nvSpPr>
          <p:cNvPr id="3" name="Content Placeholder 2"/>
          <p:cNvSpPr>
            <a:spLocks noGrp="1"/>
          </p:cNvSpPr>
          <p:nvPr>
            <p:ph idx="1"/>
          </p:nvPr>
        </p:nvSpPr>
        <p:spPr/>
        <p:txBody>
          <a:bodyPr/>
          <a:lstStyle/>
          <a:p>
            <a:r>
              <a:rPr lang="en-US" dirty="0"/>
              <a:t>- *</a:t>
            </a:r>
            <a:r>
              <a:rPr lang="en-US" dirty="0">
                <a:latin typeface="Arial Black" panose="020B0A04020102020204" pitchFamily="34" charset="0"/>
              </a:rPr>
              <a:t>Cloud Dependency</a:t>
            </a:r>
            <a:r>
              <a:rPr lang="en-US" dirty="0"/>
              <a:t>:* The project relies on the availability and stability of cloud services, which may be subject to occasional downtimes or connectivity issues.</a:t>
            </a:r>
          </a:p>
          <a:p>
            <a:r>
              <a:rPr lang="en-US" dirty="0"/>
              <a:t>- </a:t>
            </a:r>
            <a:r>
              <a:rPr lang="en-US" dirty="0">
                <a:latin typeface="Arial Black" panose="020B0A04020102020204" pitchFamily="34" charset="0"/>
              </a:rPr>
              <a:t>*Learning Curve</a:t>
            </a:r>
            <a:r>
              <a:rPr lang="en-US" dirty="0"/>
              <a:t>:* Participants may require a foundational understanding of databases and SQL, potentially posing a challenge for those new to these concepts.</a:t>
            </a:r>
            <a:endParaRPr lang="en-IN" dirty="0"/>
          </a:p>
        </p:txBody>
      </p:sp>
    </p:spTree>
    <p:extLst>
      <p:ext uri="{BB962C8B-B14F-4D97-AF65-F5344CB8AC3E}">
        <p14:creationId xmlns:p14="http://schemas.microsoft.com/office/powerpoint/2010/main" val="77980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endParaRPr lang="en-IN" dirty="0"/>
          </a:p>
        </p:txBody>
      </p:sp>
      <p:sp>
        <p:nvSpPr>
          <p:cNvPr id="3" name="Content Placeholder 2"/>
          <p:cNvSpPr>
            <a:spLocks noGrp="1"/>
          </p:cNvSpPr>
          <p:nvPr>
            <p:ph idx="1"/>
          </p:nvPr>
        </p:nvSpPr>
        <p:spPr/>
        <p:txBody>
          <a:bodyPr>
            <a:normAutofit/>
          </a:bodyPr>
          <a:lstStyle/>
          <a:p>
            <a:r>
              <a:rPr lang="en-IN" sz="2000" dirty="0"/>
              <a:t>Tools:  - IBM Cloud Account  - IBM Cloud Databases Service- </a:t>
            </a:r>
          </a:p>
          <a:p>
            <a:r>
              <a:rPr lang="en-IN" sz="2000" dirty="0"/>
              <a:t>Sensor: - Depending on the specific data being </a:t>
            </a:r>
            <a:r>
              <a:rPr lang="en-IN" sz="2000" dirty="0" err="1"/>
              <a:t>analyzed</a:t>
            </a:r>
            <a:r>
              <a:rPr lang="en-IN" sz="2000" dirty="0"/>
              <a:t>, relevant sensors may be required. For instance, climate data might necessitate temperature and humidity sensors.- </a:t>
            </a:r>
          </a:p>
          <a:p>
            <a:r>
              <a:rPr lang="en-IN" sz="2000" dirty="0"/>
              <a:t>Software:- 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The architecture of the "Dive into Big Data Analysis with IBM Cloud Databases" project is structured around a cloud-based paradigm. It leverages IBM Cloud Databases as the foundational data storage and retrieval system. Participants interact with the databases through SQL queries, facilitating seamless extraction of insights. Additionally, data visualization tools are integrated to enhance the interpretability and communicative power of the analyses. Depending on the specific domain, relevant sensors may be incorporated to collect real-time data, which is then fed into the database for processing. This modular and scalable architecture ensures adaptability across a wide spectrum of data analysis </a:t>
            </a:r>
            <a:r>
              <a:rPr lang="en-US" dirty="0" err="1"/>
              <a:t>scenari</a:t>
            </a:r>
            <a:endParaRPr lang="en-IN" dirty="0"/>
          </a:p>
        </p:txBody>
      </p:sp>
      <p:sp>
        <p:nvSpPr>
          <p:cNvPr id="4" name="Title 3"/>
          <p:cNvSpPr>
            <a:spLocks noGrp="1"/>
          </p:cNvSpPr>
          <p:nvPr>
            <p:ph type="title"/>
          </p:nvPr>
        </p:nvSpPr>
        <p:spPr/>
        <p:txBody>
          <a:bodyPr/>
          <a:lstStyle/>
          <a:p>
            <a:r>
              <a:rPr lang="en-US" dirty="0"/>
              <a:t>ARCHITECTURE</a:t>
            </a:r>
            <a:endParaRPr lang="en-IN" dirty="0"/>
          </a:p>
        </p:txBody>
      </p:sp>
    </p:spTree>
    <p:extLst>
      <p:ext uri="{BB962C8B-B14F-4D97-AF65-F5344CB8AC3E}">
        <p14:creationId xmlns:p14="http://schemas.microsoft.com/office/powerpoint/2010/main" val="251719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 CODE</a:t>
            </a:r>
            <a:endParaRPr lang="en-IN" dirty="0"/>
          </a:p>
        </p:txBody>
      </p:sp>
      <p:sp>
        <p:nvSpPr>
          <p:cNvPr id="3" name="Content Placeholder 2"/>
          <p:cNvSpPr>
            <a:spLocks noGrp="1"/>
          </p:cNvSpPr>
          <p:nvPr>
            <p:ph idx="1"/>
          </p:nvPr>
        </p:nvSpPr>
        <p:spPr>
          <a:xfrm>
            <a:off x="230588" y="1208598"/>
            <a:ext cx="10169718" cy="5649401"/>
          </a:xfrm>
        </p:spPr>
        <p:txBody>
          <a:bodyPr>
            <a:normAutofit fontScale="85000" lnSpcReduction="20000"/>
          </a:bodyPr>
          <a:lstStyle/>
          <a:p>
            <a:pPr marL="0" indent="0">
              <a:buNone/>
            </a:pPr>
            <a:r>
              <a:rPr lang="en-IN" dirty="0"/>
              <a:t>import </a:t>
            </a:r>
            <a:r>
              <a:rPr lang="en-IN" dirty="0" err="1"/>
              <a:t>java.sql</a:t>
            </a:r>
            <a:r>
              <a:rPr lang="en-IN" dirty="0"/>
              <a:t>.*;public class Main {</a:t>
            </a:r>
          </a:p>
          <a:p>
            <a:pPr marL="0" indent="0">
              <a:buNone/>
            </a:pPr>
            <a:r>
              <a:rPr lang="en-IN" dirty="0"/>
              <a:t>  public static void main(String[] </a:t>
            </a:r>
            <a:r>
              <a:rPr lang="en-IN" dirty="0" err="1"/>
              <a:t>args</a:t>
            </a:r>
            <a:r>
              <a:rPr lang="en-IN" dirty="0"/>
              <a:t>) {  </a:t>
            </a:r>
          </a:p>
          <a:p>
            <a:pPr marL="0" indent="0">
              <a:buNone/>
            </a:pPr>
            <a:r>
              <a:rPr lang="en-IN" dirty="0"/>
              <a:t>  String </a:t>
            </a:r>
            <a:r>
              <a:rPr lang="en-IN" dirty="0" err="1"/>
              <a:t>url</a:t>
            </a:r>
            <a:r>
              <a:rPr lang="en-IN" dirty="0"/>
              <a:t> = "</a:t>
            </a:r>
            <a:r>
              <a:rPr lang="en-IN" dirty="0" err="1"/>
              <a:t>jdbc:mysql</a:t>
            </a:r>
            <a:r>
              <a:rPr lang="en-IN" dirty="0"/>
              <a:t>://localhost:3306/</a:t>
            </a:r>
            <a:r>
              <a:rPr lang="en-IN" dirty="0" err="1"/>
              <a:t>mydatabase</a:t>
            </a:r>
            <a:r>
              <a:rPr lang="en-IN" dirty="0"/>
              <a:t>";  </a:t>
            </a:r>
          </a:p>
          <a:p>
            <a:pPr marL="0" indent="0">
              <a:buNone/>
            </a:pPr>
            <a:r>
              <a:rPr lang="en-IN" dirty="0"/>
              <a:t>  String username = "root";  </a:t>
            </a:r>
          </a:p>
          <a:p>
            <a:pPr marL="0" indent="0">
              <a:buNone/>
            </a:pPr>
            <a:r>
              <a:rPr lang="en-IN" dirty="0"/>
              <a:t>  String password = "password";  </a:t>
            </a:r>
          </a:p>
          <a:p>
            <a:pPr marL="0" indent="0">
              <a:buNone/>
            </a:pPr>
            <a:r>
              <a:rPr lang="en-IN" dirty="0"/>
              <a:t>      try {     </a:t>
            </a:r>
          </a:p>
          <a:p>
            <a:pPr marL="0" indent="0">
              <a:buNone/>
            </a:pPr>
            <a:r>
              <a:rPr lang="en-IN" dirty="0"/>
              <a:t> Connection conn = </a:t>
            </a:r>
            <a:r>
              <a:rPr lang="en-IN" dirty="0" err="1"/>
              <a:t>DriverManager.getConnection</a:t>
            </a:r>
            <a:r>
              <a:rPr lang="en-IN" dirty="0"/>
              <a:t>(</a:t>
            </a:r>
            <a:r>
              <a:rPr lang="en-IN" dirty="0" err="1"/>
              <a:t>url</a:t>
            </a:r>
            <a:r>
              <a:rPr lang="en-IN" dirty="0"/>
              <a:t>, username, password);      Statement </a:t>
            </a:r>
            <a:r>
              <a:rPr lang="en-IN" dirty="0" err="1"/>
              <a:t>stmt</a:t>
            </a:r>
            <a:r>
              <a:rPr lang="en-IN" dirty="0"/>
              <a:t> = </a:t>
            </a:r>
            <a:r>
              <a:rPr lang="en-IN" dirty="0" err="1"/>
              <a:t>conn.createStatement</a:t>
            </a:r>
            <a:r>
              <a:rPr lang="en-IN" dirty="0"/>
              <a:t>();   </a:t>
            </a:r>
          </a:p>
          <a:p>
            <a:pPr marL="0" indent="0">
              <a:buNone/>
            </a:pPr>
            <a:r>
              <a:rPr lang="en-IN" dirty="0"/>
              <a:t>   </a:t>
            </a:r>
            <a:r>
              <a:rPr lang="en-IN" dirty="0" err="1"/>
              <a:t>ResultSet</a:t>
            </a:r>
            <a:r>
              <a:rPr lang="en-IN" dirty="0"/>
              <a:t> </a:t>
            </a:r>
            <a:r>
              <a:rPr lang="en-IN" dirty="0" err="1"/>
              <a:t>rs</a:t>
            </a:r>
            <a:r>
              <a:rPr lang="en-IN" dirty="0"/>
              <a:t> = </a:t>
            </a:r>
            <a:r>
              <a:rPr lang="en-IN" dirty="0" err="1"/>
              <a:t>stmt.executeQuery</a:t>
            </a:r>
            <a:r>
              <a:rPr lang="en-IN" dirty="0"/>
              <a:t>("SELECT * FROM </a:t>
            </a:r>
            <a:r>
              <a:rPr lang="en-IN" dirty="0" err="1"/>
              <a:t>mytable</a:t>
            </a:r>
            <a:r>
              <a:rPr lang="en-IN" dirty="0"/>
              <a:t>");    </a:t>
            </a:r>
          </a:p>
          <a:p>
            <a:pPr marL="0" indent="0">
              <a:buNone/>
            </a:pPr>
            <a:r>
              <a:rPr lang="en-IN" dirty="0"/>
              <a:t>        while (</a:t>
            </a:r>
            <a:r>
              <a:rPr lang="en-IN" dirty="0" err="1"/>
              <a:t>rs.next</a:t>
            </a:r>
            <a:r>
              <a:rPr lang="en-IN" dirty="0"/>
              <a:t>()) {   </a:t>
            </a:r>
          </a:p>
          <a:p>
            <a:pPr marL="0" indent="0">
              <a:buNone/>
            </a:pPr>
            <a:r>
              <a:rPr lang="en-IN" dirty="0"/>
              <a:t>     </a:t>
            </a:r>
            <a:r>
              <a:rPr lang="en-IN" dirty="0" err="1"/>
              <a:t>System.out.println</a:t>
            </a:r>
            <a:r>
              <a:rPr lang="en-IN" dirty="0"/>
              <a:t>(</a:t>
            </a:r>
            <a:r>
              <a:rPr lang="en-IN" dirty="0" err="1"/>
              <a:t>rs.getString</a:t>
            </a:r>
            <a:r>
              <a:rPr lang="en-IN" dirty="0"/>
              <a:t>("column1") + " " + </a:t>
            </a:r>
            <a:r>
              <a:rPr lang="en-IN" dirty="0" err="1"/>
              <a:t>rs.getString</a:t>
            </a:r>
            <a:r>
              <a:rPr lang="en-IN" dirty="0"/>
              <a:t>("column2"));   </a:t>
            </a:r>
          </a:p>
          <a:p>
            <a:pPr marL="0" indent="0">
              <a:buNone/>
            </a:pPr>
            <a:r>
              <a:rPr lang="en-IN" dirty="0"/>
              <a:t>   }         </a:t>
            </a:r>
          </a:p>
          <a:p>
            <a:pPr marL="0" indent="0">
              <a:buNone/>
            </a:pPr>
            <a:r>
              <a:rPr lang="en-IN" dirty="0"/>
              <a:t>   </a:t>
            </a:r>
            <a:r>
              <a:rPr lang="en-IN" dirty="0" err="1"/>
              <a:t>conn.close</a:t>
            </a:r>
            <a:r>
              <a:rPr lang="en-IN" dirty="0"/>
              <a:t>(); </a:t>
            </a:r>
          </a:p>
          <a:p>
            <a:pPr marL="0" indent="0">
              <a:buNone/>
            </a:pPr>
            <a:r>
              <a:rPr lang="en-IN" dirty="0"/>
              <a:t>   } catch (</a:t>
            </a:r>
            <a:r>
              <a:rPr lang="en-IN" dirty="0" err="1"/>
              <a:t>SQLException</a:t>
            </a:r>
            <a:r>
              <a:rPr lang="en-IN" dirty="0"/>
              <a:t> e)</a:t>
            </a:r>
          </a:p>
          <a:p>
            <a:pPr marL="0" indent="0">
              <a:buNone/>
            </a:pPr>
            <a:r>
              <a:rPr lang="en-IN" dirty="0"/>
              <a:t> {      </a:t>
            </a:r>
            <a:r>
              <a:rPr lang="en-IN" dirty="0" err="1"/>
              <a:t>System.out.println</a:t>
            </a:r>
            <a:r>
              <a:rPr lang="en-IN" dirty="0"/>
              <a:t>(</a:t>
            </a:r>
            <a:r>
              <a:rPr lang="en-IN" dirty="0" err="1"/>
              <a:t>e.getMessage</a:t>
            </a:r>
            <a:r>
              <a:rPr lang="en-IN" dirty="0"/>
              <a:t>());  </a:t>
            </a:r>
          </a:p>
          <a:p>
            <a:pPr marL="0" indent="0">
              <a:buNone/>
            </a:pPr>
            <a:r>
              <a:rPr lang="en-IN" dirty="0"/>
              <a:t>  }  </a:t>
            </a:r>
          </a:p>
          <a:p>
            <a:pPr marL="0" indent="0">
              <a:buNone/>
            </a:pPr>
            <a:r>
              <a:rPr lang="en-IN" dirty="0"/>
              <a:t>}</a:t>
            </a:r>
          </a:p>
          <a:p>
            <a:pPr marL="0" indent="0">
              <a:buNone/>
            </a:pPr>
            <a:r>
              <a:rPr lang="en-IN" dirty="0"/>
              <a:t>}</a:t>
            </a:r>
          </a:p>
        </p:txBody>
      </p:sp>
    </p:spTree>
    <p:extLst>
      <p:ext uri="{BB962C8B-B14F-4D97-AF65-F5344CB8AC3E}">
        <p14:creationId xmlns:p14="http://schemas.microsoft.com/office/powerpoint/2010/main" val="2248804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a:t>
            </a:r>
            <a:endParaRPr lang="en-IN" dirty="0"/>
          </a:p>
        </p:txBody>
      </p:sp>
      <p:sp>
        <p:nvSpPr>
          <p:cNvPr id="3" name="Content Placeholder 2"/>
          <p:cNvSpPr>
            <a:spLocks noGrp="1"/>
          </p:cNvSpPr>
          <p:nvPr>
            <p:ph idx="1"/>
          </p:nvPr>
        </p:nvSpPr>
        <p:spPr/>
        <p:txBody>
          <a:bodyPr/>
          <a:lstStyle/>
          <a:p>
            <a:r>
              <a:rPr lang="en-IN" dirty="0"/>
              <a:t>- *</a:t>
            </a:r>
            <a:r>
              <a:rPr lang="en-IN" dirty="0">
                <a:latin typeface="Arial Black" panose="020B0A04020102020204" pitchFamily="34" charset="0"/>
              </a:rPr>
              <a:t>Source*</a:t>
            </a:r>
            <a:r>
              <a:rPr lang="en-IN" dirty="0"/>
              <a:t>: Social Media Streaming Data (e.g., Twitter, Facebook)</a:t>
            </a:r>
          </a:p>
          <a:p>
            <a:r>
              <a:rPr lang="en-IN" dirty="0"/>
              <a:t>- *</a:t>
            </a:r>
            <a:r>
              <a:rPr lang="en-IN" dirty="0">
                <a:latin typeface="Arial Black" panose="020B0A04020102020204" pitchFamily="34" charset="0"/>
              </a:rPr>
              <a:t>Description*</a:t>
            </a:r>
            <a:r>
              <a:rPr lang="en-IN" dirty="0"/>
              <a:t>: Real-time social media data containing user interactions, comments, likes, etc.</a:t>
            </a:r>
          </a:p>
          <a:p>
            <a:r>
              <a:rPr lang="en-IN" dirty="0"/>
              <a:t>- </a:t>
            </a:r>
            <a:r>
              <a:rPr lang="en-IN" dirty="0">
                <a:latin typeface="Arial Black" panose="020B0A04020102020204" pitchFamily="34" charset="0"/>
              </a:rPr>
              <a:t>*Access*: </a:t>
            </a:r>
            <a:r>
              <a:rPr lang="en-IN" dirty="0"/>
              <a:t>Utilize APIs provided by social media platforms or use third-party data providers for access.</a:t>
            </a:r>
          </a:p>
          <a:p>
            <a:r>
              <a:rPr lang="en-IN" dirty="0"/>
              <a:t>- *</a:t>
            </a:r>
            <a:r>
              <a:rPr lang="en-IN" dirty="0">
                <a:latin typeface="Arial Black" panose="020B0A04020102020204" pitchFamily="34" charset="0"/>
              </a:rPr>
              <a:t>Types of Data</a:t>
            </a:r>
            <a:r>
              <a:rPr lang="en-IN" dirty="0"/>
              <a:t>*:  - Textual Data (Tweets, Comments)  - User Metadata (Usernames, Followers/Following counts)  - Timestamps  - Engagement Metrics (Likes, Shares, Retweets)</a:t>
            </a:r>
          </a:p>
        </p:txBody>
      </p:sp>
    </p:spTree>
    <p:extLst>
      <p:ext uri="{BB962C8B-B14F-4D97-AF65-F5344CB8AC3E}">
        <p14:creationId xmlns:p14="http://schemas.microsoft.com/office/powerpoint/2010/main" val="3146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a:t>
            </a:r>
            <a:endParaRPr lang="en-IN" dirty="0"/>
          </a:p>
        </p:txBody>
      </p:sp>
      <p:sp>
        <p:nvSpPr>
          <p:cNvPr id="3" name="Content Placeholder 2"/>
          <p:cNvSpPr>
            <a:spLocks noGrp="1"/>
          </p:cNvSpPr>
          <p:nvPr>
            <p:ph idx="1"/>
          </p:nvPr>
        </p:nvSpPr>
        <p:spPr/>
        <p:txBody>
          <a:bodyPr/>
          <a:lstStyle/>
          <a:p>
            <a:r>
              <a:rPr lang="en-US" dirty="0"/>
              <a:t>1. *</a:t>
            </a:r>
            <a:r>
              <a:rPr lang="en-US" dirty="0">
                <a:latin typeface="Arial Black" panose="020B0A04020102020204" pitchFamily="34" charset="0"/>
              </a:rPr>
              <a:t>Data Schema Design*: </a:t>
            </a:r>
            <a:r>
              <a:rPr lang="en-US" dirty="0"/>
              <a:t>- Understand the nature of your data and design an appropriate schema. This could be relational, document-based, graph-based, etc., depending on your data characteristics and analytical needs.</a:t>
            </a:r>
          </a:p>
          <a:p>
            <a:r>
              <a:rPr lang="en-US" dirty="0"/>
              <a:t>2. </a:t>
            </a:r>
            <a:r>
              <a:rPr lang="en-US" dirty="0">
                <a:latin typeface="Arial Black" panose="020B0A04020102020204" pitchFamily="34" charset="0"/>
              </a:rPr>
              <a:t>*Data Ingestion</a:t>
            </a:r>
            <a:r>
              <a:rPr lang="en-US" dirty="0"/>
              <a:t>*:   - Set up pipelines to ingest data into your IBM Cloud Database. This can be done using tools like Apache </a:t>
            </a:r>
            <a:r>
              <a:rPr lang="en-US" dirty="0" err="1"/>
              <a:t>NiFi</a:t>
            </a:r>
            <a:r>
              <a:rPr lang="en-US" dirty="0"/>
              <a:t>, IBM </a:t>
            </a:r>
            <a:r>
              <a:rPr lang="en-US" dirty="0" err="1"/>
              <a:t>DataStage</a:t>
            </a:r>
            <a:r>
              <a:rPr lang="en-US" dirty="0"/>
              <a:t>, or custom scripts.</a:t>
            </a:r>
          </a:p>
          <a:p>
            <a:r>
              <a:rPr lang="en-US" dirty="0"/>
              <a:t>3. </a:t>
            </a:r>
            <a:r>
              <a:rPr lang="en-US" dirty="0">
                <a:latin typeface="Arial Black" panose="020B0A04020102020204" pitchFamily="34" charset="0"/>
              </a:rPr>
              <a:t>*Data Transformation</a:t>
            </a:r>
            <a:r>
              <a:rPr lang="en-US" dirty="0"/>
              <a:t>*:   - Implement ETL (Extract, Transform, Load) processes to clean, enrich, and transform the data for analytical purposes. This can be achieved using tools like Apache Spark or IBM </a:t>
            </a:r>
            <a:r>
              <a:rPr lang="en-US" dirty="0" err="1"/>
              <a:t>InfoSphere</a:t>
            </a:r>
            <a:r>
              <a:rPr lang="en-US" dirty="0"/>
              <a:t> </a:t>
            </a:r>
            <a:r>
              <a:rPr lang="en-US" dirty="0" err="1"/>
              <a:t>DataStage</a:t>
            </a:r>
            <a:r>
              <a:rPr lang="en-US" dirty="0"/>
              <a:t>.</a:t>
            </a:r>
            <a:endParaRPr lang="en-IN" dirty="0"/>
          </a:p>
        </p:txBody>
      </p:sp>
    </p:spTree>
    <p:extLst>
      <p:ext uri="{BB962C8B-B14F-4D97-AF65-F5344CB8AC3E}">
        <p14:creationId xmlns:p14="http://schemas.microsoft.com/office/powerpoint/2010/main" val="315864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endParaRPr lang="en-IN" dirty="0"/>
          </a:p>
        </p:txBody>
      </p:sp>
      <p:sp>
        <p:nvSpPr>
          <p:cNvPr id="3" name="Content Placeholder 2"/>
          <p:cNvSpPr>
            <a:spLocks noGrp="1"/>
          </p:cNvSpPr>
          <p:nvPr>
            <p:ph idx="1"/>
          </p:nvPr>
        </p:nvSpPr>
        <p:spPr/>
        <p:txBody>
          <a:bodyPr>
            <a:normAutofit fontScale="92500" lnSpcReduction="10000"/>
          </a:bodyPr>
          <a:lstStyle/>
          <a:p>
            <a:r>
              <a:rPr lang="en-IN" dirty="0"/>
              <a:t>1. *</a:t>
            </a:r>
            <a:r>
              <a:rPr lang="en-IN" dirty="0">
                <a:latin typeface="Arial Black" panose="020B0A04020102020204" pitchFamily="34" charset="0"/>
              </a:rPr>
              <a:t>Data Ingestion</a:t>
            </a:r>
            <a:r>
              <a:rPr lang="en-IN" dirty="0"/>
              <a:t>*:   - Set up real-time streaming data pipelines to continuously ingest social media data into your IBM Cloud Database. This can be achieved using technologies like Apache Kafka, IBM Event Streams, or custom connectors.</a:t>
            </a:r>
          </a:p>
          <a:p>
            <a:r>
              <a:rPr lang="en-IN" dirty="0"/>
              <a:t>2. </a:t>
            </a:r>
            <a:r>
              <a:rPr lang="en-IN" dirty="0">
                <a:latin typeface="Arial Black" panose="020B0A04020102020204" pitchFamily="34" charset="0"/>
              </a:rPr>
              <a:t>*Data Transformation</a:t>
            </a:r>
            <a:r>
              <a:rPr lang="en-IN" dirty="0"/>
              <a:t>*:   - Implement real-time data processing and transformation using stream processing frameworks like Apache </a:t>
            </a:r>
            <a:r>
              <a:rPr lang="en-IN" dirty="0" err="1"/>
              <a:t>Flink</a:t>
            </a:r>
            <a:r>
              <a:rPr lang="en-IN" dirty="0"/>
              <a:t> or IBM Streams. This may involve sentiment analysis, entity recognition, and other NLP techniques.</a:t>
            </a:r>
          </a:p>
          <a:p>
            <a:r>
              <a:rPr lang="en-IN" dirty="0"/>
              <a:t>3. </a:t>
            </a:r>
            <a:r>
              <a:rPr lang="en-IN" dirty="0">
                <a:latin typeface="Arial Black" panose="020B0A04020102020204" pitchFamily="34" charset="0"/>
              </a:rPr>
              <a:t>*Data Storage</a:t>
            </a:r>
            <a:r>
              <a:rPr lang="en-IN" dirty="0"/>
              <a:t>*:   - Store processed data in a </a:t>
            </a:r>
            <a:r>
              <a:rPr lang="en-IN" dirty="0" err="1"/>
              <a:t>NoSQL</a:t>
            </a:r>
            <a:r>
              <a:rPr lang="en-IN" dirty="0"/>
              <a:t> database like IBM </a:t>
            </a:r>
            <a:r>
              <a:rPr lang="en-IN" dirty="0" err="1"/>
              <a:t>Cloudant</a:t>
            </a:r>
            <a:r>
              <a:rPr lang="en-IN" dirty="0"/>
              <a:t> to handle unstructured and semi-structured data efficiently. Ensure appropriate indexing for fast retrieval.</a:t>
            </a:r>
          </a:p>
          <a:p>
            <a:r>
              <a:rPr lang="en-IN" dirty="0"/>
              <a:t>4. </a:t>
            </a:r>
            <a:r>
              <a:rPr lang="en-IN" dirty="0">
                <a:latin typeface="Arial Black" panose="020B0A04020102020204" pitchFamily="34" charset="0"/>
              </a:rPr>
              <a:t>*Data Integration</a:t>
            </a:r>
            <a:r>
              <a:rPr lang="en-IN" dirty="0"/>
              <a:t>*:   - Integrate the social media data with other relevant datasets if needed. For example, you might integrate demographic data from the U.S. Census Bureau to perform demographic-based analysis.</a:t>
            </a:r>
          </a:p>
        </p:txBody>
      </p:sp>
    </p:spTree>
    <p:extLst>
      <p:ext uri="{BB962C8B-B14F-4D97-AF65-F5344CB8AC3E}">
        <p14:creationId xmlns:p14="http://schemas.microsoft.com/office/powerpoint/2010/main" val="1107307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TotalTime>
  <Words>1369</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Trebuchet MS</vt:lpstr>
      <vt:lpstr>Wingdings 3</vt:lpstr>
      <vt:lpstr>Facet</vt:lpstr>
      <vt:lpstr>PROJECT : BIG DATA ANALYSIS WITH IBM CLOUD DATABASES</vt:lpstr>
      <vt:lpstr>INTRODUCTION</vt:lpstr>
      <vt:lpstr>ABSTRACT</vt:lpstr>
      <vt:lpstr>REQUIREMENTS</vt:lpstr>
      <vt:lpstr>ARCHITECTURE</vt:lpstr>
      <vt:lpstr>SOURCE CODE</vt:lpstr>
      <vt:lpstr>DATA SOURCE</vt:lpstr>
      <vt:lpstr>SCHEMA</vt:lpstr>
      <vt:lpstr>STRUCTURE</vt:lpstr>
      <vt:lpstr>INTEGRATION STRATEGY</vt:lpstr>
      <vt:lpstr>ADVANTAGE</vt:lpstr>
      <vt:lpstr>DISADVANTAGE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Viveka D</cp:lastModifiedBy>
  <cp:revision>5</cp:revision>
  <dcterms:created xsi:type="dcterms:W3CDTF">2023-10-04T14:43:48Z</dcterms:created>
  <dcterms:modified xsi:type="dcterms:W3CDTF">2023-11-06T16:41:24Z</dcterms:modified>
</cp:coreProperties>
</file>