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5AA9DBF7-380D-417A-8235-45A435537601}"/>
              </a:ext>
            </a:extLst>
          </p:cNvPr>
          <p:cNvSpPr txBox="1"/>
          <p:nvPr/>
        </p:nvSpPr>
        <p:spPr>
          <a:xfrm>
            <a:off x="1885078" y="2349306"/>
            <a:ext cx="7638757" cy="2893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i="0" dirty="0">
                <a:solidFill>
                  <a:srgbClr val="0F0F0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Full-Stack JavaScript </a:t>
            </a:r>
            <a:r>
              <a:rPr lang="fr-FR" sz="3600" b="1" i="0" dirty="0" err="1">
                <a:solidFill>
                  <a:srgbClr val="0F0F0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Bootcamp</a:t>
            </a:r>
            <a:endParaRPr lang="fr-FR" sz="3600" b="1" i="0" dirty="0">
              <a:solidFill>
                <a:srgbClr val="0F0F0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3600" b="1" i="0" strike="noStrike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3600" b="1" i="0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r>
              <a:rPr lang="fr-FR" sz="3600" b="1" i="0" strike="noStrike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endParaRPr lang="fr-FR" b="1" i="1" dirty="0">
              <a:solidFill>
                <a:srgbClr val="0F0F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000" b="1" i="1" dirty="0">
                <a:solidFill>
                  <a:srgbClr val="0F0F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checkpoint</a:t>
            </a:r>
            <a:endParaRPr lang="fr-T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TN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F130708-A98A-4A3A-97D1-F239648A8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70"/>
            <a:ext cx="2715065" cy="149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3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5AA9DBF7-380D-417A-8235-45A435537601}"/>
              </a:ext>
            </a:extLst>
          </p:cNvPr>
          <p:cNvSpPr txBox="1"/>
          <p:nvPr/>
        </p:nvSpPr>
        <p:spPr>
          <a:xfrm>
            <a:off x="-112542" y="1211779"/>
            <a:ext cx="12148625" cy="15388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1" algn="l"/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database is an organized collection of data, generally stored and accessed electronically from a computer system.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inherit"/>
            </a:endParaRPr>
          </a:p>
          <a:p>
            <a:pPr algn="ctr"/>
            <a:endParaRPr lang="fr-T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8B3DA4-4621-4E08-A16E-2D34685D0ADF}"/>
              </a:ext>
            </a:extLst>
          </p:cNvPr>
          <p:cNvSpPr txBox="1"/>
          <p:nvPr/>
        </p:nvSpPr>
        <p:spPr>
          <a:xfrm>
            <a:off x="323558" y="323557"/>
            <a:ext cx="4684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a Database?</a:t>
            </a:r>
            <a:endParaRPr lang="fr-TN" sz="16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200B68-4CC9-428A-8A77-0A3C6ADE3F23}"/>
              </a:ext>
            </a:extLst>
          </p:cNvPr>
          <p:cNvSpPr txBox="1"/>
          <p:nvPr/>
        </p:nvSpPr>
        <p:spPr>
          <a:xfrm>
            <a:off x="185027" y="3429000"/>
            <a:ext cx="113014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DBMS is a software for storing and retrieving users' data while considering appropriate security measures.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It consists of a group of programs which manipulate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DBMS allows users to create their own databases as per their requirement.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term “DBMS” includes the user of the database and other application programs.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provides an interface between the data and the software application.</a:t>
            </a:r>
          </a:p>
          <a:p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D1D66F4-9295-436B-93B8-1A59315EE77E}"/>
              </a:ext>
            </a:extLst>
          </p:cNvPr>
          <p:cNvSpPr txBox="1"/>
          <p:nvPr/>
        </p:nvSpPr>
        <p:spPr>
          <a:xfrm>
            <a:off x="323558" y="2430655"/>
            <a:ext cx="806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</a:t>
            </a:r>
            <a:r>
              <a:rPr lang="en-US" sz="2400" b="0" i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US" sz="2400" b="0" i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Management System?</a:t>
            </a:r>
          </a:p>
          <a:p>
            <a:r>
              <a:rPr lang="fr-FR" sz="1600" b="0" i="0" dirty="0">
                <a:effectLst/>
                <a:latin typeface="Roboto" panose="02000000000000000000" pitchFamily="2" charset="0"/>
              </a:rPr>
              <a:t> </a:t>
            </a:r>
            <a:r>
              <a:rPr lang="fr-FR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(DBMS) </a:t>
            </a:r>
            <a:endParaRPr lang="fr-TN" sz="24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62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98B3DA4-4621-4E08-A16E-2D34685D0ADF}"/>
              </a:ext>
            </a:extLst>
          </p:cNvPr>
          <p:cNvSpPr txBox="1"/>
          <p:nvPr/>
        </p:nvSpPr>
        <p:spPr>
          <a:xfrm>
            <a:off x="323558" y="323557"/>
            <a:ext cx="4684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RDBMSs</a:t>
            </a:r>
            <a:endParaRPr lang="fr-TN" sz="1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DC35C1-C505-41B2-903A-F639CA181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819"/>
            <a:ext cx="4320000" cy="28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D46C155-31F0-4978-A3B1-0E5BACF35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000" y="0"/>
            <a:ext cx="5544000" cy="288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F19DA14-3031-449C-9737-BBD7AF652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907" y="3114415"/>
            <a:ext cx="4595744" cy="288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5172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98B3DA4-4621-4E08-A16E-2D34685D0ADF}"/>
              </a:ext>
            </a:extLst>
          </p:cNvPr>
          <p:cNvSpPr txBox="1"/>
          <p:nvPr/>
        </p:nvSpPr>
        <p:spPr>
          <a:xfrm>
            <a:off x="323558" y="323557"/>
            <a:ext cx="6063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MySQL?</a:t>
            </a:r>
            <a:endParaRPr lang="fr-TN" sz="24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420E29-3AFC-42D2-9152-EC4FD91D8A77}"/>
              </a:ext>
            </a:extLst>
          </p:cNvPr>
          <p:cNvSpPr txBox="1"/>
          <p:nvPr/>
        </p:nvSpPr>
        <p:spPr>
          <a:xfrm>
            <a:off x="520505" y="998806"/>
            <a:ext cx="10602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an open-source relational database management system (RDBMS,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 name is a combination of "My", the name of co-founder Michael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Widenius's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daughter and "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abbreviation for </a:t>
            </a:r>
            <a:r>
              <a:rPr lang="en-US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tructured </a:t>
            </a:r>
            <a:r>
              <a:rPr lang="en-US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uery </a:t>
            </a:r>
            <a:r>
              <a:rPr lang="en-US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anguage. </a:t>
            </a:r>
            <a:endParaRPr lang="fr-TN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DDD8A5F-9C39-465E-98E7-CC503778D4BA}"/>
              </a:ext>
            </a:extLst>
          </p:cNvPr>
          <p:cNvSpPr txBox="1"/>
          <p:nvPr/>
        </p:nvSpPr>
        <p:spPr>
          <a:xfrm>
            <a:off x="323558" y="2515770"/>
            <a:ext cx="6063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 Choose MySQL?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C1D40C7-CC04-4B21-9D00-0C2208BEC9EB}"/>
              </a:ext>
            </a:extLst>
          </p:cNvPr>
          <p:cNvSpPr txBox="1"/>
          <p:nvPr/>
        </p:nvSpPr>
        <p:spPr>
          <a:xfrm>
            <a:off x="520505" y="3118123"/>
            <a:ext cx="3522118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and straightforward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Scalable and fast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Platform-independent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secured</a:t>
            </a:r>
          </a:p>
          <a:p>
            <a:endParaRPr lang="fr-TN" sz="2000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D5FF4D8-EB3D-4BC0-9683-04DC1BAC5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720" y="30208"/>
            <a:ext cx="1666280" cy="1110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95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98B3DA4-4621-4E08-A16E-2D34685D0ADF}"/>
              </a:ext>
            </a:extLst>
          </p:cNvPr>
          <p:cNvSpPr txBox="1"/>
          <p:nvPr/>
        </p:nvSpPr>
        <p:spPr>
          <a:xfrm>
            <a:off x="323558" y="323557"/>
            <a:ext cx="6063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PostgreSQL?</a:t>
            </a:r>
            <a:endParaRPr lang="fr-TN" sz="24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420E29-3AFC-42D2-9152-EC4FD91D8A77}"/>
              </a:ext>
            </a:extLst>
          </p:cNvPr>
          <p:cNvSpPr txBox="1"/>
          <p:nvPr/>
        </p:nvSpPr>
        <p:spPr>
          <a:xfrm>
            <a:off x="225083" y="998806"/>
            <a:ext cx="8399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A0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PostgreSQL</a:t>
            </a:r>
            <a:r>
              <a:rPr lang="en-US" b="0" i="0" dirty="0">
                <a:solidFill>
                  <a:srgbClr val="0D0A0B"/>
                </a:solidFill>
                <a:effectLst/>
                <a:latin typeface="Open Sans" panose="020B0606030504020204" pitchFamily="34" charset="0"/>
              </a:rPr>
              <a:t> is a powerful, open source object-relational database system </a:t>
            </a:r>
          </a:p>
          <a:p>
            <a:r>
              <a:rPr lang="en-US" dirty="0">
                <a:solidFill>
                  <a:srgbClr val="0D0A0B"/>
                </a:solidFill>
                <a:latin typeface="Open Sans" panose="020B0606030504020204" pitchFamily="34" charset="0"/>
              </a:rPr>
              <a:t> </a:t>
            </a:r>
            <a:r>
              <a:rPr lang="en-US" b="0" i="0" dirty="0">
                <a:solidFill>
                  <a:srgbClr val="0D0A0B"/>
                </a:solidFill>
                <a:effectLst/>
                <a:latin typeface="Open Sans" panose="020B0606030504020204" pitchFamily="34" charset="0"/>
              </a:rPr>
              <a:t>that uses and extends the SQL language combined with many features,</a:t>
            </a:r>
            <a:endParaRPr lang="fr-TN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DDD8A5F-9C39-465E-98E7-CC503778D4BA}"/>
              </a:ext>
            </a:extLst>
          </p:cNvPr>
          <p:cNvSpPr txBox="1"/>
          <p:nvPr/>
        </p:nvSpPr>
        <p:spPr>
          <a:xfrm>
            <a:off x="323558" y="2515770"/>
            <a:ext cx="6063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 Choose </a:t>
            </a:r>
            <a:r>
              <a:rPr lang="en-US" sz="2400" b="0" i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C1D40C7-CC04-4B21-9D00-0C2208BEC9EB}"/>
              </a:ext>
            </a:extLst>
          </p:cNvPr>
          <p:cNvSpPr txBox="1"/>
          <p:nvPr/>
        </p:nvSpPr>
        <p:spPr>
          <a:xfrm>
            <a:off x="1547446" y="3118123"/>
            <a:ext cx="3123291" cy="2766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DBMS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Diverse Community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ACID and Transaction.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BFF2291-9927-4162-8E2F-27C65AC94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064" y="5747"/>
            <a:ext cx="1814936" cy="1137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5835974-FFC6-4127-A570-C340D3078D2B}"/>
              </a:ext>
            </a:extLst>
          </p:cNvPr>
          <p:cNvSpPr txBox="1"/>
          <p:nvPr/>
        </p:nvSpPr>
        <p:spPr>
          <a:xfrm>
            <a:off x="5295315" y="3118115"/>
            <a:ext cx="4035079" cy="276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Diverse indexing techniques.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Flexible Full-text search.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Diverse kinds of replication.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Diversified extension functions.</a:t>
            </a:r>
            <a:endParaRPr lang="fr-T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34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98B3DA4-4621-4E08-A16E-2D34685D0ADF}"/>
              </a:ext>
            </a:extLst>
          </p:cNvPr>
          <p:cNvSpPr txBox="1"/>
          <p:nvPr/>
        </p:nvSpPr>
        <p:spPr>
          <a:xfrm>
            <a:off x="323558" y="323557"/>
            <a:ext cx="6063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SQL SERVER?</a:t>
            </a:r>
            <a:endParaRPr lang="fr-TN" sz="24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420E29-3AFC-42D2-9152-EC4FD91D8A77}"/>
              </a:ext>
            </a:extLst>
          </p:cNvPr>
          <p:cNvSpPr txBox="1"/>
          <p:nvPr/>
        </p:nvSpPr>
        <p:spPr>
          <a:xfrm>
            <a:off x="225083" y="998806"/>
            <a:ext cx="10989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A0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SQL Server </a:t>
            </a:r>
            <a:r>
              <a:rPr lang="en-US" b="0" i="0" dirty="0">
                <a:solidFill>
                  <a:srgbClr val="0D0A0B"/>
                </a:solidFill>
                <a:effectLst/>
                <a:latin typeface="Open Sans" panose="020B0606030504020204" pitchFamily="34" charset="0"/>
              </a:rPr>
              <a:t>is a relational database management system, or RDBMS,</a:t>
            </a:r>
          </a:p>
          <a:p>
            <a:r>
              <a:rPr lang="en-US" b="0" i="0" dirty="0">
                <a:solidFill>
                  <a:srgbClr val="0D0A0B"/>
                </a:solidFill>
                <a:effectLst/>
                <a:latin typeface="Open Sans" panose="020B0606030504020204" pitchFamily="34" charset="0"/>
              </a:rPr>
              <a:t> developed and marketed by Microsoft.</a:t>
            </a:r>
          </a:p>
          <a:p>
            <a:endParaRPr lang="en-US" dirty="0">
              <a:solidFill>
                <a:srgbClr val="0D0A0B"/>
              </a:solidFill>
              <a:latin typeface="Open Sans" panose="020B0606030504020204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A0B"/>
                </a:solidFill>
                <a:latin typeface="Open Sans" panose="020B0606030504020204" pitchFamily="34" charset="0"/>
              </a:rPr>
              <a:t>SQL Server 2017 became generally available in October 2016 that ran on both Windows and Linux.</a:t>
            </a:r>
            <a:endParaRPr lang="fr-TN" dirty="0">
              <a:solidFill>
                <a:srgbClr val="0D0A0B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DDD8A5F-9C39-465E-98E7-CC503778D4BA}"/>
              </a:ext>
            </a:extLst>
          </p:cNvPr>
          <p:cNvSpPr txBox="1"/>
          <p:nvPr/>
        </p:nvSpPr>
        <p:spPr>
          <a:xfrm>
            <a:off x="323558" y="2515770"/>
            <a:ext cx="6063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 Choose </a:t>
            </a:r>
            <a:r>
              <a:rPr lang="en-US" sz="2400" b="0" i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C1D40C7-CC04-4B21-9D00-0C2208BEC9EB}"/>
              </a:ext>
            </a:extLst>
          </p:cNvPr>
          <p:cNvSpPr txBox="1"/>
          <p:nvPr/>
        </p:nvSpPr>
        <p:spPr>
          <a:xfrm>
            <a:off x="1547446" y="3118123"/>
            <a:ext cx="3275256" cy="2766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Increases data security.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Ease of configuration.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 data storage.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recovery support.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5835974-FFC6-4127-A570-C340D3078D2B}"/>
              </a:ext>
            </a:extLst>
          </p:cNvPr>
          <p:cNvSpPr txBox="1"/>
          <p:nvPr/>
        </p:nvSpPr>
        <p:spPr>
          <a:xfrm>
            <a:off x="5295315" y="3118115"/>
            <a:ext cx="3302699" cy="215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Restricted compatibility.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restrictions.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8A11C9C-284F-4FC3-9653-12B5BCDF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327" y="0"/>
            <a:ext cx="2924673" cy="15193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6165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AD39E49-2806-491F-9A7C-D1D50FD9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00" y="11"/>
            <a:ext cx="9900000" cy="34229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6EF47FB-AC40-4032-A5D9-7C31F0339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7" y="3066893"/>
            <a:ext cx="9856295" cy="38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7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51C0709-C944-4DD5-AC14-6AF3C5C31C3A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/>
          <a:srcRect l="3932" r="4397"/>
          <a:stretch/>
        </p:blipFill>
        <p:spPr>
          <a:xfrm>
            <a:off x="0" y="18011"/>
            <a:ext cx="6095999" cy="68219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1913F5D-6835-44EA-AE00-FCA3CEDCF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000" y="18011"/>
            <a:ext cx="6417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8447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772</TotalTime>
  <Words>305</Words>
  <Application>Microsoft Office PowerPoint</Application>
  <PresentationFormat>Grand écran</PresentationFormat>
  <Paragraphs>57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Gill Sans MT</vt:lpstr>
      <vt:lpstr>inherit</vt:lpstr>
      <vt:lpstr>Open Sans</vt:lpstr>
      <vt:lpstr>Roboto</vt:lpstr>
      <vt:lpstr>Colis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noussa</dc:creator>
  <cp:lastModifiedBy>Maher KHORCHFI</cp:lastModifiedBy>
  <cp:revision>24</cp:revision>
  <dcterms:created xsi:type="dcterms:W3CDTF">2021-02-24T10:14:56Z</dcterms:created>
  <dcterms:modified xsi:type="dcterms:W3CDTF">2021-06-07T07:39:56Z</dcterms:modified>
</cp:coreProperties>
</file>