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22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25C69-D0CD-4FE3-9AA7-AAA1959DD8F6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DBE77-75DE-43B8-B214-57E85676C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107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125AB-47D4-4812-85BF-D47EEF266465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948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0838A6-348A-4E83-9FBC-55BA18205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32DE65-2FD2-4BED-9808-6A6C7CAE4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6559E6-91D2-41F1-8C10-35C8C600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5315-9050-48E5-8634-DCCB4702ABA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1D1064-3A83-43CB-8D14-FFC79CCF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E39BC4-2973-4593-B546-2F4FDACD0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21ED-F74E-4FF2-8C3B-3D60802C97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57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00988B-AE0D-46E1-8DE2-8ED92D1F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6ECAD0-CBA5-4930-890C-690063DBE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45A793-C2F6-4A3B-AD68-81FDA764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5315-9050-48E5-8634-DCCB4702ABA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66F3EF-46FE-4A62-9B5B-A2415500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131201-4E7B-4357-824F-0D491AD2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21ED-F74E-4FF2-8C3B-3D60802C97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71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C48F062-16E6-4DD6-8801-8B2738580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AE0264-E0E5-463D-83B9-876722918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5437E5-4214-4AC9-B1DF-FAF54AA2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5315-9050-48E5-8634-DCCB4702ABA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AD9126-C72D-45F9-B8AD-6B8478A71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FD8810-A348-4C1A-8D83-F1CC0697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21ED-F74E-4FF2-8C3B-3D60802C97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42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607D10-DDC4-4B5B-8B26-AFB575C4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9E2913-66F5-4A04-8383-2842FE9C0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9A828B-DCAC-4698-9704-461E7F4D4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5315-9050-48E5-8634-DCCB4702ABA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76966B-D26A-45E2-8AC0-3CE8DBC4E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DBED68-02C4-4300-AE38-E96174FE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21ED-F74E-4FF2-8C3B-3D60802C97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27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6A13A2-7201-41E8-A352-1DEA103D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BCEFB1-AB96-4EBD-8EF1-E3DEE5B9A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3D0A1C-2CFA-4316-B14E-467FBF682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5315-9050-48E5-8634-DCCB4702ABA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DAD0E1-7B0C-47DD-B27D-4CAD8550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182F90-E213-41F5-A47F-6E1ABC05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21ED-F74E-4FF2-8C3B-3D60802C97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88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F38AAA-5C7D-45F1-8E9A-A6905B9E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FE30FB-89A1-46C4-BDCE-B398A238A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D8098A-A00E-4327-8159-F0E4054BD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09E2E6-9A63-44D2-8B87-CC0E77A3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5315-9050-48E5-8634-DCCB4702ABA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3C0491-3D28-4DFE-9248-237E57F1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3EC82D-0586-413F-971B-E26F1E9D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21ED-F74E-4FF2-8C3B-3D60802C97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98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FF032C-C860-4035-B50B-271E2629F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E72C97-0682-4130-89C9-12729DA01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7B1309-D7E3-4F64-B7BF-A48313F37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D5651A-56AB-4572-B5C8-F557B6B59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D29D0B6-A012-4BC2-81F1-785D9C114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0FF02F6-7DCF-422A-87CF-F5EFF2C82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5315-9050-48E5-8634-DCCB4702ABA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E1D9710-05BF-43BD-81A5-A2A16176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9481DBA-6BD0-42D1-98F5-1139886C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21ED-F74E-4FF2-8C3B-3D60802C97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0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4C8AB0-E9DF-48FF-AE45-8E5D14B1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5BF142D-23E3-4A60-A366-CF0D2FFA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5315-9050-48E5-8634-DCCB4702ABA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962C57-4D95-4989-BF8F-65BAF63E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E4BF7D7-4CAF-4FAD-A307-72DD9DE6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21ED-F74E-4FF2-8C3B-3D60802C97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61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6F54C14-0CDA-4128-8F8E-3A25ABAA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5315-9050-48E5-8634-DCCB4702ABA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5E8C4B-615A-4E01-A0CC-F9CF88EBF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4C2EFF-A1B1-4046-AE00-9A8E1A23F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21ED-F74E-4FF2-8C3B-3D60802C97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37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839C1-407E-4D7A-B632-059C8457D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21E044-2DE1-4488-86FA-218594C1E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0A06B0-09DB-4F8B-8423-AD9E33297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9A12A0-47C5-415E-AE9C-6D7F89A4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5315-9050-48E5-8634-DCCB4702ABA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9EA5CF-EB09-404F-84D0-F0D27CEA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C3CD0F-7940-4285-BBB9-649AD839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21ED-F74E-4FF2-8C3B-3D60802C97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24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253876-54BA-4868-A097-DC314B51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6C4E127-AEDD-4782-BE60-A2831DC66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700DEE-AC29-4B9C-8244-8268DD100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A8413B-4F68-4E8F-8BE6-8CE90A727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5315-9050-48E5-8634-DCCB4702ABA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D1F506-9234-41C8-ABD0-754D28F74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FBC5E0-B42A-4B07-A23B-9602F650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21ED-F74E-4FF2-8C3B-3D60802C97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92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A17BCE6-C8E8-4C8A-9DA9-8B64BFC1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C3B9ED-393C-4360-8EC9-A317C7795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76E9DA-A1C9-4178-9737-E14875571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A5315-9050-48E5-8634-DCCB4702ABA3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229AE3-E9EF-49FC-A5F1-34E91633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EF9EDD-0DB0-4B4F-AA47-9EBEAEA2B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721ED-F74E-4FF2-8C3B-3D60802C97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10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mozilla.org/en-US/docs/Learn/Getting_started_with_the_web/How_the_Web_works#clients_and_serv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654175" y="2596351"/>
            <a:ext cx="712879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9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itchFamily="18" charset="0"/>
              </a:rPr>
              <a:t>Web </a:t>
            </a:r>
            <a:r>
              <a:rPr lang="fr-FR" sz="29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itchFamily="18" charset="0"/>
              </a:rPr>
              <a:t>developpement</a:t>
            </a:r>
            <a:r>
              <a:rPr lang="fr-FR" sz="29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endParaRPr lang="fr-CA" sz="29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801409" y="4962247"/>
            <a:ext cx="36724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Maher BEN DHAHER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051884" y="4348563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Élaboré par:</a:t>
            </a:r>
          </a:p>
        </p:txBody>
      </p:sp>
      <p:sp>
        <p:nvSpPr>
          <p:cNvPr id="8" name="ZoneTexte 16"/>
          <p:cNvSpPr txBox="1">
            <a:spLocks noChangeArrowheads="1"/>
          </p:cNvSpPr>
          <p:nvPr/>
        </p:nvSpPr>
        <p:spPr bwMode="auto">
          <a:xfrm>
            <a:off x="4238351" y="5942784"/>
            <a:ext cx="39604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Année universitaire 2020-2021</a:t>
            </a:r>
          </a:p>
        </p:txBody>
      </p:sp>
      <p:sp>
        <p:nvSpPr>
          <p:cNvPr id="2" name="AutoShape 2" descr="Faculté des Sciences de Gafsa - Université de Gafs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2" descr="Issat Gafsa - Home | Facebook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>
            <a:off x="2136776" y="2060848"/>
            <a:ext cx="770364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2135561" y="3645024"/>
            <a:ext cx="770364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DE8D-C1DB-4FB5-B06D-86F01360EA6C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3EC3081-EF03-4FC8-B777-05C5B07DCA39}"/>
              </a:ext>
            </a:extLst>
          </p:cNvPr>
          <p:cNvSpPr txBox="1"/>
          <p:nvPr/>
        </p:nvSpPr>
        <p:spPr>
          <a:xfrm>
            <a:off x="3166281" y="532263"/>
            <a:ext cx="5663820" cy="92333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400" b="1" dirty="0" err="1"/>
              <a:t>GoMycode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81570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DD43BB59-5B8B-4F72-979F-6EAFB343A46F}"/>
              </a:ext>
            </a:extLst>
          </p:cNvPr>
          <p:cNvSpPr txBox="1"/>
          <p:nvPr/>
        </p:nvSpPr>
        <p:spPr>
          <a:xfrm>
            <a:off x="3729038" y="608121"/>
            <a:ext cx="3086100" cy="64633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i="0" dirty="0">
                <a:solidFill>
                  <a:srgbClr val="212121"/>
                </a:solidFill>
                <a:effectLst/>
                <a:latin typeface="zillaslab"/>
              </a:rPr>
              <a:t>How the Web Works</a:t>
            </a:r>
          </a:p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21BD8DA-8EB0-457B-995C-BBFD75D6D85C}"/>
              </a:ext>
            </a:extLst>
          </p:cNvPr>
          <p:cNvSpPr txBox="1"/>
          <p:nvPr/>
        </p:nvSpPr>
        <p:spPr>
          <a:xfrm>
            <a:off x="1118321" y="1775527"/>
            <a:ext cx="8640041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l"/>
            <a:r>
              <a:rPr lang="en-US" b="0" i="1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How the web works</a:t>
            </a:r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 provides a simplified view of what happens when you view a webpage in a web browser on your computer or phone.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This theory is not essential to writing web code in the short term, but before long you'll really start to benefit from understanding what's happening in the background.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6CB40DE-B472-4E41-AEFD-10A2F8138C56}"/>
              </a:ext>
            </a:extLst>
          </p:cNvPr>
          <p:cNvSpPr txBox="1"/>
          <p:nvPr/>
        </p:nvSpPr>
        <p:spPr>
          <a:xfrm>
            <a:off x="1732683" y="3371675"/>
            <a:ext cx="7411316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solidFill>
                  <a:srgbClr val="212121"/>
                </a:solidFill>
                <a:effectLst/>
                <a:latin typeface="zillaslab"/>
                <a:hlinkClick r:id="rId2" tooltip="Permalink to Clients and servers"/>
              </a:rPr>
              <a:t>Clients and servers</a:t>
            </a:r>
            <a:endParaRPr lang="en-US" b="1" i="0" dirty="0">
              <a:solidFill>
                <a:srgbClr val="212121"/>
              </a:solidFill>
              <a:effectLst/>
              <a:latin typeface="zillaslab"/>
            </a:endParaRP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Computers connected to the web are called </a:t>
            </a:r>
            <a:r>
              <a:rPr lang="en-US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clients</a:t>
            </a:r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servers</a:t>
            </a:r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. A simplified diagram of how they interact might look like this:</a:t>
            </a:r>
          </a:p>
        </p:txBody>
      </p:sp>
      <p:pic>
        <p:nvPicPr>
          <p:cNvPr id="1026" name="Picture 2" descr="Two circles representing client and server. An arrow labelled request is going from client to server, and an arrow labelled responses is going from server to client">
            <a:extLst>
              <a:ext uri="{FF2B5EF4-FFF2-40B4-BE49-F238E27FC236}">
                <a16:creationId xmlns:a16="http://schemas.microsoft.com/office/drawing/2014/main" id="{60DA4020-2D95-404D-825D-09AE76A4B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817" y="4519374"/>
            <a:ext cx="4216542" cy="131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6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15781E4-B340-46C5-A725-CB1A4A5D8C5F}"/>
              </a:ext>
            </a:extLst>
          </p:cNvPr>
          <p:cNvSpPr txBox="1"/>
          <p:nvPr/>
        </p:nvSpPr>
        <p:spPr>
          <a:xfrm>
            <a:off x="3295109" y="801023"/>
            <a:ext cx="7450019" cy="73866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i="1" dirty="0">
                <a:solidFill>
                  <a:srgbClr val="0F0F19"/>
                </a:solidFill>
                <a:effectLst/>
                <a:latin typeface="inherit"/>
              </a:rPr>
              <a:t>What </a:t>
            </a:r>
            <a:r>
              <a:rPr lang="en-US" sz="2400" b="1" i="0" dirty="0">
                <a:solidFill>
                  <a:srgbClr val="0F0F19"/>
                </a:solidFill>
                <a:effectLst/>
                <a:latin typeface="inherit"/>
              </a:rPr>
              <a:t>do you need</a:t>
            </a:r>
            <a:r>
              <a:rPr lang="en-US" sz="2400" b="1" i="1" dirty="0">
                <a:solidFill>
                  <a:srgbClr val="0F0F19"/>
                </a:solidFill>
                <a:effectLst/>
                <a:latin typeface="inherit"/>
              </a:rPr>
              <a:t> to be a web developer?</a:t>
            </a:r>
          </a:p>
          <a:p>
            <a:pPr algn="ctr"/>
            <a:endParaRPr lang="en-US" b="0" i="0" dirty="0">
              <a:solidFill>
                <a:srgbClr val="0F0F19"/>
              </a:solidFill>
              <a:effectLst/>
              <a:latin typeface="inheri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C3FD1D2-B3FF-4E56-855A-3FA83F816C18}"/>
              </a:ext>
            </a:extLst>
          </p:cNvPr>
          <p:cNvSpPr txBox="1"/>
          <p:nvPr/>
        </p:nvSpPr>
        <p:spPr>
          <a:xfrm>
            <a:off x="595313" y="2086659"/>
            <a:ext cx="6200775" cy="163121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ld Standard TT"/>
              </a:rPr>
              <a:t>must be a problem-solver with a knack for creating things and making them work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ld Standard TT"/>
              </a:rPr>
              <a:t>must probably find himself quite comfortable in the web development industry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DE992AD-EB16-41B4-BF39-599BE4F14F9D}"/>
              </a:ext>
            </a:extLst>
          </p:cNvPr>
          <p:cNvSpPr txBox="1"/>
          <p:nvPr/>
        </p:nvSpPr>
        <p:spPr>
          <a:xfrm>
            <a:off x="595313" y="4022675"/>
            <a:ext cx="7611666" cy="233910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fr-FR" b="1" u="sng" dirty="0" err="1">
                <a:solidFill>
                  <a:srgbClr val="26A69A"/>
                </a:solidFill>
                <a:latin typeface="Old Standard TT"/>
              </a:rPr>
              <a:t>R</a:t>
            </a:r>
            <a:r>
              <a:rPr lang="fr-FR" sz="1800" b="1" i="0" u="sng" dirty="0" err="1">
                <a:solidFill>
                  <a:srgbClr val="26A69A"/>
                </a:solidFill>
                <a:effectLst/>
                <a:latin typeface="Old Standard TT"/>
              </a:rPr>
              <a:t>equired</a:t>
            </a:r>
            <a:r>
              <a:rPr lang="fr-FR" sz="1800" b="1" i="0" u="sng" dirty="0">
                <a:solidFill>
                  <a:srgbClr val="26A69A"/>
                </a:solidFill>
                <a:effectLst/>
                <a:latin typeface="Old Standard TT"/>
              </a:rPr>
              <a:t> </a:t>
            </a:r>
            <a:r>
              <a:rPr lang="fr-FR" sz="1800" b="1" i="0" u="sng" dirty="0" err="1">
                <a:solidFill>
                  <a:srgbClr val="26A69A"/>
                </a:solidFill>
                <a:effectLst/>
                <a:latin typeface="Old Standard TT"/>
              </a:rPr>
              <a:t>skills</a:t>
            </a:r>
            <a:endParaRPr lang="fr-FR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ld Standard TT"/>
              </a:rPr>
              <a:t>knowledge of network and internet technology and protocols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ld Standard TT"/>
              </a:rPr>
              <a:t>html &amp;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Old Standard TT"/>
              </a:rPr>
              <a:t>css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Old Standard TT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ld Standard TT"/>
              </a:rPr>
              <a:t>JavaScript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ld Standard TT"/>
              </a:rPr>
              <a:t>general programming concepts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ld Standard TT"/>
              </a:rPr>
              <a:t>any famous scripting language for the web : php , Python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Old Standard TT"/>
              </a:rPr>
              <a:t>etc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ld Standard TT"/>
              </a:rPr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723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2BCFE26-2ABD-46C1-82FE-0989121CF703}"/>
              </a:ext>
            </a:extLst>
          </p:cNvPr>
          <p:cNvSpPr txBox="1"/>
          <p:nvPr/>
        </p:nvSpPr>
        <p:spPr>
          <a:xfrm>
            <a:off x="1814513" y="685800"/>
            <a:ext cx="9272587" cy="135421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F0F19"/>
              </a:solidFill>
              <a:effectLst/>
              <a:latin typeface="inherit"/>
            </a:endParaRPr>
          </a:p>
          <a:p>
            <a:pPr lvl="1" algn="ctr"/>
            <a:r>
              <a:rPr lang="en-US" sz="2800" b="1" i="1" dirty="0">
                <a:solidFill>
                  <a:srgbClr val="0F0F19"/>
                </a:solidFill>
                <a:effectLst/>
                <a:latin typeface="inherit"/>
              </a:rPr>
              <a:t>What is the role of a web developer.</a:t>
            </a:r>
            <a:endParaRPr lang="en-US" sz="2800" b="1" i="0" dirty="0">
              <a:solidFill>
                <a:srgbClr val="0F0F19"/>
              </a:solidFill>
              <a:effectLst/>
              <a:latin typeface="inherit"/>
            </a:endParaRPr>
          </a:p>
          <a:p>
            <a:br>
              <a:rPr lang="en-US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7E0B410-70B9-4B12-8641-5CEC172DA238}"/>
              </a:ext>
            </a:extLst>
          </p:cNvPr>
          <p:cNvSpPr txBox="1"/>
          <p:nvPr/>
        </p:nvSpPr>
        <p:spPr>
          <a:xfrm>
            <a:off x="1995921" y="2296055"/>
            <a:ext cx="8443913" cy="92333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effectLst/>
                <a:latin typeface="Old Standard TT"/>
              </a:rPr>
              <a:t>web developer is responsible for programming the code that “tells” a website how to function. A developer builds a website from the bottom up, which means designing it in such a way that end users have no difficulty navigating the site.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FDA5A1A-67DD-49E6-887E-9059D8D6F897}"/>
              </a:ext>
            </a:extLst>
          </p:cNvPr>
          <p:cNvSpPr txBox="1"/>
          <p:nvPr/>
        </p:nvSpPr>
        <p:spPr>
          <a:xfrm>
            <a:off x="457200" y="3600450"/>
            <a:ext cx="3352800" cy="233910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800" b="1" i="1" u="sng" dirty="0">
                <a:solidFill>
                  <a:srgbClr val="26A69A"/>
                </a:solidFill>
                <a:latin typeface="Old Standard TT"/>
              </a:rPr>
              <a:t>Frontend </a:t>
            </a:r>
            <a:r>
              <a:rPr lang="fr-FR" sz="2800" b="1" i="1" u="sng" dirty="0" err="1">
                <a:solidFill>
                  <a:srgbClr val="26A69A"/>
                </a:solidFill>
                <a:latin typeface="Old Standard TT"/>
              </a:rPr>
              <a:t>developer</a:t>
            </a:r>
            <a:endParaRPr lang="fr-FR" sz="2800" b="1" i="1" u="sng" dirty="0">
              <a:solidFill>
                <a:srgbClr val="26A69A"/>
              </a:solidFill>
              <a:latin typeface="Old Standard TT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verage"/>
              </a:rPr>
              <a:t>Code the frontend of a website who that user sees and interact with </a:t>
            </a:r>
            <a:endParaRPr lang="en-US" sz="1800" b="0" i="0" u="none" strike="noStrike" dirty="0">
              <a:effectLst/>
              <a:latin typeface="Old Standard TT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verage"/>
              </a:rPr>
              <a:t>Bring the web designer’s designs to life using html , </a:t>
            </a:r>
            <a:r>
              <a:rPr lang="en-US" sz="1800" b="0" i="0" u="none" strike="noStrike" dirty="0" err="1">
                <a:effectLst/>
                <a:latin typeface="Average"/>
              </a:rPr>
              <a:t>css</a:t>
            </a:r>
            <a:r>
              <a:rPr lang="en-US" sz="1800" b="0" i="0" u="none" strike="noStrike" dirty="0">
                <a:effectLst/>
                <a:latin typeface="Average"/>
              </a:rPr>
              <a:t> and </a:t>
            </a:r>
            <a:r>
              <a:rPr lang="en-US" sz="1800" b="0" i="0" u="none" strike="noStrike" dirty="0" err="1">
                <a:effectLst/>
                <a:latin typeface="Average"/>
              </a:rPr>
              <a:t>js</a:t>
            </a:r>
            <a:endParaRPr lang="en-US" sz="1800" b="0" i="0" u="none" strike="noStrike" dirty="0">
              <a:effectLst/>
              <a:latin typeface="Average"/>
            </a:endParaRPr>
          </a:p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5B71B2B-D2FD-4C9D-A6D5-1F0D2BB1A219}"/>
              </a:ext>
            </a:extLst>
          </p:cNvPr>
          <p:cNvSpPr txBox="1"/>
          <p:nvPr/>
        </p:nvSpPr>
        <p:spPr>
          <a:xfrm>
            <a:off x="3993059" y="3600450"/>
            <a:ext cx="3839766" cy="178510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en-US" sz="2800" b="1" i="1" u="sng" dirty="0">
                <a:solidFill>
                  <a:srgbClr val="26A69A"/>
                </a:solidFill>
                <a:effectLst/>
                <a:latin typeface="Old Standard TT"/>
              </a:rPr>
              <a:t>Backend developer</a:t>
            </a:r>
            <a:endParaRPr 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Old Standard TT"/>
              </a:rPr>
              <a:t>Work behind the scenes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Old Standard TT"/>
              </a:rPr>
              <a:t>Ensure that the frontend developer builds is fully functional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Old Standard TT"/>
              </a:rPr>
              <a:t>Create and manage the </a:t>
            </a:r>
            <a:r>
              <a:rPr lang="en-US" sz="1800" b="0" i="0" u="none" strike="noStrike" dirty="0">
                <a:solidFill>
                  <a:srgbClr val="F3F3F3"/>
                </a:solidFill>
                <a:effectLst/>
                <a:latin typeface="Old Standard TT"/>
              </a:rPr>
              <a:t>database 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DD914DE-6ABB-4D0E-B05E-49333D3E3CE2}"/>
              </a:ext>
            </a:extLst>
          </p:cNvPr>
          <p:cNvSpPr txBox="1"/>
          <p:nvPr/>
        </p:nvSpPr>
        <p:spPr>
          <a:xfrm>
            <a:off x="8015884" y="3600450"/>
            <a:ext cx="3540324" cy="28931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fr-FR" sz="2800" b="1" i="1" u="sng" dirty="0">
                <a:solidFill>
                  <a:srgbClr val="26A69A"/>
                </a:solidFill>
                <a:latin typeface="Old Standard TT"/>
              </a:rPr>
              <a:t>Full stack </a:t>
            </a:r>
            <a:r>
              <a:rPr lang="fr-FR" sz="2800" b="1" i="1" u="sng" dirty="0" err="1">
                <a:solidFill>
                  <a:srgbClr val="26A69A"/>
                </a:solidFill>
                <a:latin typeface="Old Standard TT"/>
              </a:rPr>
              <a:t>developers</a:t>
            </a:r>
            <a:endParaRPr lang="fr-FR" sz="2800" b="1" i="1" u="sng" dirty="0">
              <a:solidFill>
                <a:srgbClr val="26A69A"/>
              </a:solidFill>
              <a:latin typeface="Old Standard TT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Old Standard TT"/>
              </a:rPr>
              <a:t>experts in both backend and frontend development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Old Standard TT"/>
              </a:rPr>
              <a:t>Guide on strategy and best practices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Old Standard TT"/>
              </a:rPr>
              <a:t>well-versed in both business logic and user experience 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907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293</Words>
  <Application>Microsoft Office PowerPoint</Application>
  <PresentationFormat>Grand écran</PresentationFormat>
  <Paragraphs>37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4" baseType="lpstr">
      <vt:lpstr>Arial</vt:lpstr>
      <vt:lpstr>Arial</vt:lpstr>
      <vt:lpstr>Average</vt:lpstr>
      <vt:lpstr>Calibri</vt:lpstr>
      <vt:lpstr>Calibri Light</vt:lpstr>
      <vt:lpstr>inherit</vt:lpstr>
      <vt:lpstr>Old Standard TT</vt:lpstr>
      <vt:lpstr>Times New Roman</vt:lpstr>
      <vt:lpstr>zillaslab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Maher Ben Dhaher</dc:creator>
  <cp:lastModifiedBy>Maher Ben Dhaher</cp:lastModifiedBy>
  <cp:revision>5</cp:revision>
  <dcterms:created xsi:type="dcterms:W3CDTF">2021-06-30T13:06:51Z</dcterms:created>
  <dcterms:modified xsi:type="dcterms:W3CDTF">2021-06-30T13:44:38Z</dcterms:modified>
</cp:coreProperties>
</file>