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4" r:id="rId2"/>
    <p:sldId id="256" r:id="rId3"/>
    <p:sldId id="266" r:id="rId4"/>
    <p:sldId id="267" r:id="rId5"/>
    <p:sldId id="268" r:id="rId6"/>
    <p:sldId id="269" r:id="rId7"/>
    <p:sldId id="270" r:id="rId8"/>
    <p:sldId id="271" r:id="rId9"/>
    <p:sldId id="272" r:id="rId10"/>
    <p:sldId id="274" r:id="rId11"/>
    <p:sldId id="273" r:id="rId12"/>
    <p:sldId id="275" r:id="rId13"/>
    <p:sldId id="276" r:id="rId14"/>
    <p:sldId id="277" r:id="rId15"/>
    <p:sldId id="278" r:id="rId16"/>
    <p:sldId id="265" r:id="rId17"/>
  </p:sldIdLst>
  <p:sldSz cx="11430000" cy="6445250"/>
  <p:notesSz cx="11430000" cy="6445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hagonicharan9999@gmail.com" initials="i" lastIdx="1" clrIdx="0">
    <p:extLst>
      <p:ext uri="{19B8F6BF-5375-455C-9EA6-DF929625EA0E}">
        <p15:presenceInfo xmlns:p15="http://schemas.microsoft.com/office/powerpoint/2012/main" userId="b9c6781edc3523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ED69CE-94AE-47DB-97BA-E4BFD13E8146}" v="1363" dt="2024-04-24T20:45:08.59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58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1430000" cy="6440423"/>
          </a:xfrm>
          <a:prstGeom prst="rect">
            <a:avLst/>
          </a:prstGeom>
        </p:spPr>
      </p:pic>
      <p:sp>
        <p:nvSpPr>
          <p:cNvPr id="17" name="bg object 17"/>
          <p:cNvSpPr/>
          <p:nvPr/>
        </p:nvSpPr>
        <p:spPr>
          <a:xfrm>
            <a:off x="0" y="0"/>
            <a:ext cx="11430000" cy="6440805"/>
          </a:xfrm>
          <a:custGeom>
            <a:avLst/>
            <a:gdLst/>
            <a:ahLst/>
            <a:cxnLst/>
            <a:rect l="l" t="t" r="r" b="b"/>
            <a:pathLst>
              <a:path w="11430000" h="6440805">
                <a:moveTo>
                  <a:pt x="11429999" y="0"/>
                </a:moveTo>
                <a:lnTo>
                  <a:pt x="0" y="0"/>
                </a:lnTo>
                <a:lnTo>
                  <a:pt x="0" y="6440423"/>
                </a:lnTo>
                <a:lnTo>
                  <a:pt x="11429999" y="6440423"/>
                </a:lnTo>
                <a:lnTo>
                  <a:pt x="11429999" y="0"/>
                </a:lnTo>
                <a:close/>
              </a:path>
            </a:pathLst>
          </a:custGeom>
          <a:solidFill>
            <a:srgbClr val="00002E">
              <a:alpha val="74899"/>
            </a:srgbClr>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0" y="253"/>
            <a:ext cx="4292600" cy="6440170"/>
          </a:xfrm>
          <a:prstGeom prst="rect">
            <a:avLst/>
          </a:prstGeom>
        </p:spPr>
      </p:pic>
      <p:sp>
        <p:nvSpPr>
          <p:cNvPr id="2" name="Holder 2"/>
          <p:cNvSpPr>
            <a:spLocks noGrp="1"/>
          </p:cNvSpPr>
          <p:nvPr>
            <p:ph type="ctrTitle"/>
          </p:nvPr>
        </p:nvSpPr>
        <p:spPr>
          <a:xfrm>
            <a:off x="708342" y="1725400"/>
            <a:ext cx="10013314" cy="2042160"/>
          </a:xfrm>
          <a:prstGeom prst="rect">
            <a:avLst/>
          </a:prstGeom>
        </p:spPr>
        <p:txBody>
          <a:bodyPr wrap="square" lIns="0" tIns="0" rIns="0" bIns="0">
            <a:spAutoFit/>
          </a:bodyPr>
          <a:lstStyle>
            <a:lvl1pPr>
              <a:defRPr sz="4300" b="1" i="0">
                <a:solidFill>
                  <a:schemeClr val="bg1"/>
                </a:solidFill>
                <a:latin typeface="Trebuchet MS"/>
                <a:cs typeface="Trebuchet MS"/>
              </a:defRPr>
            </a:lvl1pPr>
          </a:lstStyle>
          <a:p>
            <a:endParaRPr/>
          </a:p>
        </p:txBody>
      </p:sp>
      <p:sp>
        <p:nvSpPr>
          <p:cNvPr id="3" name="Holder 3"/>
          <p:cNvSpPr>
            <a:spLocks noGrp="1"/>
          </p:cNvSpPr>
          <p:nvPr>
            <p:ph type="subTitle" idx="4"/>
          </p:nvPr>
        </p:nvSpPr>
        <p:spPr>
          <a:xfrm>
            <a:off x="1714500" y="3609340"/>
            <a:ext cx="8001000" cy="16113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1430000" cy="6440423"/>
          </a:xfrm>
          <a:prstGeom prst="rect">
            <a:avLst/>
          </a:prstGeom>
        </p:spPr>
      </p:pic>
      <p:sp>
        <p:nvSpPr>
          <p:cNvPr id="2" name="Holder 2"/>
          <p:cNvSpPr>
            <a:spLocks noGrp="1"/>
          </p:cNvSpPr>
          <p:nvPr>
            <p:ph type="title"/>
          </p:nvPr>
        </p:nvSpPr>
        <p:spPr/>
        <p:txBody>
          <a:bodyPr lIns="0" tIns="0" rIns="0" bIns="0"/>
          <a:lstStyle>
            <a:lvl1pPr>
              <a:defRPr sz="3550" b="1"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50" b="1" i="0">
                <a:solidFill>
                  <a:schemeClr val="bg1"/>
                </a:solidFill>
                <a:latin typeface="Trebuchet MS"/>
                <a:cs typeface="Trebuchet MS"/>
              </a:defRPr>
            </a:lvl1pPr>
          </a:lstStyle>
          <a:p>
            <a:endParaRPr/>
          </a:p>
        </p:txBody>
      </p:sp>
      <p:sp>
        <p:nvSpPr>
          <p:cNvPr id="3" name="Holder 3"/>
          <p:cNvSpPr>
            <a:spLocks noGrp="1"/>
          </p:cNvSpPr>
          <p:nvPr>
            <p:ph sz="half" idx="2"/>
          </p:nvPr>
        </p:nvSpPr>
        <p:spPr>
          <a:xfrm>
            <a:off x="571500" y="1482407"/>
            <a:ext cx="4972050" cy="425386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886450" y="1482407"/>
            <a:ext cx="4972050" cy="425386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50" b="1"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1430000" cy="6440423"/>
          </a:xfrm>
          <a:prstGeom prst="rect">
            <a:avLst/>
          </a:prstGeom>
        </p:spPr>
      </p:pic>
      <p:sp>
        <p:nvSpPr>
          <p:cNvPr id="17" name="bg object 17"/>
          <p:cNvSpPr/>
          <p:nvPr/>
        </p:nvSpPr>
        <p:spPr>
          <a:xfrm>
            <a:off x="0" y="0"/>
            <a:ext cx="11430000" cy="6440805"/>
          </a:xfrm>
          <a:custGeom>
            <a:avLst/>
            <a:gdLst/>
            <a:ahLst/>
            <a:cxnLst/>
            <a:rect l="l" t="t" r="r" b="b"/>
            <a:pathLst>
              <a:path w="11430000" h="6440805">
                <a:moveTo>
                  <a:pt x="11429999" y="0"/>
                </a:moveTo>
                <a:lnTo>
                  <a:pt x="0" y="0"/>
                </a:lnTo>
                <a:lnTo>
                  <a:pt x="0" y="6440423"/>
                </a:lnTo>
                <a:lnTo>
                  <a:pt x="11429999" y="6440423"/>
                </a:lnTo>
                <a:lnTo>
                  <a:pt x="11429999" y="0"/>
                </a:lnTo>
                <a:close/>
              </a:path>
            </a:pathLst>
          </a:custGeom>
          <a:solidFill>
            <a:srgbClr val="00002E">
              <a:alpha val="74899"/>
            </a:srgbClr>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0" y="253"/>
            <a:ext cx="11430000" cy="2274570"/>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1430000" cy="6440423"/>
          </a:xfrm>
          <a:prstGeom prst="rect">
            <a:avLst/>
          </a:prstGeom>
        </p:spPr>
      </p:pic>
      <p:sp>
        <p:nvSpPr>
          <p:cNvPr id="17" name="bg object 17"/>
          <p:cNvSpPr/>
          <p:nvPr/>
        </p:nvSpPr>
        <p:spPr>
          <a:xfrm>
            <a:off x="0" y="0"/>
            <a:ext cx="11430000" cy="6440805"/>
          </a:xfrm>
          <a:custGeom>
            <a:avLst/>
            <a:gdLst/>
            <a:ahLst/>
            <a:cxnLst/>
            <a:rect l="l" t="t" r="r" b="b"/>
            <a:pathLst>
              <a:path w="11430000" h="6440805">
                <a:moveTo>
                  <a:pt x="11429999" y="0"/>
                </a:moveTo>
                <a:lnTo>
                  <a:pt x="0" y="0"/>
                </a:lnTo>
                <a:lnTo>
                  <a:pt x="0" y="6440423"/>
                </a:lnTo>
                <a:lnTo>
                  <a:pt x="11429999" y="6440423"/>
                </a:lnTo>
                <a:lnTo>
                  <a:pt x="11429999" y="0"/>
                </a:lnTo>
                <a:close/>
              </a:path>
            </a:pathLst>
          </a:custGeom>
          <a:solidFill>
            <a:srgbClr val="00002E">
              <a:alpha val="74899"/>
            </a:srgbClr>
          </a:solidFill>
        </p:spPr>
        <p:txBody>
          <a:bodyPr wrap="square" lIns="0" tIns="0" rIns="0" bIns="0" rtlCol="0"/>
          <a:lstStyle/>
          <a:p>
            <a:endParaRPr/>
          </a:p>
        </p:txBody>
      </p:sp>
      <p:sp>
        <p:nvSpPr>
          <p:cNvPr id="2" name="Holder 2"/>
          <p:cNvSpPr>
            <a:spLocks noGrp="1"/>
          </p:cNvSpPr>
          <p:nvPr>
            <p:ph type="title"/>
          </p:nvPr>
        </p:nvSpPr>
        <p:spPr>
          <a:xfrm>
            <a:off x="669850" y="712398"/>
            <a:ext cx="10090299" cy="571500"/>
          </a:xfrm>
          <a:prstGeom prst="rect">
            <a:avLst/>
          </a:prstGeom>
        </p:spPr>
        <p:txBody>
          <a:bodyPr wrap="square" lIns="0" tIns="0" rIns="0" bIns="0">
            <a:spAutoFit/>
          </a:bodyPr>
          <a:lstStyle>
            <a:lvl1pPr>
              <a:defRPr sz="3550" b="1"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571500" y="1482407"/>
            <a:ext cx="10287000" cy="425386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886200" y="5994082"/>
            <a:ext cx="3657600" cy="32226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71500" y="5994082"/>
            <a:ext cx="2628900" cy="32226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8229600" y="5994082"/>
            <a:ext cx="2628900" cy="32226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670F-DCDE-8236-EC6E-5365DDF5B4CF}"/>
              </a:ext>
            </a:extLst>
          </p:cNvPr>
          <p:cNvSpPr>
            <a:spLocks noGrp="1"/>
          </p:cNvSpPr>
          <p:nvPr>
            <p:ph type="title"/>
          </p:nvPr>
        </p:nvSpPr>
        <p:spPr>
          <a:xfrm>
            <a:off x="669850" y="708978"/>
            <a:ext cx="10090299" cy="571500"/>
          </a:xfrm>
        </p:spPr>
        <p:txBody>
          <a:bodyPr/>
          <a:lstStyle/>
          <a:p>
            <a:endParaRPr lang="en-US"/>
          </a:p>
        </p:txBody>
      </p:sp>
      <p:sp>
        <p:nvSpPr>
          <p:cNvPr id="3" name="Text Placeholder 2">
            <a:extLst>
              <a:ext uri="{FF2B5EF4-FFF2-40B4-BE49-F238E27FC236}">
                <a16:creationId xmlns:a16="http://schemas.microsoft.com/office/drawing/2014/main" id="{08AEEA67-C2A9-E4B6-A8E4-66836FE47157}"/>
              </a:ext>
            </a:extLst>
          </p:cNvPr>
          <p:cNvSpPr>
            <a:spLocks noGrp="1"/>
          </p:cNvSpPr>
          <p:nvPr>
            <p:ph type="body" idx="1"/>
          </p:nvPr>
        </p:nvSpPr>
        <p:spPr>
          <a:xfrm>
            <a:off x="571500" y="2033398"/>
            <a:ext cx="10287000" cy="430887"/>
          </a:xfrm>
        </p:spPr>
        <p:txBody>
          <a:bodyPr/>
          <a:lstStyle/>
          <a:p>
            <a:r>
              <a:rPr lang="en-US" sz="2800" b="1" dirty="0">
                <a:solidFill>
                  <a:schemeClr val="bg1"/>
                </a:solidFill>
              </a:rPr>
              <a:t>       </a:t>
            </a:r>
            <a:r>
              <a:rPr lang="en-US" sz="2400" b="1" dirty="0">
                <a:solidFill>
                  <a:schemeClr val="bg1"/>
                </a:solidFill>
              </a:rPr>
              <a:t>RAILWAY ACCIDENT IDENTIFICATION AND ALERT SYSTEM USING  GSM</a:t>
            </a:r>
          </a:p>
        </p:txBody>
      </p:sp>
      <p:pic>
        <p:nvPicPr>
          <p:cNvPr id="6" name="Picture 6">
            <a:extLst>
              <a:ext uri="{FF2B5EF4-FFF2-40B4-BE49-F238E27FC236}">
                <a16:creationId xmlns:a16="http://schemas.microsoft.com/office/drawing/2014/main" id="{0D7D1CB6-4F79-0DB4-4C2A-6B02CF29B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352956"/>
            <a:ext cx="10334332" cy="1283543"/>
          </a:xfrm>
          <a:prstGeom prst="rect">
            <a:avLst/>
          </a:prstGeom>
        </p:spPr>
      </p:pic>
      <p:sp>
        <p:nvSpPr>
          <p:cNvPr id="8" name="TextBox 7">
            <a:extLst>
              <a:ext uri="{FF2B5EF4-FFF2-40B4-BE49-F238E27FC236}">
                <a16:creationId xmlns:a16="http://schemas.microsoft.com/office/drawing/2014/main" id="{C71399A4-D52F-1EF2-8444-B57DBB3FDB82}"/>
              </a:ext>
            </a:extLst>
          </p:cNvPr>
          <p:cNvSpPr txBox="1"/>
          <p:nvPr/>
        </p:nvSpPr>
        <p:spPr>
          <a:xfrm>
            <a:off x="6230470" y="3079129"/>
            <a:ext cx="4168588" cy="400110"/>
          </a:xfrm>
          <a:prstGeom prst="rect">
            <a:avLst/>
          </a:prstGeom>
          <a:noFill/>
        </p:spPr>
        <p:txBody>
          <a:bodyPr wrap="square" rtlCol="0">
            <a:spAutoFit/>
          </a:bodyPr>
          <a:lstStyle/>
          <a:p>
            <a:pPr algn="l"/>
            <a:r>
              <a:rPr lang="en-US" sz="2000" b="1" i="1" dirty="0">
                <a:solidFill>
                  <a:schemeClr val="bg1"/>
                </a:solidFill>
              </a:rPr>
              <a:t>Team members :</a:t>
            </a:r>
          </a:p>
        </p:txBody>
      </p:sp>
      <p:sp>
        <p:nvSpPr>
          <p:cNvPr id="9" name="TextBox 8">
            <a:extLst>
              <a:ext uri="{FF2B5EF4-FFF2-40B4-BE49-F238E27FC236}">
                <a16:creationId xmlns:a16="http://schemas.microsoft.com/office/drawing/2014/main" id="{11DC9566-D854-15E2-15F1-32030D6A356E}"/>
              </a:ext>
            </a:extLst>
          </p:cNvPr>
          <p:cNvSpPr txBox="1"/>
          <p:nvPr/>
        </p:nvSpPr>
        <p:spPr>
          <a:xfrm>
            <a:off x="6252881" y="3541058"/>
            <a:ext cx="4146177" cy="1477328"/>
          </a:xfrm>
          <a:prstGeom prst="rect">
            <a:avLst/>
          </a:prstGeom>
          <a:noFill/>
        </p:spPr>
        <p:txBody>
          <a:bodyPr wrap="square" rtlCol="0">
            <a:spAutoFit/>
          </a:bodyPr>
          <a:lstStyle/>
          <a:p>
            <a:pPr marL="342900" indent="-342900" algn="l">
              <a:buFont typeface="+mj-lt"/>
              <a:buAutoNum type="arabicPeriod"/>
            </a:pPr>
            <a:r>
              <a:rPr lang="en-US" i="1" dirty="0">
                <a:solidFill>
                  <a:schemeClr val="bg1"/>
                </a:solidFill>
              </a:rPr>
              <a:t>K </a:t>
            </a:r>
            <a:r>
              <a:rPr lang="en-US" i="1" dirty="0" err="1">
                <a:solidFill>
                  <a:schemeClr val="bg1"/>
                </a:solidFill>
              </a:rPr>
              <a:t>Kousalya</a:t>
            </a:r>
            <a:r>
              <a:rPr lang="en-US" i="1" dirty="0">
                <a:solidFill>
                  <a:schemeClr val="bg1"/>
                </a:solidFill>
              </a:rPr>
              <a:t> </a:t>
            </a:r>
            <a:r>
              <a:rPr lang="en-US" dirty="0">
                <a:solidFill>
                  <a:schemeClr val="bg1"/>
                </a:solidFill>
              </a:rPr>
              <a:t> </a:t>
            </a:r>
          </a:p>
          <a:p>
            <a:pPr marL="342900" indent="-342900" algn="l">
              <a:buFont typeface="+mj-lt"/>
              <a:buAutoNum type="arabicPeriod"/>
            </a:pPr>
            <a:r>
              <a:rPr lang="en-US" i="1" dirty="0">
                <a:solidFill>
                  <a:schemeClr val="bg1"/>
                </a:solidFill>
              </a:rPr>
              <a:t>M.SREENIVASULU</a:t>
            </a:r>
          </a:p>
          <a:p>
            <a:pPr marL="342900" indent="-342900" algn="l">
              <a:buFont typeface="+mj-lt"/>
              <a:buAutoNum type="arabicPeriod"/>
            </a:pPr>
            <a:r>
              <a:rPr lang="en-US" i="1" dirty="0">
                <a:solidFill>
                  <a:schemeClr val="bg1"/>
                </a:solidFill>
              </a:rPr>
              <a:t>K.AMULYA BHARGAVI</a:t>
            </a:r>
          </a:p>
          <a:p>
            <a:pPr marL="342900" indent="-342900" algn="l">
              <a:buFont typeface="+mj-lt"/>
              <a:buAutoNum type="arabicPeriod"/>
            </a:pPr>
            <a:r>
              <a:rPr lang="en-US" i="1" dirty="0">
                <a:solidFill>
                  <a:schemeClr val="bg1"/>
                </a:solidFill>
              </a:rPr>
              <a:t>M.SIVA SAI NADH GOUD</a:t>
            </a:r>
          </a:p>
          <a:p>
            <a:pPr marL="342900" indent="-342900" algn="l">
              <a:buFont typeface="+mj-lt"/>
              <a:buAutoNum type="arabicPeriod"/>
            </a:pPr>
            <a:r>
              <a:rPr lang="en-US" i="1" dirty="0">
                <a:solidFill>
                  <a:schemeClr val="bg1"/>
                </a:solidFill>
              </a:rPr>
              <a:t>K.MAHESH BABU</a:t>
            </a:r>
          </a:p>
        </p:txBody>
      </p:sp>
      <p:sp>
        <p:nvSpPr>
          <p:cNvPr id="10" name="TextBox 9">
            <a:extLst>
              <a:ext uri="{FF2B5EF4-FFF2-40B4-BE49-F238E27FC236}">
                <a16:creationId xmlns:a16="http://schemas.microsoft.com/office/drawing/2014/main" id="{94B4F089-41C6-361B-7BF8-62BF3C600AF0}"/>
              </a:ext>
            </a:extLst>
          </p:cNvPr>
          <p:cNvSpPr txBox="1"/>
          <p:nvPr/>
        </p:nvSpPr>
        <p:spPr>
          <a:xfrm>
            <a:off x="669850" y="4279722"/>
            <a:ext cx="3509944" cy="292278"/>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46A33E8A-2FAD-2625-B400-CE312E8ED2D2}"/>
              </a:ext>
            </a:extLst>
          </p:cNvPr>
          <p:cNvSpPr txBox="1"/>
          <p:nvPr/>
        </p:nvSpPr>
        <p:spPr>
          <a:xfrm>
            <a:off x="4800600" y="2307291"/>
            <a:ext cx="1828800" cy="1828800"/>
          </a:xfrm>
          <a:prstGeom prst="rect">
            <a:avLst/>
          </a:prstGeom>
          <a:noFill/>
        </p:spPr>
        <p:txBody>
          <a:bodyPr wrap="square" rtlCol="0">
            <a:spAutoFit/>
          </a:bodyPr>
          <a:lstStyle/>
          <a:p>
            <a:pPr algn="l"/>
            <a:endParaRPr lang="en-US" dirty="0"/>
          </a:p>
        </p:txBody>
      </p:sp>
      <p:sp>
        <p:nvSpPr>
          <p:cNvPr id="12" name="TextBox 11">
            <a:extLst>
              <a:ext uri="{FF2B5EF4-FFF2-40B4-BE49-F238E27FC236}">
                <a16:creationId xmlns:a16="http://schemas.microsoft.com/office/drawing/2014/main" id="{52D782A5-9FF1-D2A0-E3E8-757A1902FFA2}"/>
              </a:ext>
            </a:extLst>
          </p:cNvPr>
          <p:cNvSpPr txBox="1"/>
          <p:nvPr/>
        </p:nvSpPr>
        <p:spPr>
          <a:xfrm>
            <a:off x="1030942" y="3906641"/>
            <a:ext cx="5396753" cy="707886"/>
          </a:xfrm>
          <a:prstGeom prst="rect">
            <a:avLst/>
          </a:prstGeom>
          <a:noFill/>
        </p:spPr>
        <p:txBody>
          <a:bodyPr wrap="square" rtlCol="0">
            <a:spAutoFit/>
          </a:bodyPr>
          <a:lstStyle/>
          <a:p>
            <a:pPr algn="l"/>
            <a:r>
              <a:rPr lang="en-US" sz="2000" b="1" dirty="0">
                <a:solidFill>
                  <a:schemeClr val="bg1"/>
                </a:solidFill>
              </a:rPr>
              <a:t>Mentor:</a:t>
            </a:r>
          </a:p>
          <a:p>
            <a:pPr algn="l"/>
            <a:r>
              <a:rPr lang="en-US" sz="2000" b="1" dirty="0">
                <a:solidFill>
                  <a:schemeClr val="bg1"/>
                </a:solidFill>
              </a:rPr>
              <a:t>  </a:t>
            </a:r>
            <a:r>
              <a:rPr lang="en-US" b="1" i="1" dirty="0">
                <a:solidFill>
                  <a:schemeClr val="bg1"/>
                </a:solidFill>
              </a:rPr>
              <a:t>  </a:t>
            </a:r>
            <a:r>
              <a:rPr lang="en-US" b="1" i="1" dirty="0" err="1">
                <a:solidFill>
                  <a:schemeClr val="bg1"/>
                </a:solidFill>
              </a:rPr>
              <a:t>Mrs</a:t>
            </a:r>
            <a:r>
              <a:rPr lang="en-US" b="1" i="1" dirty="0">
                <a:solidFill>
                  <a:schemeClr val="bg1"/>
                </a:solidFill>
              </a:rPr>
              <a:t> K.SIVA KUMARI MADAM</a:t>
            </a:r>
          </a:p>
        </p:txBody>
      </p:sp>
    </p:spTree>
    <p:extLst>
      <p:ext uri="{BB962C8B-B14F-4D97-AF65-F5344CB8AC3E}">
        <p14:creationId xmlns:p14="http://schemas.microsoft.com/office/powerpoint/2010/main" val="496515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87359-13A6-0FF5-A9FB-E6A5C3306A56}"/>
              </a:ext>
            </a:extLst>
          </p:cNvPr>
          <p:cNvSpPr>
            <a:spLocks noGrp="1"/>
          </p:cNvSpPr>
          <p:nvPr>
            <p:ph type="title"/>
          </p:nvPr>
        </p:nvSpPr>
        <p:spPr>
          <a:xfrm>
            <a:off x="669850" y="712398"/>
            <a:ext cx="4877183" cy="546303"/>
          </a:xfrm>
        </p:spPr>
        <p:txBody>
          <a:bodyPr wrap="square" lIns="0" tIns="0" rIns="0" bIns="0" anchor="t">
            <a:spAutoFit/>
          </a:bodyPr>
          <a:lstStyle/>
          <a:p>
            <a:r>
              <a:rPr lang="en-US" dirty="0"/>
              <a:t>MOBILE APPLICATION</a:t>
            </a:r>
          </a:p>
        </p:txBody>
      </p:sp>
      <p:sp>
        <p:nvSpPr>
          <p:cNvPr id="3" name="Content Placeholder 2">
            <a:extLst>
              <a:ext uri="{FF2B5EF4-FFF2-40B4-BE49-F238E27FC236}">
                <a16:creationId xmlns:a16="http://schemas.microsoft.com/office/drawing/2014/main" id="{B96282DB-95EA-6BDD-7554-65159D5F43FE}"/>
              </a:ext>
            </a:extLst>
          </p:cNvPr>
          <p:cNvSpPr>
            <a:spLocks noGrp="1"/>
          </p:cNvSpPr>
          <p:nvPr>
            <p:ph sz="half" idx="2"/>
          </p:nvPr>
        </p:nvSpPr>
        <p:spPr>
          <a:xfrm>
            <a:off x="746067" y="1482407"/>
            <a:ext cx="4972050" cy="1384995"/>
          </a:xfrm>
        </p:spPr>
        <p:txBody>
          <a:bodyPr wrap="square" lIns="0" tIns="0" rIns="0" bIns="0" anchor="t">
            <a:spAutoFit/>
          </a:bodyPr>
          <a:lstStyle/>
          <a:p>
            <a:r>
              <a:rPr lang="en-US" dirty="0">
                <a:ea typeface="+mn-lt"/>
                <a:cs typeface="+mn-lt"/>
              </a:rPr>
              <a:t>A</a:t>
            </a:r>
            <a:r>
              <a:rPr lang="en-US" dirty="0">
                <a:solidFill>
                  <a:schemeClr val="bg1"/>
                </a:solidFill>
                <a:ea typeface="+mn-lt"/>
                <a:cs typeface="+mn-lt"/>
              </a:rPr>
              <a:t> mobile app (or mobile application) is a software application developed specifically for use on small, wireless computing devices, such as smartphones and tablets, rather than desktop or laptop computers.</a:t>
            </a:r>
            <a:endParaRPr lang="en-US">
              <a:solidFill>
                <a:schemeClr val="bg1"/>
              </a:solidFill>
            </a:endParaRPr>
          </a:p>
        </p:txBody>
      </p:sp>
      <p:pic>
        <p:nvPicPr>
          <p:cNvPr id="5" name="Content Placeholder 4" descr="A hand holding a phone&#10;&#10;Description automatically generated">
            <a:extLst>
              <a:ext uri="{FF2B5EF4-FFF2-40B4-BE49-F238E27FC236}">
                <a16:creationId xmlns:a16="http://schemas.microsoft.com/office/drawing/2014/main" id="{B7E57AD2-893D-D05D-8F66-0F5F33B6733A}"/>
              </a:ext>
            </a:extLst>
          </p:cNvPr>
          <p:cNvPicPr>
            <a:picLocks noGrp="1" noChangeAspect="1"/>
          </p:cNvPicPr>
          <p:nvPr>
            <p:ph sz="half" idx="3"/>
          </p:nvPr>
        </p:nvPicPr>
        <p:blipFill>
          <a:blip r:embed="rId2"/>
          <a:stretch>
            <a:fillRect/>
          </a:stretch>
        </p:blipFill>
        <p:spPr>
          <a:xfrm>
            <a:off x="667926" y="3116837"/>
            <a:ext cx="4793392" cy="2794816"/>
          </a:xfrm>
        </p:spPr>
      </p:pic>
      <p:graphicFrame>
        <p:nvGraphicFramePr>
          <p:cNvPr id="9" name="Table 8">
            <a:extLst>
              <a:ext uri="{FF2B5EF4-FFF2-40B4-BE49-F238E27FC236}">
                <a16:creationId xmlns:a16="http://schemas.microsoft.com/office/drawing/2014/main" id="{E69478E9-F1C6-F4DB-4FF6-91914E765D9B}"/>
              </a:ext>
            </a:extLst>
          </p:cNvPr>
          <p:cNvGraphicFramePr>
            <a:graphicFrameLocks noGrp="1"/>
          </p:cNvGraphicFramePr>
          <p:nvPr>
            <p:extLst>
              <p:ext uri="{D42A27DB-BD31-4B8C-83A1-F6EECF244321}">
                <p14:modId xmlns:p14="http://schemas.microsoft.com/office/powerpoint/2010/main" val="3929372022"/>
              </p:ext>
            </p:extLst>
          </p:nvPr>
        </p:nvGraphicFramePr>
        <p:xfrm>
          <a:off x="411151" y="606490"/>
          <a:ext cx="5352759" cy="5506953"/>
        </p:xfrm>
        <a:graphic>
          <a:graphicData uri="http://schemas.openxmlformats.org/drawingml/2006/table">
            <a:tbl>
              <a:tblPr firstRow="1" bandRow="1">
                <a:tableStyleId>{5C22544A-7EE6-4342-B048-85BDC9FD1C3A}</a:tableStyleId>
              </a:tblPr>
              <a:tblGrid>
                <a:gridCol w="5352759">
                  <a:extLst>
                    <a:ext uri="{9D8B030D-6E8A-4147-A177-3AD203B41FA5}">
                      <a16:colId xmlns:a16="http://schemas.microsoft.com/office/drawing/2014/main" val="1072799656"/>
                    </a:ext>
                  </a:extLst>
                </a:gridCol>
              </a:tblGrid>
              <a:tr h="5506953">
                <a:tc>
                  <a:txBody>
                    <a:bodyPr/>
                    <a:lstStyle/>
                    <a:p>
                      <a:endParaRPr lang="en-US"/>
                    </a:p>
                  </a:txBody>
                  <a:tcPr>
                    <a:noFill/>
                  </a:tcPr>
                </a:tc>
                <a:extLst>
                  <a:ext uri="{0D108BD9-81ED-4DB2-BD59-A6C34878D82A}">
                    <a16:rowId xmlns:a16="http://schemas.microsoft.com/office/drawing/2014/main" val="3176642588"/>
                  </a:ext>
                </a:extLst>
              </a:tr>
            </a:tbl>
          </a:graphicData>
        </a:graphic>
      </p:graphicFrame>
      <p:graphicFrame>
        <p:nvGraphicFramePr>
          <p:cNvPr id="10" name="Table 9">
            <a:extLst>
              <a:ext uri="{FF2B5EF4-FFF2-40B4-BE49-F238E27FC236}">
                <a16:creationId xmlns:a16="http://schemas.microsoft.com/office/drawing/2014/main" id="{5BA82CDE-3800-28E4-8548-AD37E60936C3}"/>
              </a:ext>
            </a:extLst>
          </p:cNvPr>
          <p:cNvGraphicFramePr>
            <a:graphicFrameLocks noGrp="1"/>
          </p:cNvGraphicFramePr>
          <p:nvPr>
            <p:extLst>
              <p:ext uri="{D42A27DB-BD31-4B8C-83A1-F6EECF244321}">
                <p14:modId xmlns:p14="http://schemas.microsoft.com/office/powerpoint/2010/main" val="3728931702"/>
              </p:ext>
            </p:extLst>
          </p:nvPr>
        </p:nvGraphicFramePr>
        <p:xfrm>
          <a:off x="6002805" y="585931"/>
          <a:ext cx="5250065" cy="5547081"/>
        </p:xfrm>
        <a:graphic>
          <a:graphicData uri="http://schemas.openxmlformats.org/drawingml/2006/table">
            <a:tbl>
              <a:tblPr firstRow="1" bandRow="1">
                <a:tableStyleId>{5C22544A-7EE6-4342-B048-85BDC9FD1C3A}</a:tableStyleId>
              </a:tblPr>
              <a:tblGrid>
                <a:gridCol w="5250065">
                  <a:extLst>
                    <a:ext uri="{9D8B030D-6E8A-4147-A177-3AD203B41FA5}">
                      <a16:colId xmlns:a16="http://schemas.microsoft.com/office/drawing/2014/main" val="3771306791"/>
                    </a:ext>
                  </a:extLst>
                </a:gridCol>
              </a:tblGrid>
              <a:tr h="5547081">
                <a:tc>
                  <a:txBody>
                    <a:bodyPr/>
                    <a:lstStyle/>
                    <a:p>
                      <a:r>
                        <a:rPr lang="en-US" sz="3600" dirty="0"/>
                        <a:t>BUZZER</a:t>
                      </a:r>
                    </a:p>
                    <a:p>
                      <a:pPr marL="0" lvl="0" indent="0">
                        <a:buNone/>
                      </a:pPr>
                      <a:r>
                        <a:rPr lang="en-US" sz="1800" b="0" i="0" u="none" strike="noStrike" noProof="0" dirty="0">
                          <a:latin typeface="Calibri"/>
                        </a:rPr>
                        <a:t>A buzzer or beeper is an audio signaling </a:t>
                      </a:r>
                      <a:r>
                        <a:rPr lang="en-US" sz="1800" b="0" i="0" u="none" strike="noStrike" noProof="0" dirty="0" err="1">
                          <a:latin typeface="Calibri"/>
                        </a:rPr>
                        <a:t>device,which</a:t>
                      </a:r>
                      <a:r>
                        <a:rPr lang="en-US" sz="1800" b="0" i="0" u="none" strike="noStrike" noProof="0" dirty="0">
                          <a:latin typeface="Calibri"/>
                        </a:rPr>
                        <a:t> may be mechanical, electromechanical, or piezoelectric (piezo for short). Typical uses of buzzers and beepers include alarm devices, timers, train and confirmation of user input such as a mouse click or keystroke.</a:t>
                      </a:r>
                      <a:endParaRPr lang="en-US" dirty="0"/>
                    </a:p>
                  </a:txBody>
                  <a:tcPr>
                    <a:noFill/>
                  </a:tcPr>
                </a:tc>
                <a:extLst>
                  <a:ext uri="{0D108BD9-81ED-4DB2-BD59-A6C34878D82A}">
                    <a16:rowId xmlns:a16="http://schemas.microsoft.com/office/drawing/2014/main" val="1205301701"/>
                  </a:ext>
                </a:extLst>
              </a:tr>
            </a:tbl>
          </a:graphicData>
        </a:graphic>
      </p:graphicFrame>
      <p:pic>
        <p:nvPicPr>
          <p:cNvPr id="11" name="Picture 10" descr="A black round object with red and black wires&#10;&#10;Description automatically generated">
            <a:extLst>
              <a:ext uri="{FF2B5EF4-FFF2-40B4-BE49-F238E27FC236}">
                <a16:creationId xmlns:a16="http://schemas.microsoft.com/office/drawing/2014/main" id="{1AF64060-6FCF-366D-7AB4-41C671D98A4A}"/>
              </a:ext>
            </a:extLst>
          </p:cNvPr>
          <p:cNvPicPr>
            <a:picLocks noChangeAspect="1"/>
          </p:cNvPicPr>
          <p:nvPr/>
        </p:nvPicPr>
        <p:blipFill>
          <a:blip r:embed="rId3"/>
          <a:stretch>
            <a:fillRect/>
          </a:stretch>
        </p:blipFill>
        <p:spPr>
          <a:xfrm>
            <a:off x="6337261" y="3118017"/>
            <a:ext cx="4571676" cy="2857500"/>
          </a:xfrm>
          <a:prstGeom prst="rect">
            <a:avLst/>
          </a:prstGeom>
        </p:spPr>
      </p:pic>
    </p:spTree>
    <p:extLst>
      <p:ext uri="{BB962C8B-B14F-4D97-AF65-F5344CB8AC3E}">
        <p14:creationId xmlns:p14="http://schemas.microsoft.com/office/powerpoint/2010/main" val="1777391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8568C-6FEE-E46A-84B0-FAC09A8AE6B5}"/>
              </a:ext>
            </a:extLst>
          </p:cNvPr>
          <p:cNvSpPr>
            <a:spLocks noGrp="1"/>
          </p:cNvSpPr>
          <p:nvPr>
            <p:ph type="title"/>
          </p:nvPr>
        </p:nvSpPr>
        <p:spPr>
          <a:xfrm>
            <a:off x="669850" y="712398"/>
            <a:ext cx="10090299" cy="546303"/>
          </a:xfrm>
        </p:spPr>
        <p:txBody>
          <a:bodyPr wrap="square" lIns="0" tIns="0" rIns="0" bIns="0" anchor="t">
            <a:spAutoFit/>
          </a:bodyPr>
          <a:lstStyle/>
          <a:p>
            <a:r>
              <a:rPr lang="en-US" b="0" dirty="0"/>
              <a:t>Arduino </a:t>
            </a:r>
            <a:endParaRPr lang="en-US" dirty="0"/>
          </a:p>
        </p:txBody>
      </p:sp>
      <p:sp>
        <p:nvSpPr>
          <p:cNvPr id="3" name="Text Placeholder 2">
            <a:extLst>
              <a:ext uri="{FF2B5EF4-FFF2-40B4-BE49-F238E27FC236}">
                <a16:creationId xmlns:a16="http://schemas.microsoft.com/office/drawing/2014/main" id="{6AB108ED-E1EF-AF84-7D07-135B26F925BF}"/>
              </a:ext>
            </a:extLst>
          </p:cNvPr>
          <p:cNvSpPr>
            <a:spLocks noGrp="1"/>
          </p:cNvSpPr>
          <p:nvPr>
            <p:ph type="body" idx="1"/>
          </p:nvPr>
        </p:nvSpPr>
        <p:spPr>
          <a:xfrm>
            <a:off x="664015" y="1256253"/>
            <a:ext cx="5538207" cy="3323987"/>
          </a:xfrm>
        </p:spPr>
        <p:txBody>
          <a:bodyPr wrap="square" lIns="0" tIns="0" rIns="0" bIns="0" anchor="t">
            <a:spAutoFit/>
          </a:bodyPr>
          <a:lstStyle/>
          <a:p>
            <a:r>
              <a:rPr lang="en-US" dirty="0">
                <a:solidFill>
                  <a:schemeClr val="bg1"/>
                </a:solidFill>
                <a:ea typeface="+mn-lt"/>
                <a:cs typeface="+mn-lt"/>
              </a:rPr>
              <a:t>Arduino is a computer hardware and software company, project, and user community that designs and manufactures microcontroller kits for building digital devices and interactive objects that can sense and control objects in the physical world. The project's products are distributed as open source hardware and software, which are licensed under the GNU Lesser General Public License (LGPL) or the GNU General Public License (GPL),[1] permitting the manufacture of Arduino boards and software distribution by anyone. Arduino boards are available commercially in preassembled form, or as do-it-yourself kits.</a:t>
            </a:r>
            <a:endParaRPr lang="en-US">
              <a:solidFill>
                <a:schemeClr val="bg1"/>
              </a:solidFill>
            </a:endParaRPr>
          </a:p>
        </p:txBody>
      </p:sp>
      <p:pic>
        <p:nvPicPr>
          <p:cNvPr id="4" name="Picture 3" descr="A close-up of a blue circuit board&#10;&#10;Description automatically generated">
            <a:extLst>
              <a:ext uri="{FF2B5EF4-FFF2-40B4-BE49-F238E27FC236}">
                <a16:creationId xmlns:a16="http://schemas.microsoft.com/office/drawing/2014/main" id="{E183D28D-AABD-22DE-EFA6-49126C406136}"/>
              </a:ext>
            </a:extLst>
          </p:cNvPr>
          <p:cNvPicPr>
            <a:picLocks noChangeAspect="1"/>
          </p:cNvPicPr>
          <p:nvPr/>
        </p:nvPicPr>
        <p:blipFill>
          <a:blip r:embed="rId2"/>
          <a:stretch>
            <a:fillRect/>
          </a:stretch>
        </p:blipFill>
        <p:spPr>
          <a:xfrm>
            <a:off x="6914151" y="2627427"/>
            <a:ext cx="3849716" cy="3021597"/>
          </a:xfrm>
          <a:prstGeom prst="rect">
            <a:avLst/>
          </a:prstGeom>
        </p:spPr>
      </p:pic>
    </p:spTree>
    <p:extLst>
      <p:ext uri="{BB962C8B-B14F-4D97-AF65-F5344CB8AC3E}">
        <p14:creationId xmlns:p14="http://schemas.microsoft.com/office/powerpoint/2010/main" val="3155291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16BC0-8FA9-634D-6138-3C0170CB48E0}"/>
              </a:ext>
            </a:extLst>
          </p:cNvPr>
          <p:cNvSpPr>
            <a:spLocks noGrp="1"/>
          </p:cNvSpPr>
          <p:nvPr>
            <p:ph type="title"/>
          </p:nvPr>
        </p:nvSpPr>
        <p:spPr>
          <a:xfrm>
            <a:off x="669850" y="712398"/>
            <a:ext cx="10090299" cy="546303"/>
          </a:xfrm>
        </p:spPr>
        <p:txBody>
          <a:bodyPr wrap="square" lIns="0" tIns="0" rIns="0" bIns="0" anchor="t">
            <a:spAutoFit/>
          </a:bodyPr>
          <a:lstStyle/>
          <a:p>
            <a:r>
              <a:rPr lang="en-US" b="0" dirty="0"/>
              <a:t>                              RESULTS</a:t>
            </a:r>
            <a:endParaRPr lang="en-US" dirty="0"/>
          </a:p>
        </p:txBody>
      </p:sp>
      <p:sp>
        <p:nvSpPr>
          <p:cNvPr id="3" name="Text Placeholder 2">
            <a:extLst>
              <a:ext uri="{FF2B5EF4-FFF2-40B4-BE49-F238E27FC236}">
                <a16:creationId xmlns:a16="http://schemas.microsoft.com/office/drawing/2014/main" id="{3646B391-D725-7022-BC70-2641215446D6}"/>
              </a:ext>
            </a:extLst>
          </p:cNvPr>
          <p:cNvSpPr>
            <a:spLocks noGrp="1"/>
          </p:cNvSpPr>
          <p:nvPr>
            <p:ph type="body" idx="1"/>
          </p:nvPr>
        </p:nvSpPr>
        <p:spPr>
          <a:xfrm>
            <a:off x="520157" y="1256481"/>
            <a:ext cx="5918520" cy="4431983"/>
          </a:xfrm>
        </p:spPr>
        <p:txBody>
          <a:bodyPr wrap="square" lIns="0" tIns="0" rIns="0" bIns="0" anchor="t">
            <a:spAutoFit/>
          </a:bodyPr>
          <a:lstStyle/>
          <a:p>
            <a:pPr marL="285750" indent="-285750">
              <a:buFont typeface="Arial"/>
              <a:buChar char="•"/>
            </a:pPr>
            <a:r>
              <a:rPr lang="en-US" dirty="0">
                <a:solidFill>
                  <a:schemeClr val="bg1"/>
                </a:solidFill>
                <a:ea typeface="+mn-lt"/>
                <a:cs typeface="+mn-lt"/>
              </a:rPr>
              <a:t>By using this operation, it contains the equipment like this</a:t>
            </a:r>
            <a:endParaRPr lang="en-US" dirty="0">
              <a:solidFill>
                <a:schemeClr val="bg1"/>
              </a:solidFill>
            </a:endParaRPr>
          </a:p>
          <a:p>
            <a:r>
              <a:rPr lang="en-US" dirty="0">
                <a:solidFill>
                  <a:schemeClr val="bg1"/>
                </a:solidFill>
                <a:ea typeface="+mn-lt"/>
                <a:cs typeface="+mn-lt"/>
              </a:rPr>
              <a:t> 1. Arduino UNO </a:t>
            </a:r>
            <a:endParaRPr lang="en-US">
              <a:solidFill>
                <a:schemeClr val="bg1"/>
              </a:solidFill>
              <a:ea typeface="+mn-lt"/>
              <a:cs typeface="+mn-lt"/>
            </a:endParaRPr>
          </a:p>
          <a:p>
            <a:r>
              <a:rPr lang="en-US" dirty="0">
                <a:solidFill>
                  <a:schemeClr val="bg1"/>
                </a:solidFill>
                <a:ea typeface="+mn-lt"/>
                <a:cs typeface="+mn-lt"/>
              </a:rPr>
              <a:t> 2. Regulated power supply(RPS)</a:t>
            </a:r>
          </a:p>
          <a:p>
            <a:r>
              <a:rPr lang="en-US" dirty="0">
                <a:solidFill>
                  <a:schemeClr val="bg1"/>
                </a:solidFill>
                <a:ea typeface="+mn-lt"/>
                <a:cs typeface="+mn-lt"/>
              </a:rPr>
              <a:t> 3. ATMEGA 168</a:t>
            </a:r>
          </a:p>
          <a:p>
            <a:r>
              <a:rPr lang="en-US" dirty="0">
                <a:solidFill>
                  <a:schemeClr val="bg1"/>
                </a:solidFill>
                <a:ea typeface="+mn-lt"/>
                <a:cs typeface="+mn-lt"/>
              </a:rPr>
              <a:t> 4. Relay channel board </a:t>
            </a:r>
          </a:p>
          <a:p>
            <a:pPr marL="285750" indent="-285750">
              <a:buFont typeface="Arial"/>
              <a:buChar char="•"/>
            </a:pPr>
            <a:r>
              <a:rPr lang="en-US" dirty="0">
                <a:solidFill>
                  <a:schemeClr val="bg1"/>
                </a:solidFill>
                <a:ea typeface="+mn-lt"/>
                <a:cs typeface="+mn-lt"/>
              </a:rPr>
              <a:t> And external </a:t>
            </a:r>
            <a:r>
              <a:rPr lang="en-US" dirty="0" err="1">
                <a:solidFill>
                  <a:schemeClr val="bg1"/>
                </a:solidFill>
                <a:ea typeface="+mn-lt"/>
                <a:cs typeface="+mn-lt"/>
              </a:rPr>
              <a:t>deviceslike</a:t>
            </a:r>
            <a:r>
              <a:rPr lang="en-US" dirty="0">
                <a:solidFill>
                  <a:schemeClr val="bg1"/>
                </a:solidFill>
                <a:ea typeface="+mn-lt"/>
                <a:cs typeface="+mn-lt"/>
              </a:rPr>
              <a:t> LCD, BUZZER, ANTENA, MEMS and WIRES</a:t>
            </a:r>
          </a:p>
          <a:p>
            <a:pPr marL="285750" indent="-285750">
              <a:buFont typeface="Arial"/>
              <a:buChar char="•"/>
            </a:pPr>
            <a:endParaRPr lang="en-US" dirty="0">
              <a:solidFill>
                <a:schemeClr val="bg1"/>
              </a:solidFill>
              <a:ea typeface="+mn-lt"/>
              <a:cs typeface="+mn-lt"/>
            </a:endParaRPr>
          </a:p>
          <a:p>
            <a:pPr marL="285750" indent="-285750">
              <a:buFont typeface="Arial"/>
              <a:buChar char="•"/>
            </a:pPr>
            <a:endParaRPr lang="en-US" dirty="0">
              <a:solidFill>
                <a:schemeClr val="bg1"/>
              </a:solidFill>
              <a:ea typeface="+mn-lt"/>
              <a:cs typeface="+mn-lt"/>
            </a:endParaRPr>
          </a:p>
          <a:p>
            <a:pPr marL="285750" indent="-285750">
              <a:buFont typeface="Arial"/>
              <a:buChar char="•"/>
            </a:pPr>
            <a:endParaRPr lang="en-US" dirty="0">
              <a:solidFill>
                <a:schemeClr val="bg1"/>
              </a:solidFill>
              <a:ea typeface="+mn-lt"/>
              <a:cs typeface="+mn-lt"/>
            </a:endParaRPr>
          </a:p>
          <a:p>
            <a:pPr marL="285750" indent="-285750">
              <a:buFont typeface="Arial"/>
              <a:buChar char="•"/>
            </a:pPr>
            <a:r>
              <a:rPr lang="en-US" dirty="0">
                <a:solidFill>
                  <a:schemeClr val="bg1"/>
                </a:solidFill>
                <a:ea typeface="+mn-lt"/>
                <a:cs typeface="+mn-lt"/>
              </a:rPr>
              <a:t> The above figure is connecting to the GSM in the system it will be Operated by the Arduino </a:t>
            </a:r>
            <a:endParaRPr lang="en-US">
              <a:solidFill>
                <a:schemeClr val="bg1"/>
              </a:solidFill>
            </a:endParaRPr>
          </a:p>
          <a:p>
            <a:pPr marL="285750" indent="-285750">
              <a:buFont typeface="Arial"/>
              <a:buChar char="•"/>
            </a:pPr>
            <a:r>
              <a:rPr lang="en-US" dirty="0">
                <a:solidFill>
                  <a:schemeClr val="bg1"/>
                </a:solidFill>
                <a:ea typeface="+mn-lt"/>
                <a:cs typeface="+mn-lt"/>
              </a:rPr>
              <a:t> This technology is working effectively for Railway Accident Identifications </a:t>
            </a:r>
            <a:endParaRPr lang="en-US">
              <a:solidFill>
                <a:schemeClr val="bg1"/>
              </a:solidFill>
              <a:ea typeface="+mn-lt"/>
              <a:cs typeface="+mn-lt"/>
            </a:endParaRPr>
          </a:p>
          <a:p>
            <a:pPr marL="285750" indent="-285750">
              <a:buFont typeface="Arial"/>
              <a:buChar char="•"/>
            </a:pPr>
            <a:r>
              <a:rPr lang="en-US" dirty="0">
                <a:solidFill>
                  <a:schemeClr val="bg1"/>
                </a:solidFill>
                <a:ea typeface="+mn-lt"/>
                <a:cs typeface="+mn-lt"/>
              </a:rPr>
              <a:t>This device is connect to the GSM then the message will be from mobile application then the output will appears</a:t>
            </a:r>
            <a:endParaRPr lang="en-US">
              <a:solidFill>
                <a:schemeClr val="bg1"/>
              </a:solidFill>
              <a:cs typeface="Calibri"/>
            </a:endParaRPr>
          </a:p>
        </p:txBody>
      </p:sp>
      <p:pic>
        <p:nvPicPr>
          <p:cNvPr id="4" name="Picture 3" descr="A circuit board with wires and a charger&#10;&#10;Description automatically generated">
            <a:extLst>
              <a:ext uri="{FF2B5EF4-FFF2-40B4-BE49-F238E27FC236}">
                <a16:creationId xmlns:a16="http://schemas.microsoft.com/office/drawing/2014/main" id="{BAD48686-D3D4-CDC9-E1A6-9ABA81706883}"/>
              </a:ext>
            </a:extLst>
          </p:cNvPr>
          <p:cNvPicPr>
            <a:picLocks noChangeAspect="1"/>
          </p:cNvPicPr>
          <p:nvPr/>
        </p:nvPicPr>
        <p:blipFill>
          <a:blip r:embed="rId2"/>
          <a:stretch>
            <a:fillRect/>
          </a:stretch>
        </p:blipFill>
        <p:spPr>
          <a:xfrm>
            <a:off x="7026118" y="1261382"/>
            <a:ext cx="3912810" cy="1724582"/>
          </a:xfrm>
          <a:prstGeom prst="rect">
            <a:avLst/>
          </a:prstGeom>
        </p:spPr>
      </p:pic>
      <p:graphicFrame>
        <p:nvGraphicFramePr>
          <p:cNvPr id="5" name="Table 4">
            <a:extLst>
              <a:ext uri="{FF2B5EF4-FFF2-40B4-BE49-F238E27FC236}">
                <a16:creationId xmlns:a16="http://schemas.microsoft.com/office/drawing/2014/main" id="{D7E37452-75FA-DBB4-636B-2520C8D10D7D}"/>
              </a:ext>
            </a:extLst>
          </p:cNvPr>
          <p:cNvGraphicFramePr>
            <a:graphicFrameLocks noGrp="1"/>
          </p:cNvGraphicFramePr>
          <p:nvPr>
            <p:extLst>
              <p:ext uri="{D42A27DB-BD31-4B8C-83A1-F6EECF244321}">
                <p14:modId xmlns:p14="http://schemas.microsoft.com/office/powerpoint/2010/main" val="3420289099"/>
              </p:ext>
            </p:extLst>
          </p:nvPr>
        </p:nvGraphicFramePr>
        <p:xfrm>
          <a:off x="7043008" y="2990822"/>
          <a:ext cx="3893270" cy="511038"/>
        </p:xfrm>
        <a:graphic>
          <a:graphicData uri="http://schemas.openxmlformats.org/drawingml/2006/table">
            <a:tbl>
              <a:tblPr firstRow="1" bandRow="1">
                <a:tableStyleId>{5C22544A-7EE6-4342-B048-85BDC9FD1C3A}</a:tableStyleId>
              </a:tblPr>
              <a:tblGrid>
                <a:gridCol w="3893270">
                  <a:extLst>
                    <a:ext uri="{9D8B030D-6E8A-4147-A177-3AD203B41FA5}">
                      <a16:colId xmlns:a16="http://schemas.microsoft.com/office/drawing/2014/main" val="230583200"/>
                    </a:ext>
                  </a:extLst>
                </a:gridCol>
              </a:tblGrid>
              <a:tr h="511038">
                <a:tc>
                  <a:txBody>
                    <a:bodyPr/>
                    <a:lstStyle/>
                    <a:p>
                      <a:r>
                        <a:rPr lang="en-US" dirty="0"/>
                        <a:t>                    Fig: Kit Image</a:t>
                      </a:r>
                    </a:p>
                  </a:txBody>
                  <a:tcPr>
                    <a:noFill/>
                  </a:tcPr>
                </a:tc>
                <a:extLst>
                  <a:ext uri="{0D108BD9-81ED-4DB2-BD59-A6C34878D82A}">
                    <a16:rowId xmlns:a16="http://schemas.microsoft.com/office/drawing/2014/main" val="1506114882"/>
                  </a:ext>
                </a:extLst>
              </a:tr>
            </a:tbl>
          </a:graphicData>
        </a:graphic>
      </p:graphicFrame>
      <p:pic>
        <p:nvPicPr>
          <p:cNvPr id="6" name="Picture 5" descr="A circuit board with wires and a display&#10;&#10;Description automatically generated">
            <a:extLst>
              <a:ext uri="{FF2B5EF4-FFF2-40B4-BE49-F238E27FC236}">
                <a16:creationId xmlns:a16="http://schemas.microsoft.com/office/drawing/2014/main" id="{FD39C7DB-AFFF-500A-1809-C8263509CE47}"/>
              </a:ext>
            </a:extLst>
          </p:cNvPr>
          <p:cNvPicPr>
            <a:picLocks noChangeAspect="1"/>
          </p:cNvPicPr>
          <p:nvPr/>
        </p:nvPicPr>
        <p:blipFill>
          <a:blip r:embed="rId3"/>
          <a:stretch>
            <a:fillRect/>
          </a:stretch>
        </p:blipFill>
        <p:spPr>
          <a:xfrm>
            <a:off x="7032147" y="3836044"/>
            <a:ext cx="3907858" cy="1782868"/>
          </a:xfrm>
          <a:prstGeom prst="rect">
            <a:avLst/>
          </a:prstGeom>
        </p:spPr>
      </p:pic>
      <p:graphicFrame>
        <p:nvGraphicFramePr>
          <p:cNvPr id="8" name="Table 7">
            <a:extLst>
              <a:ext uri="{FF2B5EF4-FFF2-40B4-BE49-F238E27FC236}">
                <a16:creationId xmlns:a16="http://schemas.microsoft.com/office/drawing/2014/main" id="{ADE2DBAC-C881-8AFD-B4CF-E0F9195D7FBD}"/>
              </a:ext>
            </a:extLst>
          </p:cNvPr>
          <p:cNvGraphicFramePr>
            <a:graphicFrameLocks noGrp="1"/>
          </p:cNvGraphicFramePr>
          <p:nvPr>
            <p:extLst>
              <p:ext uri="{D42A27DB-BD31-4B8C-83A1-F6EECF244321}">
                <p14:modId xmlns:p14="http://schemas.microsoft.com/office/powerpoint/2010/main" val="1449655791"/>
              </p:ext>
            </p:extLst>
          </p:nvPr>
        </p:nvGraphicFramePr>
        <p:xfrm>
          <a:off x="7037167" y="5613953"/>
          <a:ext cx="3891212" cy="575818"/>
        </p:xfrm>
        <a:graphic>
          <a:graphicData uri="http://schemas.openxmlformats.org/drawingml/2006/table">
            <a:tbl>
              <a:tblPr firstRow="1" bandRow="1">
                <a:tableStyleId>{5C22544A-7EE6-4342-B048-85BDC9FD1C3A}</a:tableStyleId>
              </a:tblPr>
              <a:tblGrid>
                <a:gridCol w="3891212">
                  <a:extLst>
                    <a:ext uri="{9D8B030D-6E8A-4147-A177-3AD203B41FA5}">
                      <a16:colId xmlns:a16="http://schemas.microsoft.com/office/drawing/2014/main" val="1326329567"/>
                    </a:ext>
                  </a:extLst>
                </a:gridCol>
              </a:tblGrid>
              <a:tr h="575818">
                <a:tc>
                  <a:txBody>
                    <a:bodyPr/>
                    <a:lstStyle/>
                    <a:p>
                      <a:r>
                        <a:rPr lang="en-US" dirty="0"/>
                        <a:t>               Fig: Title of the project</a:t>
                      </a:r>
                    </a:p>
                  </a:txBody>
                  <a:tcPr>
                    <a:noFill/>
                  </a:tcPr>
                </a:tc>
                <a:extLst>
                  <a:ext uri="{0D108BD9-81ED-4DB2-BD59-A6C34878D82A}">
                    <a16:rowId xmlns:a16="http://schemas.microsoft.com/office/drawing/2014/main" val="2536961914"/>
                  </a:ext>
                </a:extLst>
              </a:tr>
            </a:tbl>
          </a:graphicData>
        </a:graphic>
      </p:graphicFrame>
    </p:spTree>
    <p:extLst>
      <p:ext uri="{BB962C8B-B14F-4D97-AF65-F5344CB8AC3E}">
        <p14:creationId xmlns:p14="http://schemas.microsoft.com/office/powerpoint/2010/main" val="1223367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A2B5F-7C2F-2073-D3FF-B5F769647FB5}"/>
              </a:ext>
            </a:extLst>
          </p:cNvPr>
          <p:cNvSpPr>
            <a:spLocks noGrp="1"/>
          </p:cNvSpPr>
          <p:nvPr>
            <p:ph type="title"/>
          </p:nvPr>
        </p:nvSpPr>
        <p:spPr/>
        <p:txBody>
          <a:bodyPr wrap="square" lIns="0" tIns="0" rIns="0" bIns="0" anchor="t">
            <a:spAutoFit/>
          </a:bodyPr>
          <a:lstStyle/>
          <a:p>
            <a:br>
              <a:rPr lang="en-US" dirty="0"/>
            </a:br>
            <a:br>
              <a:rPr lang="en-US" dirty="0"/>
            </a:br>
            <a:br>
              <a:rPr lang="en-US" dirty="0"/>
            </a:br>
            <a:br>
              <a:rPr lang="en-US" dirty="0"/>
            </a:br>
            <a:endParaRPr lang="en-US"/>
          </a:p>
        </p:txBody>
      </p:sp>
      <p:sp>
        <p:nvSpPr>
          <p:cNvPr id="5" name="Content Placeholder 4">
            <a:extLst>
              <a:ext uri="{FF2B5EF4-FFF2-40B4-BE49-F238E27FC236}">
                <a16:creationId xmlns:a16="http://schemas.microsoft.com/office/drawing/2014/main" id="{C9196E33-FCEF-D7E2-C8AB-377464CE3C2E}"/>
              </a:ext>
            </a:extLst>
          </p:cNvPr>
          <p:cNvSpPr>
            <a:spLocks noGrp="1"/>
          </p:cNvSpPr>
          <p:nvPr>
            <p:ph sz="half" idx="2"/>
          </p:nvPr>
        </p:nvSpPr>
        <p:spPr>
          <a:xfrm>
            <a:off x="571500" y="834644"/>
            <a:ext cx="4972050" cy="1661993"/>
          </a:xfrm>
        </p:spPr>
        <p:txBody>
          <a:bodyPr wrap="square" lIns="0" tIns="0" rIns="0" bIns="0" anchor="t">
            <a:spAutoFit/>
          </a:bodyPr>
          <a:lstStyle/>
          <a:p>
            <a:pPr marL="285750" indent="-285750">
              <a:buFont typeface="Arial"/>
              <a:buChar char="•"/>
            </a:pPr>
            <a:r>
              <a:rPr lang="en-US" dirty="0">
                <a:solidFill>
                  <a:schemeClr val="bg1"/>
                </a:solidFill>
                <a:ea typeface="+mn-lt"/>
                <a:cs typeface="+mn-lt"/>
              </a:rPr>
              <a:t> The  figure shows the normal condition of the train. </a:t>
            </a:r>
          </a:p>
          <a:p>
            <a:pPr marL="285750" indent="-285750">
              <a:buFont typeface="Arial"/>
              <a:buChar char="•"/>
            </a:pPr>
            <a:r>
              <a:rPr lang="en-US" dirty="0">
                <a:solidFill>
                  <a:schemeClr val="bg1"/>
                </a:solidFill>
                <a:ea typeface="+mn-lt"/>
                <a:cs typeface="+mn-lt"/>
              </a:rPr>
              <a:t> The display shows the train is normal condition.  when the train doesn't meet the accident.</a:t>
            </a:r>
          </a:p>
          <a:p>
            <a:pPr marL="285750" indent="-285750">
              <a:buFont typeface="Arial"/>
              <a:buChar char="•"/>
            </a:pPr>
            <a:r>
              <a:rPr lang="en-US" dirty="0">
                <a:solidFill>
                  <a:schemeClr val="bg1"/>
                </a:solidFill>
                <a:ea typeface="+mn-lt"/>
                <a:cs typeface="+mn-lt"/>
              </a:rPr>
              <a:t> The GSM sent the msg is train is in normal condition.</a:t>
            </a:r>
            <a:endParaRPr lang="en-US">
              <a:solidFill>
                <a:schemeClr val="bg1"/>
              </a:solidFill>
              <a:cs typeface="Calibri"/>
            </a:endParaRPr>
          </a:p>
        </p:txBody>
      </p:sp>
      <p:graphicFrame>
        <p:nvGraphicFramePr>
          <p:cNvPr id="7" name="Content Placeholder 6">
            <a:extLst>
              <a:ext uri="{FF2B5EF4-FFF2-40B4-BE49-F238E27FC236}">
                <a16:creationId xmlns:a16="http://schemas.microsoft.com/office/drawing/2014/main" id="{382A951E-01CE-46E0-BFD6-87C1CE8C3807}"/>
              </a:ext>
            </a:extLst>
          </p:cNvPr>
          <p:cNvGraphicFramePr>
            <a:graphicFrameLocks noGrp="1"/>
          </p:cNvGraphicFramePr>
          <p:nvPr>
            <p:ph sz="half" idx="3"/>
            <p:extLst>
              <p:ext uri="{D42A27DB-BD31-4B8C-83A1-F6EECF244321}">
                <p14:modId xmlns:p14="http://schemas.microsoft.com/office/powerpoint/2010/main" val="2251070123"/>
              </p:ext>
            </p:extLst>
          </p:nvPr>
        </p:nvGraphicFramePr>
        <p:xfrm>
          <a:off x="5882294" y="2299561"/>
          <a:ext cx="3678990" cy="431890"/>
        </p:xfrm>
        <a:graphic>
          <a:graphicData uri="http://schemas.openxmlformats.org/drawingml/2006/table">
            <a:tbl>
              <a:tblPr firstRow="1" bandRow="1">
                <a:tableStyleId>{5C22544A-7EE6-4342-B048-85BDC9FD1C3A}</a:tableStyleId>
              </a:tblPr>
              <a:tblGrid>
                <a:gridCol w="3678990">
                  <a:extLst>
                    <a:ext uri="{9D8B030D-6E8A-4147-A177-3AD203B41FA5}">
                      <a16:colId xmlns:a16="http://schemas.microsoft.com/office/drawing/2014/main" val="3023840076"/>
                    </a:ext>
                  </a:extLst>
                </a:gridCol>
              </a:tblGrid>
              <a:tr h="431890">
                <a:tc>
                  <a:txBody>
                    <a:bodyPr/>
                    <a:lstStyle/>
                    <a:p>
                      <a:r>
                        <a:rPr lang="en-US" dirty="0"/>
                        <a:t>            Fig: Normal Condition</a:t>
                      </a:r>
                    </a:p>
                  </a:txBody>
                  <a:tcPr>
                    <a:noFill/>
                  </a:tcPr>
                </a:tc>
                <a:extLst>
                  <a:ext uri="{0D108BD9-81ED-4DB2-BD59-A6C34878D82A}">
                    <a16:rowId xmlns:a16="http://schemas.microsoft.com/office/drawing/2014/main" val="2404514460"/>
                  </a:ext>
                </a:extLst>
              </a:tr>
            </a:tbl>
          </a:graphicData>
        </a:graphic>
      </p:graphicFrame>
      <p:pic>
        <p:nvPicPr>
          <p:cNvPr id="4" name="Picture 3" descr="A circuit board with wires and a display&#10;&#10;Description automatically generated">
            <a:extLst>
              <a:ext uri="{FF2B5EF4-FFF2-40B4-BE49-F238E27FC236}">
                <a16:creationId xmlns:a16="http://schemas.microsoft.com/office/drawing/2014/main" id="{1E0E06A3-11F5-917F-F068-CBF183B20B1F}"/>
              </a:ext>
            </a:extLst>
          </p:cNvPr>
          <p:cNvPicPr>
            <a:picLocks noChangeAspect="1"/>
          </p:cNvPicPr>
          <p:nvPr/>
        </p:nvPicPr>
        <p:blipFill>
          <a:blip r:embed="rId2"/>
          <a:stretch>
            <a:fillRect/>
          </a:stretch>
        </p:blipFill>
        <p:spPr>
          <a:xfrm flipV="1">
            <a:off x="6076101" y="708737"/>
            <a:ext cx="3360569" cy="1617758"/>
          </a:xfrm>
          <a:prstGeom prst="rect">
            <a:avLst/>
          </a:prstGeom>
        </p:spPr>
      </p:pic>
      <p:graphicFrame>
        <p:nvGraphicFramePr>
          <p:cNvPr id="8" name="Table 7">
            <a:extLst>
              <a:ext uri="{FF2B5EF4-FFF2-40B4-BE49-F238E27FC236}">
                <a16:creationId xmlns:a16="http://schemas.microsoft.com/office/drawing/2014/main" id="{54EAC8A6-3BDC-F76C-859C-BDDC33CD2048}"/>
              </a:ext>
            </a:extLst>
          </p:cNvPr>
          <p:cNvGraphicFramePr>
            <a:graphicFrameLocks noGrp="1"/>
          </p:cNvGraphicFramePr>
          <p:nvPr>
            <p:extLst>
              <p:ext uri="{D42A27DB-BD31-4B8C-83A1-F6EECF244321}">
                <p14:modId xmlns:p14="http://schemas.microsoft.com/office/powerpoint/2010/main" val="2092406064"/>
              </p:ext>
            </p:extLst>
          </p:nvPr>
        </p:nvGraphicFramePr>
        <p:xfrm>
          <a:off x="1446288" y="3659865"/>
          <a:ext cx="8362942" cy="2251022"/>
        </p:xfrm>
        <a:graphic>
          <a:graphicData uri="http://schemas.openxmlformats.org/drawingml/2006/table">
            <a:tbl>
              <a:tblPr firstRow="1" bandRow="1">
                <a:tableStyleId>{5C22544A-7EE6-4342-B048-85BDC9FD1C3A}</a:tableStyleId>
              </a:tblPr>
              <a:tblGrid>
                <a:gridCol w="4181471">
                  <a:extLst>
                    <a:ext uri="{9D8B030D-6E8A-4147-A177-3AD203B41FA5}">
                      <a16:colId xmlns:a16="http://schemas.microsoft.com/office/drawing/2014/main" val="2594867499"/>
                    </a:ext>
                  </a:extLst>
                </a:gridCol>
                <a:gridCol w="4181471">
                  <a:extLst>
                    <a:ext uri="{9D8B030D-6E8A-4147-A177-3AD203B41FA5}">
                      <a16:colId xmlns:a16="http://schemas.microsoft.com/office/drawing/2014/main" val="3128296926"/>
                    </a:ext>
                  </a:extLst>
                </a:gridCol>
              </a:tblGrid>
              <a:tr h="2251022">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3671112606"/>
                  </a:ext>
                </a:extLst>
              </a:tr>
            </a:tbl>
          </a:graphicData>
        </a:graphic>
      </p:graphicFrame>
      <p:pic>
        <p:nvPicPr>
          <p:cNvPr id="9" name="Picture 8" descr="A circuit board with wires and a display&#10;&#10;Description automatically generated">
            <a:extLst>
              <a:ext uri="{FF2B5EF4-FFF2-40B4-BE49-F238E27FC236}">
                <a16:creationId xmlns:a16="http://schemas.microsoft.com/office/drawing/2014/main" id="{C21141C3-101C-A789-8023-896E65D65293}"/>
              </a:ext>
            </a:extLst>
          </p:cNvPr>
          <p:cNvPicPr>
            <a:picLocks noChangeAspect="1"/>
          </p:cNvPicPr>
          <p:nvPr/>
        </p:nvPicPr>
        <p:blipFill>
          <a:blip r:embed="rId3"/>
          <a:stretch>
            <a:fillRect/>
          </a:stretch>
        </p:blipFill>
        <p:spPr>
          <a:xfrm>
            <a:off x="1436834" y="3660308"/>
            <a:ext cx="4202438" cy="2254940"/>
          </a:xfrm>
          <a:prstGeom prst="rect">
            <a:avLst/>
          </a:prstGeom>
        </p:spPr>
      </p:pic>
      <p:pic>
        <p:nvPicPr>
          <p:cNvPr id="10" name="Picture 9" descr="A circuit board with wires and a display&#10;&#10;Description automatically generated">
            <a:extLst>
              <a:ext uri="{FF2B5EF4-FFF2-40B4-BE49-F238E27FC236}">
                <a16:creationId xmlns:a16="http://schemas.microsoft.com/office/drawing/2014/main" id="{84DDC90E-32F8-AAAB-49B7-7DD3689D1428}"/>
              </a:ext>
            </a:extLst>
          </p:cNvPr>
          <p:cNvPicPr>
            <a:picLocks noChangeAspect="1"/>
          </p:cNvPicPr>
          <p:nvPr/>
        </p:nvPicPr>
        <p:blipFill>
          <a:blip r:embed="rId4"/>
          <a:stretch>
            <a:fillRect/>
          </a:stretch>
        </p:blipFill>
        <p:spPr>
          <a:xfrm>
            <a:off x="5711611" y="3661122"/>
            <a:ext cx="4105299" cy="2258742"/>
          </a:xfrm>
          <a:prstGeom prst="rect">
            <a:avLst/>
          </a:prstGeom>
        </p:spPr>
      </p:pic>
      <p:graphicFrame>
        <p:nvGraphicFramePr>
          <p:cNvPr id="11" name="Table 10">
            <a:extLst>
              <a:ext uri="{FF2B5EF4-FFF2-40B4-BE49-F238E27FC236}">
                <a16:creationId xmlns:a16="http://schemas.microsoft.com/office/drawing/2014/main" id="{A84C1DB8-7855-CA9C-79E2-1F7AD1EB70E8}"/>
              </a:ext>
            </a:extLst>
          </p:cNvPr>
          <p:cNvGraphicFramePr>
            <a:graphicFrameLocks noGrp="1"/>
          </p:cNvGraphicFramePr>
          <p:nvPr>
            <p:extLst>
              <p:ext uri="{D42A27DB-BD31-4B8C-83A1-F6EECF244321}">
                <p14:modId xmlns:p14="http://schemas.microsoft.com/office/powerpoint/2010/main" val="1078962799"/>
              </p:ext>
            </p:extLst>
          </p:nvPr>
        </p:nvGraphicFramePr>
        <p:xfrm>
          <a:off x="2007535" y="5970223"/>
          <a:ext cx="7406640" cy="365760"/>
        </p:xfrm>
        <a:graphic>
          <a:graphicData uri="http://schemas.openxmlformats.org/drawingml/2006/table">
            <a:tbl>
              <a:tblPr firstRow="1" bandRow="1">
                <a:tableStyleId>{5C22544A-7EE6-4342-B048-85BDC9FD1C3A}</a:tableStyleId>
              </a:tblPr>
              <a:tblGrid>
                <a:gridCol w="7406640">
                  <a:extLst>
                    <a:ext uri="{9D8B030D-6E8A-4147-A177-3AD203B41FA5}">
                      <a16:colId xmlns:a16="http://schemas.microsoft.com/office/drawing/2014/main" val="2985938482"/>
                    </a:ext>
                  </a:extLst>
                </a:gridCol>
              </a:tblGrid>
              <a:tr h="344913">
                <a:tc>
                  <a:txBody>
                    <a:bodyPr/>
                    <a:lstStyle/>
                    <a:p>
                      <a:r>
                        <a:rPr lang="en-US" dirty="0">
                          <a:solidFill>
                            <a:schemeClr val="bg1"/>
                          </a:solidFill>
                        </a:rPr>
                        <a:t>                                            Fig: Accident </a:t>
                      </a:r>
                      <a:r>
                        <a:rPr lang="en-US" dirty="0" err="1">
                          <a:solidFill>
                            <a:schemeClr val="bg1"/>
                          </a:solidFill>
                        </a:rPr>
                        <a:t>Occured</a:t>
                      </a:r>
                      <a:endParaRPr lang="en-US" dirty="0" err="1"/>
                    </a:p>
                  </a:txBody>
                  <a:tcPr>
                    <a:noFill/>
                  </a:tcPr>
                </a:tc>
                <a:extLst>
                  <a:ext uri="{0D108BD9-81ED-4DB2-BD59-A6C34878D82A}">
                    <a16:rowId xmlns:a16="http://schemas.microsoft.com/office/drawing/2014/main" val="3878823766"/>
                  </a:ext>
                </a:extLst>
              </a:tr>
            </a:tbl>
          </a:graphicData>
        </a:graphic>
      </p:graphicFrame>
    </p:spTree>
    <p:extLst>
      <p:ext uri="{BB962C8B-B14F-4D97-AF65-F5344CB8AC3E}">
        <p14:creationId xmlns:p14="http://schemas.microsoft.com/office/powerpoint/2010/main" val="639968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5129-ACAC-9A00-26DE-369C379A32A1}"/>
              </a:ext>
            </a:extLst>
          </p:cNvPr>
          <p:cNvSpPr>
            <a:spLocks noGrp="1"/>
          </p:cNvSpPr>
          <p:nvPr>
            <p:ph type="title"/>
          </p:nvPr>
        </p:nvSpPr>
        <p:spPr>
          <a:xfrm>
            <a:off x="669850" y="712398"/>
            <a:ext cx="10090299" cy="546303"/>
          </a:xfrm>
        </p:spPr>
        <p:txBody>
          <a:bodyPr wrap="square" lIns="0" tIns="0" rIns="0" bIns="0" anchor="t">
            <a:spAutoFit/>
          </a:bodyPr>
          <a:lstStyle/>
          <a:p>
            <a:r>
              <a:rPr lang="en-US" dirty="0"/>
              <a:t>.</a:t>
            </a:r>
          </a:p>
        </p:txBody>
      </p:sp>
      <p:sp>
        <p:nvSpPr>
          <p:cNvPr id="3" name="Text Placeholder 2">
            <a:extLst>
              <a:ext uri="{FF2B5EF4-FFF2-40B4-BE49-F238E27FC236}">
                <a16:creationId xmlns:a16="http://schemas.microsoft.com/office/drawing/2014/main" id="{A2A9E523-A1A4-F5DB-04F8-A81F3CFB5BD9}"/>
              </a:ext>
            </a:extLst>
          </p:cNvPr>
          <p:cNvSpPr>
            <a:spLocks noGrp="1"/>
          </p:cNvSpPr>
          <p:nvPr>
            <p:ph type="body" idx="1"/>
          </p:nvPr>
        </p:nvSpPr>
        <p:spPr>
          <a:xfrm>
            <a:off x="571500" y="715888"/>
            <a:ext cx="10189862" cy="4708981"/>
          </a:xfrm>
        </p:spPr>
        <p:txBody>
          <a:bodyPr wrap="square" lIns="0" tIns="0" rIns="0" bIns="0" anchor="t">
            <a:spAutoFit/>
          </a:bodyPr>
          <a:lstStyle/>
          <a:p>
            <a:pPr marL="285750" indent="-285750">
              <a:buFont typeface="Arial"/>
              <a:buChar char="•"/>
            </a:pPr>
            <a:endParaRPr lang="en-US" dirty="0">
              <a:solidFill>
                <a:schemeClr val="bg1"/>
              </a:solidFill>
              <a:ea typeface="+mn-lt"/>
              <a:cs typeface="+mn-lt"/>
            </a:endParaRPr>
          </a:p>
          <a:p>
            <a:r>
              <a:rPr lang="en-US" dirty="0">
                <a:solidFill>
                  <a:schemeClr val="bg1"/>
                </a:solidFill>
                <a:ea typeface="+mn-lt"/>
                <a:cs typeface="+mn-lt"/>
              </a:rPr>
              <a:t>     when the train meets with an accident the mems sensor fall beside then the GSM sent the message to  the control stations the accident is </a:t>
            </a:r>
            <a:r>
              <a:rPr lang="en-US" dirty="0" err="1">
                <a:solidFill>
                  <a:schemeClr val="bg1"/>
                </a:solidFill>
                <a:ea typeface="+mn-lt"/>
                <a:cs typeface="+mn-lt"/>
              </a:rPr>
              <a:t>occuredwhen</a:t>
            </a:r>
            <a:r>
              <a:rPr lang="en-US" dirty="0">
                <a:solidFill>
                  <a:schemeClr val="bg1"/>
                </a:solidFill>
                <a:ea typeface="+mn-lt"/>
                <a:cs typeface="+mn-lt"/>
              </a:rPr>
              <a:t> the train meets with an accident the mems sensor fall beside then the GSM sent the message to the control stations the accident is occurred.</a:t>
            </a:r>
            <a:endParaRPr lang="en-US">
              <a:solidFill>
                <a:schemeClr val="bg1"/>
              </a:solidFill>
              <a:cs typeface="Calibri"/>
            </a:endParaRPr>
          </a:p>
          <a:p>
            <a:endParaRPr lang="en-US" dirty="0">
              <a:solidFill>
                <a:schemeClr val="bg1"/>
              </a:solidFill>
              <a:cs typeface="Calibri"/>
            </a:endParaRPr>
          </a:p>
          <a:p>
            <a:endParaRPr lang="en-US" dirty="0">
              <a:solidFill>
                <a:schemeClr val="bg1"/>
              </a:solidFill>
              <a:cs typeface="Calibri"/>
            </a:endParaRPr>
          </a:p>
          <a:p>
            <a:endParaRPr lang="en-US" dirty="0">
              <a:solidFill>
                <a:schemeClr val="bg1"/>
              </a:solidFill>
              <a:cs typeface="Calibri"/>
            </a:endParaRPr>
          </a:p>
          <a:p>
            <a:endParaRPr lang="en-US" dirty="0">
              <a:solidFill>
                <a:schemeClr val="bg1"/>
              </a:solidFill>
              <a:cs typeface="Calibri"/>
            </a:endParaRPr>
          </a:p>
          <a:p>
            <a:endParaRPr lang="en-US" dirty="0">
              <a:solidFill>
                <a:schemeClr val="bg1"/>
              </a:solidFill>
              <a:cs typeface="Calibri"/>
            </a:endParaRPr>
          </a:p>
          <a:p>
            <a:endParaRPr lang="en-US" dirty="0">
              <a:solidFill>
                <a:schemeClr val="bg1"/>
              </a:solidFill>
              <a:cs typeface="Calibri"/>
            </a:endParaRPr>
          </a:p>
          <a:p>
            <a:endParaRPr lang="en-US" dirty="0">
              <a:solidFill>
                <a:schemeClr val="bg1"/>
              </a:solidFill>
              <a:cs typeface="Calibri"/>
            </a:endParaRPr>
          </a:p>
          <a:p>
            <a:endParaRPr lang="en-US" dirty="0">
              <a:solidFill>
                <a:schemeClr val="bg1"/>
              </a:solidFill>
              <a:cs typeface="Calibri"/>
            </a:endParaRPr>
          </a:p>
          <a:p>
            <a:endParaRPr lang="en-US" dirty="0">
              <a:solidFill>
                <a:schemeClr val="bg1"/>
              </a:solidFill>
              <a:cs typeface="Calibri"/>
            </a:endParaRPr>
          </a:p>
          <a:p>
            <a:endParaRPr lang="en-US" dirty="0">
              <a:solidFill>
                <a:schemeClr val="bg1"/>
              </a:solidFill>
              <a:cs typeface="Calibri"/>
            </a:endParaRPr>
          </a:p>
          <a:p>
            <a:pPr marL="285750" indent="-285750">
              <a:buFont typeface="Arial"/>
              <a:buChar char="•"/>
            </a:pPr>
            <a:endParaRPr lang="en-US" dirty="0">
              <a:solidFill>
                <a:schemeClr val="bg1"/>
              </a:solidFill>
              <a:ea typeface="+mn-lt"/>
              <a:cs typeface="+mn-lt"/>
            </a:endParaRPr>
          </a:p>
          <a:p>
            <a:pPr marL="285750" indent="-285750">
              <a:buFont typeface="Arial"/>
              <a:buChar char="•"/>
            </a:pPr>
            <a:r>
              <a:rPr lang="en-US" dirty="0">
                <a:solidFill>
                  <a:schemeClr val="bg1"/>
                </a:solidFill>
                <a:ea typeface="+mn-lt"/>
                <a:cs typeface="+mn-lt"/>
              </a:rPr>
              <a:t>when the train meets with an accident the GPS sent the location to the control stations then the longitude and latitude values are shown</a:t>
            </a:r>
            <a:endParaRPr lang="en-US">
              <a:solidFill>
                <a:schemeClr val="bg1"/>
              </a:solidFill>
              <a:cs typeface="Calibri"/>
            </a:endParaRPr>
          </a:p>
        </p:txBody>
      </p:sp>
      <p:pic>
        <p:nvPicPr>
          <p:cNvPr id="5" name="Picture 4" descr="A circuit board with wires and a display&#10;&#10;Description automatically generated">
            <a:extLst>
              <a:ext uri="{FF2B5EF4-FFF2-40B4-BE49-F238E27FC236}">
                <a16:creationId xmlns:a16="http://schemas.microsoft.com/office/drawing/2014/main" id="{AEDF618B-0E9B-5105-B100-51A03A5224B6}"/>
              </a:ext>
            </a:extLst>
          </p:cNvPr>
          <p:cNvPicPr>
            <a:picLocks noChangeAspect="1"/>
          </p:cNvPicPr>
          <p:nvPr/>
        </p:nvPicPr>
        <p:blipFill>
          <a:blip r:embed="rId2"/>
          <a:stretch>
            <a:fillRect/>
          </a:stretch>
        </p:blipFill>
        <p:spPr>
          <a:xfrm>
            <a:off x="1084290" y="1993573"/>
            <a:ext cx="4202438" cy="1674602"/>
          </a:xfrm>
          <a:prstGeom prst="rect">
            <a:avLst/>
          </a:prstGeom>
        </p:spPr>
      </p:pic>
      <p:pic>
        <p:nvPicPr>
          <p:cNvPr id="6" name="Picture 5" descr="A circuit board with wires and a display&#10;&#10;Description automatically generated">
            <a:extLst>
              <a:ext uri="{FF2B5EF4-FFF2-40B4-BE49-F238E27FC236}">
                <a16:creationId xmlns:a16="http://schemas.microsoft.com/office/drawing/2014/main" id="{5645C915-6C62-942E-A238-7BBE12CCA61A}"/>
              </a:ext>
            </a:extLst>
          </p:cNvPr>
          <p:cNvPicPr>
            <a:picLocks noChangeAspect="1"/>
          </p:cNvPicPr>
          <p:nvPr/>
        </p:nvPicPr>
        <p:blipFill>
          <a:blip r:embed="rId3"/>
          <a:stretch>
            <a:fillRect/>
          </a:stretch>
        </p:blipFill>
        <p:spPr>
          <a:xfrm>
            <a:off x="5293393" y="1989650"/>
            <a:ext cx="4191645" cy="1668225"/>
          </a:xfrm>
          <a:prstGeom prst="rect">
            <a:avLst/>
          </a:prstGeom>
        </p:spPr>
      </p:pic>
      <p:graphicFrame>
        <p:nvGraphicFramePr>
          <p:cNvPr id="7" name="Table 6">
            <a:extLst>
              <a:ext uri="{FF2B5EF4-FFF2-40B4-BE49-F238E27FC236}">
                <a16:creationId xmlns:a16="http://schemas.microsoft.com/office/drawing/2014/main" id="{DD60B889-4CBF-A940-F313-7B741E3F1CFE}"/>
              </a:ext>
            </a:extLst>
          </p:cNvPr>
          <p:cNvGraphicFramePr>
            <a:graphicFrameLocks noGrp="1"/>
          </p:cNvGraphicFramePr>
          <p:nvPr>
            <p:extLst>
              <p:ext uri="{D42A27DB-BD31-4B8C-83A1-F6EECF244321}">
                <p14:modId xmlns:p14="http://schemas.microsoft.com/office/powerpoint/2010/main" val="2896539699"/>
              </p:ext>
            </p:extLst>
          </p:nvPr>
        </p:nvGraphicFramePr>
        <p:xfrm>
          <a:off x="2007535" y="3908175"/>
          <a:ext cx="7406640" cy="539450"/>
        </p:xfrm>
        <a:graphic>
          <a:graphicData uri="http://schemas.openxmlformats.org/drawingml/2006/table">
            <a:tbl>
              <a:tblPr firstRow="1" bandRow="1">
                <a:tableStyleId>{5C22544A-7EE6-4342-B048-85BDC9FD1C3A}</a:tableStyleId>
              </a:tblPr>
              <a:tblGrid>
                <a:gridCol w="7406640">
                  <a:extLst>
                    <a:ext uri="{9D8B030D-6E8A-4147-A177-3AD203B41FA5}">
                      <a16:colId xmlns:a16="http://schemas.microsoft.com/office/drawing/2014/main" val="1304062574"/>
                    </a:ext>
                  </a:extLst>
                </a:gridCol>
              </a:tblGrid>
              <a:tr h="539450">
                <a:tc>
                  <a:txBody>
                    <a:bodyPr/>
                    <a:lstStyle/>
                    <a:p>
                      <a:r>
                        <a:rPr lang="en-US" dirty="0"/>
                        <a:t>                                   Fig: Longitude and </a:t>
                      </a:r>
                      <a:r>
                        <a:rPr lang="en-US" dirty="0" err="1"/>
                        <a:t>Laititude</a:t>
                      </a:r>
                    </a:p>
                  </a:txBody>
                  <a:tcPr>
                    <a:noFill/>
                  </a:tcPr>
                </a:tc>
                <a:extLst>
                  <a:ext uri="{0D108BD9-81ED-4DB2-BD59-A6C34878D82A}">
                    <a16:rowId xmlns:a16="http://schemas.microsoft.com/office/drawing/2014/main" val="1178970172"/>
                  </a:ext>
                </a:extLst>
              </a:tr>
            </a:tbl>
          </a:graphicData>
        </a:graphic>
      </p:graphicFrame>
    </p:spTree>
    <p:extLst>
      <p:ext uri="{BB962C8B-B14F-4D97-AF65-F5344CB8AC3E}">
        <p14:creationId xmlns:p14="http://schemas.microsoft.com/office/powerpoint/2010/main" val="3296516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4AD4E-712D-6C20-31F3-AB28B00DD898}"/>
              </a:ext>
            </a:extLst>
          </p:cNvPr>
          <p:cNvSpPr>
            <a:spLocks noGrp="1"/>
          </p:cNvSpPr>
          <p:nvPr>
            <p:ph type="title"/>
          </p:nvPr>
        </p:nvSpPr>
        <p:spPr>
          <a:xfrm>
            <a:off x="669850" y="712398"/>
            <a:ext cx="10090299" cy="546303"/>
          </a:xfrm>
        </p:spPr>
        <p:txBody>
          <a:bodyPr wrap="square" lIns="0" tIns="0" rIns="0" bIns="0" anchor="t">
            <a:spAutoFit/>
          </a:bodyPr>
          <a:lstStyle/>
          <a:p>
            <a:r>
              <a:rPr lang="en-US" b="0" dirty="0"/>
              <a:t>                          CONCLUSION </a:t>
            </a:r>
            <a:endParaRPr lang="en-US" dirty="0"/>
          </a:p>
        </p:txBody>
      </p:sp>
      <p:sp>
        <p:nvSpPr>
          <p:cNvPr id="3" name="Text Placeholder 2">
            <a:extLst>
              <a:ext uri="{FF2B5EF4-FFF2-40B4-BE49-F238E27FC236}">
                <a16:creationId xmlns:a16="http://schemas.microsoft.com/office/drawing/2014/main" id="{718C65EC-3620-E5D3-D54A-632E479034F3}"/>
              </a:ext>
            </a:extLst>
          </p:cNvPr>
          <p:cNvSpPr>
            <a:spLocks noGrp="1"/>
          </p:cNvSpPr>
          <p:nvPr>
            <p:ph type="body" idx="1"/>
          </p:nvPr>
        </p:nvSpPr>
        <p:spPr>
          <a:xfrm>
            <a:off x="409602" y="1493203"/>
            <a:ext cx="10448898" cy="2769989"/>
          </a:xfrm>
        </p:spPr>
        <p:txBody>
          <a:bodyPr wrap="square" lIns="0" tIns="0" rIns="0" bIns="0" anchor="t">
            <a:spAutoFit/>
          </a:bodyPr>
          <a:lstStyle/>
          <a:p>
            <a:r>
              <a:rPr lang="en-US" dirty="0">
                <a:solidFill>
                  <a:schemeClr val="bg1"/>
                </a:solidFill>
                <a:ea typeface="+mn-lt"/>
                <a:cs typeface="+mn-lt"/>
              </a:rPr>
              <a:t>Our idea is used to detect accident and automate emergency assistance services. As a result, system is sending SMS to the nearest Emergency assistance service provider from accident location. The high demand of and automobiles has also increased the traffic hazards and the road accidents. Life of the people is under high risk. This is because of the lack of best emergency facilities available in our country. An automatic alarm device for vehicle accidents. This design is a system which can detect accidents in significantly less time and sends the basic information. </a:t>
            </a:r>
          </a:p>
          <a:p>
            <a:r>
              <a:rPr lang="en-US" dirty="0">
                <a:solidFill>
                  <a:schemeClr val="bg1"/>
                </a:solidFill>
                <a:latin typeface="Calibri"/>
                <a:ea typeface="+mn-lt"/>
                <a:cs typeface="Calibri"/>
              </a:rPr>
              <a:t>              </a:t>
            </a:r>
            <a:r>
              <a:rPr lang="en-US" dirty="0">
                <a:solidFill>
                  <a:schemeClr val="bg1"/>
                </a:solidFill>
                <a:ea typeface="+mn-lt"/>
                <a:cs typeface="+mn-lt"/>
              </a:rPr>
              <a:t>This alert message is sent to the rescue team in a short time, which will help in saving the valuable lives. A Switch is also provided in order to terminate the sending of a message in rare case where there is no casualty, this can save the precious time of the medical rescue team. When the accident occurs the alert message is sent automatically to the rescue team and to the police station and the message is sent through the GSM module.</a:t>
            </a:r>
            <a:endParaRPr lang="en-US" dirty="0">
              <a:solidFill>
                <a:schemeClr val="bg1"/>
              </a:solidFill>
              <a:latin typeface="Calibri"/>
              <a:ea typeface="+mn-lt"/>
              <a:cs typeface="Calibri"/>
            </a:endParaRPr>
          </a:p>
        </p:txBody>
      </p:sp>
    </p:spTree>
    <p:extLst>
      <p:ext uri="{BB962C8B-B14F-4D97-AF65-F5344CB8AC3E}">
        <p14:creationId xmlns:p14="http://schemas.microsoft.com/office/powerpoint/2010/main" val="3335583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ACD8-51F3-2C57-C266-E777DF66EDD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6E5B532-2641-D35F-8F4B-092F33C5B170}"/>
              </a:ext>
            </a:extLst>
          </p:cNvPr>
          <p:cNvSpPr>
            <a:spLocks noGrp="1"/>
          </p:cNvSpPr>
          <p:nvPr>
            <p:ph type="body" idx="1"/>
          </p:nvPr>
        </p:nvSpPr>
        <p:spPr/>
        <p:txBody>
          <a:bodyPr/>
          <a:lstStyle/>
          <a:p>
            <a:endParaRPr lang="en-US"/>
          </a:p>
        </p:txBody>
      </p:sp>
      <p:pic>
        <p:nvPicPr>
          <p:cNvPr id="4" name="Picture 4">
            <a:extLst>
              <a:ext uri="{FF2B5EF4-FFF2-40B4-BE49-F238E27FC236}">
                <a16:creationId xmlns:a16="http://schemas.microsoft.com/office/drawing/2014/main" id="{71E19771-5923-DC8A-B866-57A24EDA7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08296" cy="6445250"/>
          </a:xfrm>
          <a:prstGeom prst="rect">
            <a:avLst/>
          </a:prstGeom>
        </p:spPr>
      </p:pic>
    </p:spTree>
    <p:extLst>
      <p:ext uri="{BB962C8B-B14F-4D97-AF65-F5344CB8AC3E}">
        <p14:creationId xmlns:p14="http://schemas.microsoft.com/office/powerpoint/2010/main" val="1788672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708343" y="1761287"/>
            <a:ext cx="10013314" cy="2042160"/>
          </a:xfrm>
          <a:prstGeom prst="rect">
            <a:avLst/>
          </a:prstGeom>
        </p:spPr>
        <p:txBody>
          <a:bodyPr vert="horz" wrap="square" lIns="0" tIns="12700" rIns="0" bIns="0" rtlCol="0">
            <a:spAutoFit/>
          </a:bodyPr>
          <a:lstStyle/>
          <a:p>
            <a:pPr marL="4263390">
              <a:lnSpc>
                <a:spcPct val="100000"/>
              </a:lnSpc>
              <a:spcBef>
                <a:spcPts val="100"/>
              </a:spcBef>
            </a:pPr>
            <a:r>
              <a:rPr spc="25" dirty="0"/>
              <a:t>Railway</a:t>
            </a:r>
            <a:r>
              <a:rPr spc="-200" dirty="0"/>
              <a:t> </a:t>
            </a:r>
            <a:r>
              <a:rPr spc="-75" dirty="0"/>
              <a:t>Accident</a:t>
            </a:r>
          </a:p>
          <a:p>
            <a:pPr marL="4263390" marR="5080">
              <a:lnSpc>
                <a:spcPct val="103099"/>
              </a:lnSpc>
              <a:spcBef>
                <a:spcPts val="75"/>
              </a:spcBef>
            </a:pPr>
            <a:r>
              <a:rPr spc="-114" dirty="0"/>
              <a:t>Identification</a:t>
            </a:r>
            <a:r>
              <a:rPr spc="-175" dirty="0"/>
              <a:t> </a:t>
            </a:r>
            <a:r>
              <a:rPr spc="-5" dirty="0"/>
              <a:t>and</a:t>
            </a:r>
            <a:r>
              <a:rPr spc="-170" dirty="0"/>
              <a:t> </a:t>
            </a:r>
            <a:r>
              <a:rPr spc="5" dirty="0"/>
              <a:t>Alert </a:t>
            </a:r>
            <a:r>
              <a:rPr spc="-1280" dirty="0"/>
              <a:t> </a:t>
            </a:r>
            <a:r>
              <a:rPr spc="40" dirty="0"/>
              <a:t>System</a:t>
            </a:r>
          </a:p>
        </p:txBody>
      </p:sp>
      <p:sp>
        <p:nvSpPr>
          <p:cNvPr id="3" name="object 3"/>
          <p:cNvSpPr txBox="1"/>
          <p:nvPr/>
        </p:nvSpPr>
        <p:spPr>
          <a:xfrm>
            <a:off x="4959667" y="4039895"/>
            <a:ext cx="5666740" cy="596900"/>
          </a:xfrm>
          <a:prstGeom prst="rect">
            <a:avLst/>
          </a:prstGeom>
        </p:spPr>
        <p:txBody>
          <a:bodyPr vert="horz" wrap="square" lIns="0" tIns="11430" rIns="0" bIns="0" rtlCol="0">
            <a:spAutoFit/>
          </a:bodyPr>
          <a:lstStyle/>
          <a:p>
            <a:pPr marL="12700" marR="5080">
              <a:lnSpc>
                <a:spcPct val="133800"/>
              </a:lnSpc>
              <a:spcBef>
                <a:spcPts val="90"/>
              </a:spcBef>
            </a:pPr>
            <a:r>
              <a:rPr sz="1400" spc="-114" dirty="0">
                <a:solidFill>
                  <a:srgbClr val="FFFFFF"/>
                </a:solidFill>
                <a:latin typeface="Verdana"/>
                <a:cs typeface="Verdana"/>
              </a:rPr>
              <a:t>An </a:t>
            </a:r>
            <a:r>
              <a:rPr sz="1400" spc="-110" dirty="0">
                <a:solidFill>
                  <a:srgbClr val="FFFFFF"/>
                </a:solidFill>
                <a:latin typeface="Verdana"/>
                <a:cs typeface="Verdana"/>
              </a:rPr>
              <a:t>overview </a:t>
            </a:r>
            <a:r>
              <a:rPr sz="1400" spc="-70" dirty="0">
                <a:solidFill>
                  <a:srgbClr val="FFFFFF"/>
                </a:solidFill>
                <a:latin typeface="Verdana"/>
                <a:cs typeface="Verdana"/>
              </a:rPr>
              <a:t>of </a:t>
            </a:r>
            <a:r>
              <a:rPr sz="1400" spc="-95" dirty="0">
                <a:solidFill>
                  <a:srgbClr val="FFFFFF"/>
                </a:solidFill>
                <a:latin typeface="Verdana"/>
                <a:cs typeface="Verdana"/>
              </a:rPr>
              <a:t>the </a:t>
            </a:r>
            <a:r>
              <a:rPr sz="1400" spc="-90" dirty="0">
                <a:solidFill>
                  <a:srgbClr val="FFFFFF"/>
                </a:solidFill>
                <a:latin typeface="Verdana"/>
                <a:cs typeface="Verdana"/>
              </a:rPr>
              <a:t>railway </a:t>
            </a:r>
            <a:r>
              <a:rPr sz="1400" spc="-95" dirty="0">
                <a:solidFill>
                  <a:srgbClr val="FFFFFF"/>
                </a:solidFill>
                <a:latin typeface="Verdana"/>
                <a:cs typeface="Verdana"/>
              </a:rPr>
              <a:t>accident </a:t>
            </a:r>
            <a:r>
              <a:rPr sz="1400" spc="-70" dirty="0">
                <a:solidFill>
                  <a:srgbClr val="FFFFFF"/>
                </a:solidFill>
                <a:latin typeface="Verdana"/>
                <a:cs typeface="Verdana"/>
              </a:rPr>
              <a:t>identification </a:t>
            </a:r>
            <a:r>
              <a:rPr sz="1400" spc="-114" dirty="0">
                <a:solidFill>
                  <a:srgbClr val="FFFFFF"/>
                </a:solidFill>
                <a:latin typeface="Verdana"/>
                <a:cs typeface="Verdana"/>
              </a:rPr>
              <a:t>and </a:t>
            </a:r>
            <a:r>
              <a:rPr sz="1400" spc="-75" dirty="0">
                <a:solidFill>
                  <a:srgbClr val="FFFFFF"/>
                </a:solidFill>
                <a:latin typeface="Verdana"/>
                <a:cs typeface="Verdana"/>
              </a:rPr>
              <a:t>alert </a:t>
            </a:r>
            <a:r>
              <a:rPr sz="1400" spc="-140" dirty="0">
                <a:solidFill>
                  <a:srgbClr val="FFFFFF"/>
                </a:solidFill>
                <a:latin typeface="Verdana"/>
                <a:cs typeface="Verdana"/>
              </a:rPr>
              <a:t>system </a:t>
            </a:r>
            <a:r>
              <a:rPr sz="1400" spc="-95" dirty="0">
                <a:solidFill>
                  <a:srgbClr val="FFFFFF"/>
                </a:solidFill>
                <a:latin typeface="Verdana"/>
                <a:cs typeface="Verdana"/>
              </a:rPr>
              <a:t>using </a:t>
            </a:r>
            <a:r>
              <a:rPr sz="1400" spc="-480" dirty="0">
                <a:solidFill>
                  <a:srgbClr val="FFFFFF"/>
                </a:solidFill>
                <a:latin typeface="Verdana"/>
                <a:cs typeface="Verdana"/>
              </a:rPr>
              <a:t> </a:t>
            </a:r>
            <a:r>
              <a:rPr sz="1400" spc="-215" dirty="0">
                <a:solidFill>
                  <a:srgbClr val="FFFFFF"/>
                </a:solidFill>
                <a:latin typeface="Verdana"/>
                <a:cs typeface="Verdana"/>
              </a:rPr>
              <a:t>G</a:t>
            </a:r>
            <a:r>
              <a:rPr sz="1400" spc="-204" dirty="0">
                <a:solidFill>
                  <a:srgbClr val="FFFFFF"/>
                </a:solidFill>
                <a:latin typeface="Verdana"/>
                <a:cs typeface="Verdana"/>
              </a:rPr>
              <a:t>S</a:t>
            </a:r>
            <a:r>
              <a:rPr sz="1400" spc="-50" dirty="0">
                <a:solidFill>
                  <a:srgbClr val="FFFFFF"/>
                </a:solidFill>
                <a:latin typeface="Verdana"/>
                <a:cs typeface="Verdana"/>
              </a:rPr>
              <a:t>M</a:t>
            </a:r>
            <a:r>
              <a:rPr sz="1400" spc="-114" dirty="0">
                <a:solidFill>
                  <a:srgbClr val="FFFFFF"/>
                </a:solidFill>
                <a:latin typeface="Verdana"/>
                <a:cs typeface="Verdana"/>
              </a:rPr>
              <a:t> </a:t>
            </a:r>
            <a:r>
              <a:rPr sz="1400" spc="-90" dirty="0">
                <a:solidFill>
                  <a:srgbClr val="FFFFFF"/>
                </a:solidFill>
                <a:latin typeface="Verdana"/>
                <a:cs typeface="Verdana"/>
              </a:rPr>
              <a:t>t</a:t>
            </a:r>
            <a:r>
              <a:rPr sz="1400" spc="-130" dirty="0">
                <a:solidFill>
                  <a:srgbClr val="FFFFFF"/>
                </a:solidFill>
                <a:latin typeface="Verdana"/>
                <a:cs typeface="Verdana"/>
              </a:rPr>
              <a:t>e</a:t>
            </a:r>
            <a:r>
              <a:rPr sz="1400" spc="-90" dirty="0">
                <a:solidFill>
                  <a:srgbClr val="FFFFFF"/>
                </a:solidFill>
                <a:latin typeface="Verdana"/>
                <a:cs typeface="Verdana"/>
              </a:rPr>
              <a:t>c</a:t>
            </a:r>
            <a:r>
              <a:rPr sz="1400" spc="-110" dirty="0">
                <a:solidFill>
                  <a:srgbClr val="FFFFFF"/>
                </a:solidFill>
                <a:latin typeface="Verdana"/>
                <a:cs typeface="Verdana"/>
              </a:rPr>
              <a:t>hn</a:t>
            </a:r>
            <a:r>
              <a:rPr sz="1400" spc="-90" dirty="0">
                <a:solidFill>
                  <a:srgbClr val="FFFFFF"/>
                </a:solidFill>
                <a:latin typeface="Verdana"/>
                <a:cs typeface="Verdana"/>
              </a:rPr>
              <a:t>o</a:t>
            </a:r>
            <a:r>
              <a:rPr sz="1400" spc="25" dirty="0">
                <a:solidFill>
                  <a:srgbClr val="FFFFFF"/>
                </a:solidFill>
                <a:latin typeface="Verdana"/>
                <a:cs typeface="Verdana"/>
              </a:rPr>
              <a:t>l</a:t>
            </a:r>
            <a:r>
              <a:rPr sz="1400" spc="-90" dirty="0">
                <a:solidFill>
                  <a:srgbClr val="FFFFFF"/>
                </a:solidFill>
                <a:latin typeface="Verdana"/>
                <a:cs typeface="Verdana"/>
              </a:rPr>
              <a:t>o</a:t>
            </a:r>
            <a:r>
              <a:rPr sz="1400" spc="-110" dirty="0">
                <a:solidFill>
                  <a:srgbClr val="FFFFFF"/>
                </a:solidFill>
                <a:latin typeface="Verdana"/>
                <a:cs typeface="Verdana"/>
              </a:rPr>
              <a:t>g</a:t>
            </a:r>
            <a:r>
              <a:rPr sz="1400" spc="-270" dirty="0">
                <a:solidFill>
                  <a:srgbClr val="FFFFFF"/>
                </a:solidFill>
                <a:latin typeface="Verdana"/>
                <a:cs typeface="Verdana"/>
              </a:rPr>
              <a:t>y</a:t>
            </a:r>
            <a:r>
              <a:rPr sz="1400" spc="-204" dirty="0">
                <a:solidFill>
                  <a:srgbClr val="FFFFFF"/>
                </a:solidFill>
                <a:latin typeface="Verdana"/>
                <a:cs typeface="Verdana"/>
              </a:rPr>
              <a:t>.</a:t>
            </a:r>
            <a:endParaRPr sz="140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509D-B7F8-48CC-DB72-D54D069DDB37}"/>
              </a:ext>
            </a:extLst>
          </p:cNvPr>
          <p:cNvSpPr>
            <a:spLocks noGrp="1"/>
          </p:cNvSpPr>
          <p:nvPr>
            <p:ph type="title"/>
          </p:nvPr>
        </p:nvSpPr>
        <p:spPr>
          <a:xfrm>
            <a:off x="669850" y="712398"/>
            <a:ext cx="10090299" cy="546303"/>
          </a:xfrm>
        </p:spPr>
        <p:txBody>
          <a:bodyPr/>
          <a:lstStyle/>
          <a:p>
            <a:r>
              <a:rPr lang="en-US" dirty="0"/>
              <a:t>ABSTRACT </a:t>
            </a:r>
          </a:p>
        </p:txBody>
      </p:sp>
      <p:sp>
        <p:nvSpPr>
          <p:cNvPr id="3" name="Text Placeholder 2">
            <a:extLst>
              <a:ext uri="{FF2B5EF4-FFF2-40B4-BE49-F238E27FC236}">
                <a16:creationId xmlns:a16="http://schemas.microsoft.com/office/drawing/2014/main" id="{650BB51C-43C1-5E74-86E9-23EC02EA3941}"/>
              </a:ext>
            </a:extLst>
          </p:cNvPr>
          <p:cNvSpPr>
            <a:spLocks noGrp="1"/>
          </p:cNvSpPr>
          <p:nvPr>
            <p:ph type="body" idx="1"/>
          </p:nvPr>
        </p:nvSpPr>
        <p:spPr>
          <a:xfrm>
            <a:off x="571500" y="1482407"/>
            <a:ext cx="10287000" cy="2769989"/>
          </a:xfrm>
        </p:spPr>
        <p:txBody>
          <a:bodyPr/>
          <a:lstStyle/>
          <a:p>
            <a:r>
              <a:rPr lang="en-US" dirty="0">
                <a:solidFill>
                  <a:schemeClr val="bg1"/>
                </a:solidFill>
              </a:rPr>
              <a:t>The fastest growth of technology has made our lifestyle Comfort. The technology also increased the traffic risks and the road accidents take place frequently which causes huge loss of life because inadequate of emergency facility our project will help this displacement. The project concludes when a vehicle meets with an accident, the Micro electro mechanical system (MEMS) sensor will analyze the signal and this signal to Arduino. The notification is sent through BT module the location of the accident is gathered with the help of GPS module, to notify police control room or a rescue team. So, the police or rescue team can immediately trace the location through the GPS Module, after receiving the information. Then after confirming the location necessary action will be taken And Video of the accident can be live streamed or can be stored with the help of camera. The aim of this work is to automatically detect an accident and alert the rescue team or control station</a:t>
            </a:r>
          </a:p>
        </p:txBody>
      </p:sp>
    </p:spTree>
    <p:extLst>
      <p:ext uri="{BB962C8B-B14F-4D97-AF65-F5344CB8AC3E}">
        <p14:creationId xmlns:p14="http://schemas.microsoft.com/office/powerpoint/2010/main" val="1505514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F2423-25E5-DB9A-17D8-4A525BC9759B}"/>
              </a:ext>
            </a:extLst>
          </p:cNvPr>
          <p:cNvSpPr>
            <a:spLocks noGrp="1"/>
          </p:cNvSpPr>
          <p:nvPr>
            <p:ph type="title"/>
          </p:nvPr>
        </p:nvSpPr>
        <p:spPr>
          <a:xfrm>
            <a:off x="669850" y="708978"/>
            <a:ext cx="10090299" cy="546303"/>
          </a:xfrm>
        </p:spPr>
        <p:txBody>
          <a:bodyPr/>
          <a:lstStyle/>
          <a:p>
            <a:r>
              <a:rPr lang="en-US" dirty="0"/>
              <a:t>BLOCK DIAGRAM</a:t>
            </a:r>
          </a:p>
        </p:txBody>
      </p:sp>
      <p:sp>
        <p:nvSpPr>
          <p:cNvPr id="3" name="Text Placeholder 2">
            <a:extLst>
              <a:ext uri="{FF2B5EF4-FFF2-40B4-BE49-F238E27FC236}">
                <a16:creationId xmlns:a16="http://schemas.microsoft.com/office/drawing/2014/main" id="{410BE763-4BCA-05E5-A367-DD5EF8439D8E}"/>
              </a:ext>
            </a:extLst>
          </p:cNvPr>
          <p:cNvSpPr>
            <a:spLocks noGrp="1"/>
          </p:cNvSpPr>
          <p:nvPr>
            <p:ph type="body" idx="1"/>
          </p:nvPr>
        </p:nvSpPr>
        <p:spPr/>
        <p:txBody>
          <a:bodyPr/>
          <a:lstStyle/>
          <a:p>
            <a:endParaRPr lang="en-US"/>
          </a:p>
        </p:txBody>
      </p:sp>
      <p:pic>
        <p:nvPicPr>
          <p:cNvPr id="4" name="Picture 4">
            <a:extLst>
              <a:ext uri="{FF2B5EF4-FFF2-40B4-BE49-F238E27FC236}">
                <a16:creationId xmlns:a16="http://schemas.microsoft.com/office/drawing/2014/main" id="{123CED5B-E891-007A-F8F9-E7DAC6B6D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060" y="1304387"/>
            <a:ext cx="10466034" cy="4514522"/>
          </a:xfrm>
          <a:prstGeom prst="rect">
            <a:avLst/>
          </a:prstGeom>
        </p:spPr>
      </p:pic>
    </p:spTree>
    <p:extLst>
      <p:ext uri="{BB962C8B-B14F-4D97-AF65-F5344CB8AC3E}">
        <p14:creationId xmlns:p14="http://schemas.microsoft.com/office/powerpoint/2010/main" val="4207363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A360-7C7B-9D87-7996-E8ABFDF516AD}"/>
              </a:ext>
            </a:extLst>
          </p:cNvPr>
          <p:cNvSpPr>
            <a:spLocks noGrp="1"/>
          </p:cNvSpPr>
          <p:nvPr>
            <p:ph type="title"/>
          </p:nvPr>
        </p:nvSpPr>
        <p:spPr>
          <a:xfrm>
            <a:off x="669850" y="712398"/>
            <a:ext cx="3244634" cy="546303"/>
          </a:xfrm>
        </p:spPr>
        <p:txBody>
          <a:bodyPr wrap="square" lIns="0" tIns="0" rIns="0" bIns="0" anchor="t">
            <a:spAutoFit/>
          </a:bodyPr>
          <a:lstStyle/>
          <a:p>
            <a:r>
              <a:rPr lang="en-US" b="0" dirty="0"/>
              <a:t>POWER SUPPLY</a:t>
            </a:r>
            <a:endParaRPr lang="en-US" dirty="0"/>
          </a:p>
        </p:txBody>
      </p:sp>
      <p:sp>
        <p:nvSpPr>
          <p:cNvPr id="3" name="Text Placeholder 2">
            <a:extLst>
              <a:ext uri="{FF2B5EF4-FFF2-40B4-BE49-F238E27FC236}">
                <a16:creationId xmlns:a16="http://schemas.microsoft.com/office/drawing/2014/main" id="{A5D2D544-EEBC-8832-A1BA-11F64185FC9D}"/>
              </a:ext>
            </a:extLst>
          </p:cNvPr>
          <p:cNvSpPr>
            <a:spLocks noGrp="1"/>
          </p:cNvSpPr>
          <p:nvPr>
            <p:ph type="body" idx="1"/>
          </p:nvPr>
        </p:nvSpPr>
        <p:spPr>
          <a:xfrm>
            <a:off x="571500" y="1482407"/>
            <a:ext cx="10287000" cy="553998"/>
          </a:xfrm>
        </p:spPr>
        <p:txBody>
          <a:bodyPr wrap="square" lIns="0" tIns="0" rIns="0" bIns="0" anchor="t">
            <a:spAutoFit/>
          </a:bodyPr>
          <a:lstStyle/>
          <a:p>
            <a:r>
              <a:rPr lang="en-US" dirty="0" err="1">
                <a:ea typeface="+mn-lt"/>
                <a:cs typeface="+mn-lt"/>
              </a:rPr>
              <a:t>A</a:t>
            </a:r>
            <a:r>
              <a:rPr lang="en-US" dirty="0" err="1">
                <a:solidFill>
                  <a:schemeClr val="bg1"/>
                </a:solidFill>
                <a:ea typeface="+mn-lt"/>
                <a:cs typeface="+mn-lt"/>
              </a:rPr>
              <a:t>digital</a:t>
            </a:r>
            <a:r>
              <a:rPr lang="en-US" dirty="0">
                <a:solidFill>
                  <a:schemeClr val="bg1"/>
                </a:solidFill>
                <a:ea typeface="+mn-lt"/>
                <a:cs typeface="+mn-lt"/>
              </a:rPr>
              <a:t> circuits require regulated power supply. In this article we are going to learn how to get a regulated positive supply from the mains supply.</a:t>
            </a:r>
            <a:endParaRPr lang="en-US" dirty="0">
              <a:solidFill>
                <a:schemeClr val="bg1"/>
              </a:solidFill>
            </a:endParaRPr>
          </a:p>
        </p:txBody>
      </p:sp>
      <p:pic>
        <p:nvPicPr>
          <p:cNvPr id="11" name="Picture 10" descr="A diagram of power supply&#10;&#10;Description automatically generated">
            <a:extLst>
              <a:ext uri="{FF2B5EF4-FFF2-40B4-BE49-F238E27FC236}">
                <a16:creationId xmlns:a16="http://schemas.microsoft.com/office/drawing/2014/main" id="{B22C16DF-C81D-286D-7402-662F56D7CA85}"/>
              </a:ext>
            </a:extLst>
          </p:cNvPr>
          <p:cNvPicPr>
            <a:picLocks noChangeAspect="1"/>
          </p:cNvPicPr>
          <p:nvPr/>
        </p:nvPicPr>
        <p:blipFill>
          <a:blip r:embed="rId2"/>
          <a:stretch>
            <a:fillRect/>
          </a:stretch>
        </p:blipFill>
        <p:spPr>
          <a:xfrm>
            <a:off x="1137558" y="2384877"/>
            <a:ext cx="9103659" cy="3214688"/>
          </a:xfrm>
          <a:prstGeom prst="rect">
            <a:avLst/>
          </a:prstGeom>
        </p:spPr>
      </p:pic>
    </p:spTree>
    <p:extLst>
      <p:ext uri="{BB962C8B-B14F-4D97-AF65-F5344CB8AC3E}">
        <p14:creationId xmlns:p14="http://schemas.microsoft.com/office/powerpoint/2010/main" val="743905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AB97-60C5-89BF-FC96-00F14BED754C}"/>
              </a:ext>
            </a:extLst>
          </p:cNvPr>
          <p:cNvSpPr>
            <a:spLocks noGrp="1"/>
          </p:cNvSpPr>
          <p:nvPr>
            <p:ph type="title"/>
          </p:nvPr>
        </p:nvSpPr>
        <p:spPr>
          <a:xfrm>
            <a:off x="669850" y="712398"/>
            <a:ext cx="10090299" cy="546303"/>
          </a:xfrm>
        </p:spPr>
        <p:txBody>
          <a:bodyPr wrap="square" lIns="0" tIns="0" rIns="0" bIns="0" anchor="t">
            <a:spAutoFit/>
          </a:bodyPr>
          <a:lstStyle/>
          <a:p>
            <a:r>
              <a:rPr lang="en-US" b="0" dirty="0"/>
              <a:t>MEMS Sensor</a:t>
            </a:r>
            <a:endParaRPr lang="en-US" dirty="0"/>
          </a:p>
        </p:txBody>
      </p:sp>
      <p:sp>
        <p:nvSpPr>
          <p:cNvPr id="3" name="Text Placeholder 2">
            <a:extLst>
              <a:ext uri="{FF2B5EF4-FFF2-40B4-BE49-F238E27FC236}">
                <a16:creationId xmlns:a16="http://schemas.microsoft.com/office/drawing/2014/main" id="{E1D304C5-A56D-4BF0-B532-81A71F7C2465}"/>
              </a:ext>
            </a:extLst>
          </p:cNvPr>
          <p:cNvSpPr>
            <a:spLocks noGrp="1"/>
          </p:cNvSpPr>
          <p:nvPr>
            <p:ph type="body" idx="1"/>
          </p:nvPr>
        </p:nvSpPr>
        <p:spPr>
          <a:xfrm>
            <a:off x="571500" y="1482407"/>
            <a:ext cx="10287000" cy="1384995"/>
          </a:xfrm>
        </p:spPr>
        <p:txBody>
          <a:bodyPr wrap="square" lIns="0" tIns="0" rIns="0" bIns="0" anchor="t">
            <a:spAutoFit/>
          </a:bodyPr>
          <a:lstStyle/>
          <a:p>
            <a:r>
              <a:rPr lang="en-US" dirty="0">
                <a:solidFill>
                  <a:schemeClr val="bg1"/>
                </a:solidFill>
                <a:ea typeface="+mn-lt"/>
                <a:cs typeface="+mn-lt"/>
              </a:rPr>
              <a:t>Micro-electromechanical systems (MEMS) are a process technology used to create tiny integrated devices or systems that combine mechanical and electrical components. They are fabricated using integrated circuit (IC) batch processing techniques and can range in size from a few micrometers to millimeters. These devices (or systems) have the ability to sense, control and actuate on the micro scale, and generate effects on the macro scale</a:t>
            </a:r>
            <a:endParaRPr lang="en-US" dirty="0">
              <a:solidFill>
                <a:schemeClr val="bg1"/>
              </a:solidFill>
            </a:endParaRPr>
          </a:p>
        </p:txBody>
      </p:sp>
      <p:pic>
        <p:nvPicPr>
          <p:cNvPr id="4" name="Picture 3" descr="A diagram of micro actuators micro actuators microactants micro&#10;&#10;Description automatically generated">
            <a:extLst>
              <a:ext uri="{FF2B5EF4-FFF2-40B4-BE49-F238E27FC236}">
                <a16:creationId xmlns:a16="http://schemas.microsoft.com/office/drawing/2014/main" id="{DD311E25-7339-0F2F-78C6-451EDFF883A1}"/>
              </a:ext>
            </a:extLst>
          </p:cNvPr>
          <p:cNvPicPr>
            <a:picLocks noChangeAspect="1"/>
          </p:cNvPicPr>
          <p:nvPr/>
        </p:nvPicPr>
        <p:blipFill>
          <a:blip r:embed="rId2"/>
          <a:stretch>
            <a:fillRect/>
          </a:stretch>
        </p:blipFill>
        <p:spPr>
          <a:xfrm>
            <a:off x="1564973" y="2870960"/>
            <a:ext cx="8026862" cy="3105150"/>
          </a:xfrm>
          <a:prstGeom prst="rect">
            <a:avLst/>
          </a:prstGeom>
        </p:spPr>
      </p:pic>
    </p:spTree>
    <p:extLst>
      <p:ext uri="{BB962C8B-B14F-4D97-AF65-F5344CB8AC3E}">
        <p14:creationId xmlns:p14="http://schemas.microsoft.com/office/powerpoint/2010/main" val="3844424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C6819-4629-2CE8-EEFE-FCD77B096BA1}"/>
              </a:ext>
            </a:extLst>
          </p:cNvPr>
          <p:cNvSpPr>
            <a:spLocks noGrp="1"/>
          </p:cNvSpPr>
          <p:nvPr>
            <p:ph type="title"/>
          </p:nvPr>
        </p:nvSpPr>
        <p:spPr>
          <a:xfrm>
            <a:off x="669850" y="712398"/>
            <a:ext cx="9884724" cy="546303"/>
          </a:xfrm>
        </p:spPr>
        <p:txBody>
          <a:bodyPr wrap="square" lIns="0" tIns="0" rIns="0" bIns="0" anchor="t">
            <a:spAutoFit/>
          </a:bodyPr>
          <a:lstStyle/>
          <a:p>
            <a:r>
              <a:rPr lang="en-US" b="0" dirty="0"/>
              <a:t>GSM (Global System for Mobile communications)</a:t>
            </a:r>
            <a:endParaRPr lang="en-US" dirty="0"/>
          </a:p>
        </p:txBody>
      </p:sp>
      <p:sp>
        <p:nvSpPr>
          <p:cNvPr id="3" name="Content Placeholder 2">
            <a:extLst>
              <a:ext uri="{FF2B5EF4-FFF2-40B4-BE49-F238E27FC236}">
                <a16:creationId xmlns:a16="http://schemas.microsoft.com/office/drawing/2014/main" id="{EA9071A2-6C4A-4BD4-60EB-A824E8820234}"/>
              </a:ext>
            </a:extLst>
          </p:cNvPr>
          <p:cNvSpPr>
            <a:spLocks noGrp="1"/>
          </p:cNvSpPr>
          <p:nvPr>
            <p:ph sz="half" idx="2"/>
          </p:nvPr>
        </p:nvSpPr>
        <p:spPr>
          <a:xfrm>
            <a:off x="571500" y="1482407"/>
            <a:ext cx="4972051" cy="3046988"/>
          </a:xfrm>
        </p:spPr>
        <p:txBody>
          <a:bodyPr wrap="square" lIns="0" tIns="0" rIns="0" bIns="0" anchor="t">
            <a:spAutoFit/>
          </a:bodyPr>
          <a:lstStyle/>
          <a:p>
            <a:pPr marL="285750" indent="-285750">
              <a:buFont typeface="Arial" panose="020B0604020202020204" pitchFamily="34" charset="0"/>
              <a:buChar char="•"/>
            </a:pPr>
            <a:endParaRPr lang="en-US" dirty="0">
              <a:solidFill>
                <a:schemeClr val="bg1"/>
              </a:solidFill>
              <a:ea typeface="+mn-lt"/>
              <a:cs typeface="+mn-lt"/>
            </a:endParaRPr>
          </a:p>
          <a:p>
            <a:pPr marL="285750" indent="-285750">
              <a:buFont typeface="Arial" panose="020B0604020202020204" pitchFamily="34" charset="0"/>
              <a:buChar char="•"/>
            </a:pPr>
            <a:endParaRPr lang="en-US" dirty="0">
              <a:solidFill>
                <a:schemeClr val="bg1"/>
              </a:solidFill>
              <a:ea typeface="+mn-lt"/>
              <a:cs typeface="+mn-lt"/>
            </a:endParaRPr>
          </a:p>
          <a:p>
            <a:pPr marL="285750" indent="-285750">
              <a:buFont typeface="Arial" panose="020B0604020202020204" pitchFamily="34" charset="0"/>
              <a:buChar char="•"/>
            </a:pPr>
            <a:r>
              <a:rPr lang="en-US" dirty="0">
                <a:solidFill>
                  <a:schemeClr val="bg1"/>
                </a:solidFill>
                <a:ea typeface="+mn-lt"/>
                <a:cs typeface="+mn-lt"/>
              </a:rPr>
              <a:t>GSM (Global System for Mobile communications) is a cellular network, which means that mobile phones connect to it by searching for cells in the immediate vicinity. GSM networks operate in four different frequency ranges. Most GSM networks operate in the 900 MHz or 1800 MHz bands. Some countries in the Americas use the 850 MHz and 1900 MHz bands because the 900 and 1800 MHz frequency bands were already allocated.</a:t>
            </a:r>
            <a:endParaRPr lang="en-US">
              <a:solidFill>
                <a:schemeClr val="bg1"/>
              </a:solidFill>
              <a:cs typeface="Calibri"/>
            </a:endParaRPr>
          </a:p>
        </p:txBody>
      </p:sp>
      <p:pic>
        <p:nvPicPr>
          <p:cNvPr id="6" name="Picture 5" descr="A diagram of a gsm network&#10;&#10;Description automatically generated">
            <a:extLst>
              <a:ext uri="{FF2B5EF4-FFF2-40B4-BE49-F238E27FC236}">
                <a16:creationId xmlns:a16="http://schemas.microsoft.com/office/drawing/2014/main" id="{2F696ED2-2120-DAC4-0647-563FC5177378}"/>
              </a:ext>
            </a:extLst>
          </p:cNvPr>
          <p:cNvPicPr>
            <a:picLocks noChangeAspect="1"/>
          </p:cNvPicPr>
          <p:nvPr/>
        </p:nvPicPr>
        <p:blipFill>
          <a:blip r:embed="rId2"/>
          <a:stretch>
            <a:fillRect/>
          </a:stretch>
        </p:blipFill>
        <p:spPr>
          <a:xfrm>
            <a:off x="6020830" y="1611968"/>
            <a:ext cx="4414933" cy="3863340"/>
          </a:xfrm>
          <a:prstGeom prst="rect">
            <a:avLst/>
          </a:prstGeom>
        </p:spPr>
      </p:pic>
      <p:sp>
        <p:nvSpPr>
          <p:cNvPr id="8" name="Content Placeholder 7">
            <a:extLst>
              <a:ext uri="{FF2B5EF4-FFF2-40B4-BE49-F238E27FC236}">
                <a16:creationId xmlns:a16="http://schemas.microsoft.com/office/drawing/2014/main" id="{9EE63D4D-54D0-F5D9-7F69-6FB12E54B079}"/>
              </a:ext>
            </a:extLst>
          </p:cNvPr>
          <p:cNvSpPr>
            <a:spLocks noGrp="1"/>
          </p:cNvSpPr>
          <p:nvPr>
            <p:ph sz="half" idx="3"/>
          </p:nvPr>
        </p:nvSpPr>
        <p:spPr>
          <a:xfrm>
            <a:off x="6015968" y="1266486"/>
            <a:ext cx="4410804" cy="276999"/>
          </a:xfrm>
        </p:spPr>
        <p:txBody>
          <a:bodyPr wrap="square" lIns="0" tIns="0" rIns="0" bIns="0" anchor="t">
            <a:spAutoFit/>
          </a:bodyPr>
          <a:lstStyle/>
          <a:p>
            <a:r>
              <a:rPr lang="en-US" dirty="0"/>
              <a:t>.</a:t>
            </a:r>
          </a:p>
        </p:txBody>
      </p:sp>
    </p:spTree>
    <p:extLst>
      <p:ext uri="{BB962C8B-B14F-4D97-AF65-F5344CB8AC3E}">
        <p14:creationId xmlns:p14="http://schemas.microsoft.com/office/powerpoint/2010/main" val="3647265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E5B84-58AB-9E81-A941-D11F528B2B41}"/>
              </a:ext>
            </a:extLst>
          </p:cNvPr>
          <p:cNvSpPr>
            <a:spLocks noGrp="1"/>
          </p:cNvSpPr>
          <p:nvPr>
            <p:ph type="title"/>
          </p:nvPr>
        </p:nvSpPr>
        <p:spPr>
          <a:xfrm>
            <a:off x="669850" y="712398"/>
            <a:ext cx="10090299" cy="546303"/>
          </a:xfrm>
        </p:spPr>
        <p:txBody>
          <a:bodyPr wrap="square" lIns="0" tIns="0" rIns="0" bIns="0" anchor="t">
            <a:spAutoFit/>
          </a:bodyPr>
          <a:lstStyle/>
          <a:p>
            <a:r>
              <a:rPr lang="en-US" b="0" dirty="0"/>
              <a:t>GPS MODULE</a:t>
            </a:r>
            <a:endParaRPr lang="en-US" dirty="0"/>
          </a:p>
        </p:txBody>
      </p:sp>
      <p:sp>
        <p:nvSpPr>
          <p:cNvPr id="3" name="Content Placeholder 2">
            <a:extLst>
              <a:ext uri="{FF2B5EF4-FFF2-40B4-BE49-F238E27FC236}">
                <a16:creationId xmlns:a16="http://schemas.microsoft.com/office/drawing/2014/main" id="{FAC7EB45-B203-0F44-4064-25A2A501A2D4}"/>
              </a:ext>
            </a:extLst>
          </p:cNvPr>
          <p:cNvSpPr>
            <a:spLocks noGrp="1"/>
          </p:cNvSpPr>
          <p:nvPr>
            <p:ph sz="half" idx="2"/>
          </p:nvPr>
        </p:nvSpPr>
        <p:spPr>
          <a:xfrm>
            <a:off x="571500" y="1482407"/>
            <a:ext cx="3574137" cy="3600986"/>
          </a:xfrm>
        </p:spPr>
        <p:txBody>
          <a:bodyPr wrap="square" lIns="0" tIns="0" rIns="0" bIns="0" anchor="t">
            <a:spAutoFit/>
          </a:bodyPr>
          <a:lstStyle/>
          <a:p>
            <a:pPr marL="285750" indent="-285750">
              <a:buFont typeface="Arial" panose="020B0604020202020204" pitchFamily="34" charset="0"/>
              <a:buChar char="•"/>
            </a:pPr>
            <a:r>
              <a:rPr lang="en-US" dirty="0">
                <a:solidFill>
                  <a:schemeClr val="bg1"/>
                </a:solidFill>
                <a:ea typeface="+mn-lt"/>
                <a:cs typeface="+mn-lt"/>
              </a:rPr>
              <a:t>Global Positioning System is an earth-orbiting-satellite based system that provides signals available anywhere on or above the earth, twenty-four hours a day, which can be used to determine precise time and the position of a GPS receiver in three dimensions. GPS is increasingly used as an input for Geographic Information Systems particularly for precise positioning of geospatial data and the collection of data in the field.</a:t>
            </a:r>
            <a:endParaRPr lang="en-US" dirty="0">
              <a:solidFill>
                <a:schemeClr val="bg1"/>
              </a:solidFill>
              <a:cs typeface="Calibri"/>
            </a:endParaRPr>
          </a:p>
        </p:txBody>
      </p:sp>
      <p:pic>
        <p:nvPicPr>
          <p:cNvPr id="5" name="Content Placeholder 4" descr="A cell phone with a map on it&#10;&#10;Description automatically generated">
            <a:extLst>
              <a:ext uri="{FF2B5EF4-FFF2-40B4-BE49-F238E27FC236}">
                <a16:creationId xmlns:a16="http://schemas.microsoft.com/office/drawing/2014/main" id="{AA36C162-4A2F-1BDB-9FF6-30742E33CEF3}"/>
              </a:ext>
            </a:extLst>
          </p:cNvPr>
          <p:cNvPicPr>
            <a:picLocks noGrp="1" noChangeAspect="1"/>
          </p:cNvPicPr>
          <p:nvPr>
            <p:ph sz="half" idx="3"/>
          </p:nvPr>
        </p:nvPicPr>
        <p:blipFill>
          <a:blip r:embed="rId2"/>
          <a:stretch>
            <a:fillRect/>
          </a:stretch>
        </p:blipFill>
        <p:spPr>
          <a:xfrm>
            <a:off x="4137660" y="3226878"/>
            <a:ext cx="3586888" cy="2543240"/>
          </a:xfrm>
        </p:spPr>
      </p:pic>
      <p:pic>
        <p:nvPicPr>
          <p:cNvPr id="6" name="Picture 5" descr="A satellite above the earth&#10;&#10;Description automatically generated">
            <a:extLst>
              <a:ext uri="{FF2B5EF4-FFF2-40B4-BE49-F238E27FC236}">
                <a16:creationId xmlns:a16="http://schemas.microsoft.com/office/drawing/2014/main" id="{C08D3A46-5D44-3563-3996-66BBC525DCA0}"/>
              </a:ext>
            </a:extLst>
          </p:cNvPr>
          <p:cNvPicPr>
            <a:picLocks noChangeAspect="1"/>
          </p:cNvPicPr>
          <p:nvPr/>
        </p:nvPicPr>
        <p:blipFill>
          <a:blip r:embed="rId3"/>
          <a:stretch>
            <a:fillRect/>
          </a:stretch>
        </p:blipFill>
        <p:spPr>
          <a:xfrm>
            <a:off x="7329228" y="596974"/>
            <a:ext cx="3185860" cy="2547564"/>
          </a:xfrm>
          <a:prstGeom prst="rect">
            <a:avLst/>
          </a:prstGeom>
        </p:spPr>
      </p:pic>
    </p:spTree>
    <p:extLst>
      <p:ext uri="{BB962C8B-B14F-4D97-AF65-F5344CB8AC3E}">
        <p14:creationId xmlns:p14="http://schemas.microsoft.com/office/powerpoint/2010/main" val="2323003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F304-EA25-F90E-8474-D2B02D58D1AF}"/>
              </a:ext>
            </a:extLst>
          </p:cNvPr>
          <p:cNvSpPr>
            <a:spLocks noGrp="1"/>
          </p:cNvSpPr>
          <p:nvPr>
            <p:ph type="title"/>
          </p:nvPr>
        </p:nvSpPr>
        <p:spPr>
          <a:xfrm>
            <a:off x="669850" y="712398"/>
            <a:ext cx="10090299" cy="553998"/>
          </a:xfrm>
        </p:spPr>
        <p:txBody>
          <a:bodyPr wrap="square" lIns="0" tIns="0" rIns="0" bIns="0" anchor="t">
            <a:spAutoFit/>
          </a:bodyPr>
          <a:lstStyle/>
          <a:p>
            <a:r>
              <a:rPr lang="en-US" sz="3600" b="0" dirty="0">
                <a:latin typeface="Calibri"/>
                <a:cs typeface="Calibri"/>
              </a:rPr>
              <a:t>LCD</a:t>
            </a:r>
            <a:endParaRPr lang="en-US" sz="3600" dirty="0"/>
          </a:p>
        </p:txBody>
      </p:sp>
      <p:sp>
        <p:nvSpPr>
          <p:cNvPr id="3" name="Text Placeholder 2">
            <a:extLst>
              <a:ext uri="{FF2B5EF4-FFF2-40B4-BE49-F238E27FC236}">
                <a16:creationId xmlns:a16="http://schemas.microsoft.com/office/drawing/2014/main" id="{5AB8798B-D6EE-8121-96F0-1E62A5044793}"/>
              </a:ext>
            </a:extLst>
          </p:cNvPr>
          <p:cNvSpPr>
            <a:spLocks noGrp="1"/>
          </p:cNvSpPr>
          <p:nvPr>
            <p:ph type="body" idx="1"/>
          </p:nvPr>
        </p:nvSpPr>
        <p:spPr>
          <a:xfrm>
            <a:off x="571500" y="1482407"/>
            <a:ext cx="10287000" cy="830997"/>
          </a:xfrm>
        </p:spPr>
        <p:txBody>
          <a:bodyPr wrap="square" lIns="0" tIns="0" rIns="0" bIns="0" anchor="t">
            <a:spAutoFit/>
          </a:bodyPr>
          <a:lstStyle/>
          <a:p>
            <a:r>
              <a:rPr lang="en-US" dirty="0" err="1">
                <a:ea typeface="+mn-lt"/>
                <a:cs typeface="+mn-lt"/>
              </a:rPr>
              <a:t>A</a:t>
            </a:r>
            <a:r>
              <a:rPr lang="en-US" dirty="0" err="1">
                <a:solidFill>
                  <a:schemeClr val="bg1"/>
                </a:solidFill>
                <a:ea typeface="+mn-lt"/>
                <a:cs typeface="+mn-lt"/>
              </a:rPr>
              <a:t>liquid</a:t>
            </a:r>
            <a:r>
              <a:rPr lang="en-US" dirty="0">
                <a:solidFill>
                  <a:schemeClr val="bg1"/>
                </a:solidFill>
                <a:ea typeface="+mn-lt"/>
                <a:cs typeface="+mn-lt"/>
              </a:rPr>
              <a:t>-crystal display (LCD) is a flat-panel display or other electronically modulated optical device that uses the light-modulating properties of liquid crystals combined with polarizers. Liquid crystals do not emit light directly[1] but instead use a backlight or reflector to produce images in color or monochrome.</a:t>
            </a:r>
            <a:endParaRPr lang="en-US" dirty="0">
              <a:solidFill>
                <a:schemeClr val="bg1"/>
              </a:solidFill>
              <a:cs typeface="Calibri"/>
            </a:endParaRPr>
          </a:p>
        </p:txBody>
      </p:sp>
      <p:pic>
        <p:nvPicPr>
          <p:cNvPr id="4" name="Picture 3" descr="A close-up of a screen&#10;&#10;Description automatically generated">
            <a:extLst>
              <a:ext uri="{FF2B5EF4-FFF2-40B4-BE49-F238E27FC236}">
                <a16:creationId xmlns:a16="http://schemas.microsoft.com/office/drawing/2014/main" id="{B4920F2D-2B27-AC93-8794-3830FAD5DF97}"/>
              </a:ext>
            </a:extLst>
          </p:cNvPr>
          <p:cNvPicPr>
            <a:picLocks noChangeAspect="1"/>
          </p:cNvPicPr>
          <p:nvPr/>
        </p:nvPicPr>
        <p:blipFill>
          <a:blip r:embed="rId2"/>
          <a:stretch>
            <a:fillRect/>
          </a:stretch>
        </p:blipFill>
        <p:spPr>
          <a:xfrm>
            <a:off x="3515008" y="2586463"/>
            <a:ext cx="4761237" cy="2657475"/>
          </a:xfrm>
          <a:prstGeom prst="rect">
            <a:avLst/>
          </a:prstGeom>
        </p:spPr>
      </p:pic>
    </p:spTree>
    <p:extLst>
      <p:ext uri="{BB962C8B-B14F-4D97-AF65-F5344CB8AC3E}">
        <p14:creationId xmlns:p14="http://schemas.microsoft.com/office/powerpoint/2010/main" val="2799496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534</Words>
  <Application>Microsoft Office PowerPoint</Application>
  <PresentationFormat>Custom</PresentationFormat>
  <Paragraphs>71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Railway Accident Identification and Alert  System</vt:lpstr>
      <vt:lpstr>ABSTRACT </vt:lpstr>
      <vt:lpstr>BLOCK DIAGRAM</vt:lpstr>
      <vt:lpstr>POWER SUPPLY</vt:lpstr>
      <vt:lpstr>MEMS Sensor</vt:lpstr>
      <vt:lpstr>GSM (Global System for Mobile communications)</vt:lpstr>
      <vt:lpstr>GPS MODULE</vt:lpstr>
      <vt:lpstr>LCD</vt:lpstr>
      <vt:lpstr>MOBILE APPLICATION</vt:lpstr>
      <vt:lpstr>Arduino </vt:lpstr>
      <vt:lpstr>                              RESULTS</vt:lpstr>
      <vt:lpstr>    </vt:lpstr>
      <vt:lpstr>.</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satishsharma chatti</dc:creator>
  <cp:lastModifiedBy>satishsharma chatti</cp:lastModifiedBy>
  <cp:revision>497</cp:revision>
  <dcterms:created xsi:type="dcterms:W3CDTF">2024-03-03T16:38:57Z</dcterms:created>
  <dcterms:modified xsi:type="dcterms:W3CDTF">2024-04-24T20:46:06Z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2024-03-03T00:00:00Z</vt:filetime>
  </property>
  <property fmtid="{D5CDD505-2E9C-101B-9397-08002B2CF9AE}" pid="3" name="Creator">
    <vt:lpwstr>pdf-lib (https://github.com/Hopding/pdf-lib)</vt:lpwstr>
  </property>
  <property fmtid="{D5CDD505-2E9C-101B-9397-08002B2CF9AE}" pid="4" name="LastSaved">
    <vt:filetime>2024-03-03T00:00:00Z</vt:filetime>
  </property>
</Properties>
</file>