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4" r:id="rId9"/>
    <p:sldId id="262" r:id="rId10"/>
    <p:sldId id="276" r:id="rId11"/>
    <p:sldId id="264" r:id="rId12"/>
    <p:sldId id="263" r:id="rId13"/>
    <p:sldId id="265" r:id="rId14"/>
    <p:sldId id="269" r:id="rId15"/>
    <p:sldId id="270" r:id="rId16"/>
    <p:sldId id="272" r:id="rId17"/>
    <p:sldId id="279" r:id="rId18"/>
    <p:sldId id="280" r:id="rId19"/>
    <p:sldId id="266" r:id="rId20"/>
    <p:sldId id="268" r:id="rId21"/>
    <p:sldId id="267" r:id="rId22"/>
    <p:sldId id="277" r:id="rId23"/>
    <p:sldId id="278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Data types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85019"/>
            <a:ext cx="6178007" cy="5951209"/>
          </a:xfrm>
        </p:spPr>
      </p:pic>
    </p:spTree>
    <p:extLst>
      <p:ext uri="{BB962C8B-B14F-4D97-AF65-F5344CB8AC3E}">
        <p14:creationId xmlns:p14="http://schemas.microsoft.com/office/powerpoint/2010/main" val="407458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Qualifiers/modifiers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Signed –</a:t>
            </a:r>
            <a:r>
              <a:rPr lang="en-US" dirty="0" err="1" smtClean="0"/>
              <a:t>signed,unsigned</a:t>
            </a:r>
            <a:endParaRPr lang="en-US" dirty="0" smtClean="0"/>
          </a:p>
          <a:p>
            <a:r>
              <a:rPr lang="en-US" dirty="0" smtClean="0"/>
              <a:t>Sized– </a:t>
            </a:r>
            <a:r>
              <a:rPr lang="en-US" dirty="0" err="1" smtClean="0"/>
              <a:t>short,long,long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conversion/type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type conversion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a=5;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b=a;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f</a:t>
            </a:r>
            <a:r>
              <a:rPr lang="en-US" dirty="0" smtClean="0"/>
              <a:t>(“%</a:t>
            </a:r>
            <a:r>
              <a:rPr lang="en-US" dirty="0" err="1" smtClean="0"/>
              <a:t>f”,b</a:t>
            </a:r>
            <a:r>
              <a:rPr lang="en-US" dirty="0" smtClean="0"/>
              <a:t>); //implicit conversion</a:t>
            </a:r>
          </a:p>
          <a:p>
            <a:r>
              <a:rPr lang="en-US" dirty="0" smtClean="0"/>
              <a:t>Explicit type conversion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a=5;</a:t>
            </a:r>
          </a:p>
          <a:p>
            <a:pPr lvl="1"/>
            <a:r>
              <a:rPr lang="en-US" dirty="0" smtClean="0"/>
              <a:t>float </a:t>
            </a:r>
            <a:r>
              <a:rPr lang="en-US" dirty="0"/>
              <a:t>b</a:t>
            </a:r>
            <a:r>
              <a:rPr lang="en-US" dirty="0" smtClean="0"/>
              <a:t>=(float)a; //explicit conversion</a:t>
            </a:r>
            <a:endParaRPr lang="en-US" dirty="0"/>
          </a:p>
          <a:p>
            <a:pPr lvl="1"/>
            <a:r>
              <a:rPr lang="en-US" dirty="0" err="1" smtClean="0"/>
              <a:t>pf</a:t>
            </a:r>
            <a:r>
              <a:rPr lang="en-US" dirty="0"/>
              <a:t>(“%</a:t>
            </a:r>
            <a:r>
              <a:rPr lang="en-US" dirty="0" err="1"/>
              <a:t>f”,b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38357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v</a:t>
            </a:r>
            <a:r>
              <a:rPr lang="en-US" sz="2400" dirty="0" smtClean="0"/>
              <a:t>oid main()</a:t>
            </a:r>
          </a:p>
          <a:p>
            <a:pPr marL="137160" indent="0">
              <a:buNone/>
            </a:pPr>
            <a:r>
              <a:rPr lang="en-US" sz="2400" dirty="0" smtClean="0"/>
              <a:t>{</a:t>
            </a:r>
          </a:p>
          <a:p>
            <a:pPr marL="585216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(“hello world”);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#include- preprocessor directive for include file</a:t>
            </a:r>
          </a:p>
          <a:p>
            <a:pPr marL="137160" indent="0">
              <a:buNone/>
            </a:pPr>
            <a:r>
              <a:rPr lang="en-US" sz="2400" dirty="0" smtClean="0"/>
              <a:t>&lt;&gt;- global file include location selection</a:t>
            </a:r>
          </a:p>
          <a:p>
            <a:pPr marL="137160" indent="0">
              <a:buNone/>
            </a:pPr>
            <a:r>
              <a:rPr lang="en-US" sz="2400" dirty="0" err="1" smtClean="0"/>
              <a:t>Stdio</a:t>
            </a:r>
            <a:r>
              <a:rPr lang="en-US" sz="2400" dirty="0" smtClean="0"/>
              <a:t> –standard input output</a:t>
            </a:r>
          </a:p>
          <a:p>
            <a:pPr marL="137160" indent="0">
              <a:buNone/>
            </a:pPr>
            <a:r>
              <a:rPr lang="en-US" sz="2400" dirty="0" smtClean="0"/>
              <a:t>.h –header file</a:t>
            </a:r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94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unsigned char uint8_t;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smtClean="0"/>
              <a:t>short intuint16_t</a:t>
            </a:r>
            <a:r>
              <a:rPr lang="en-US" dirty="0"/>
              <a:t>;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uint32_t;</a:t>
            </a:r>
          </a:p>
          <a:p>
            <a:r>
              <a:rPr lang="en-US" dirty="0" err="1"/>
              <a:t>typedef</a:t>
            </a:r>
            <a:r>
              <a:rPr lang="en-US" dirty="0"/>
              <a:t> unsigned </a:t>
            </a:r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uint32_t;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42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/n –new line</a:t>
            </a:r>
          </a:p>
          <a:p>
            <a:r>
              <a:rPr lang="en-US" dirty="0" smtClean="0"/>
              <a:t>/r – carriage return</a:t>
            </a:r>
          </a:p>
          <a:p>
            <a:r>
              <a:rPr lang="en-US" dirty="0" smtClean="0"/>
              <a:t>/a –beep/alarm</a:t>
            </a:r>
          </a:p>
          <a:p>
            <a:r>
              <a:rPr lang="en-US" dirty="0" smtClean="0"/>
              <a:t>/b-backspace</a:t>
            </a:r>
          </a:p>
          <a:p>
            <a:r>
              <a:rPr lang="en-US" dirty="0" smtClean="0"/>
              <a:t>/t-tab</a:t>
            </a:r>
          </a:p>
          <a:p>
            <a:r>
              <a:rPr lang="en-US" dirty="0" smtClean="0"/>
              <a:t>/v-vertical tab</a:t>
            </a:r>
          </a:p>
          <a:p>
            <a:r>
              <a:rPr lang="en-US" dirty="0" smtClean="0"/>
              <a:t>//-back </a:t>
            </a:r>
            <a:r>
              <a:rPr lang="en-US" dirty="0" err="1" smtClean="0"/>
              <a:t>slace</a:t>
            </a:r>
            <a:endParaRPr lang="en-US" dirty="0" smtClean="0"/>
          </a:p>
          <a:p>
            <a:r>
              <a:rPr lang="en-US" dirty="0" smtClean="0"/>
              <a:t>/’ –single quote</a:t>
            </a:r>
          </a:p>
          <a:p>
            <a:r>
              <a:rPr lang="en-US" dirty="0" smtClean="0"/>
              <a:t>/”-double quote</a:t>
            </a:r>
          </a:p>
          <a:p>
            <a:r>
              <a:rPr lang="en-US" dirty="0" smtClean="0"/>
              <a:t>/?-</a:t>
            </a:r>
            <a:r>
              <a:rPr lang="en-US" dirty="0" err="1" smtClean="0"/>
              <a:t>qus</a:t>
            </a:r>
            <a:r>
              <a:rPr lang="en-US" dirty="0" smtClean="0"/>
              <a:t> mark</a:t>
            </a:r>
          </a:p>
          <a:p>
            <a:r>
              <a:rPr lang="en-US" dirty="0" smtClean="0"/>
              <a:t>/0-null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9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 smtClean="0"/>
              <a:t>Ascii</a:t>
            </a:r>
            <a:r>
              <a:rPr lang="en-US" dirty="0" smtClean="0"/>
              <a:t> –</a:t>
            </a:r>
            <a:r>
              <a:rPr lang="en-US" dirty="0" err="1" smtClean="0"/>
              <a:t>american</a:t>
            </a:r>
            <a:r>
              <a:rPr lang="en-US" dirty="0" smtClean="0"/>
              <a:t> standard code for information interchange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A-Z  - 65to90</a:t>
            </a:r>
          </a:p>
          <a:p>
            <a:pPr marL="137160" indent="0">
              <a:buNone/>
            </a:pPr>
            <a:r>
              <a:rPr lang="en-US" dirty="0" smtClean="0"/>
              <a:t>a-z – 97to122</a:t>
            </a:r>
          </a:p>
          <a:p>
            <a:pPr marL="137160" indent="0">
              <a:buNone/>
            </a:pPr>
            <a:r>
              <a:rPr lang="en-US" dirty="0" smtClean="0"/>
              <a:t>0-9 – 48 to 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3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703539" cy="5257800"/>
          </a:xfrm>
        </p:spPr>
      </p:pic>
    </p:spTree>
    <p:extLst>
      <p:ext uri="{BB962C8B-B14F-4D97-AF65-F5344CB8AC3E}">
        <p14:creationId xmlns:p14="http://schemas.microsoft.com/office/powerpoint/2010/main" val="364501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Operator_precedence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144000" cy="4709160"/>
          </a:xfrm>
        </p:spPr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/>
              <a:t>Operator Precedence and Associativity 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Precedence 					Associativity 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dirty="0" smtClean="0"/>
              <a:t>						left </a:t>
            </a:r>
            <a:r>
              <a:rPr lang="en-US" dirty="0"/>
              <a:t>to right/inside‐out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++</a:t>
            </a:r>
            <a:r>
              <a:rPr lang="en-US" dirty="0"/>
              <a:t>  ‐‐ ! + (unary)  ‐ (unary) (type</a:t>
            </a:r>
            <a:r>
              <a:rPr lang="en-US" dirty="0" smtClean="0"/>
              <a:t>)		right </a:t>
            </a:r>
            <a:r>
              <a:rPr lang="en-US" dirty="0"/>
              <a:t>to left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* </a:t>
            </a:r>
            <a:r>
              <a:rPr lang="en-US" dirty="0"/>
              <a:t>/ % </a:t>
            </a:r>
            <a:r>
              <a:rPr lang="en-US" dirty="0" smtClean="0"/>
              <a:t>						left </a:t>
            </a:r>
            <a:r>
              <a:rPr lang="en-US" dirty="0"/>
              <a:t>to </a:t>
            </a:r>
            <a:r>
              <a:rPr lang="en-US" dirty="0" smtClean="0"/>
              <a:t>right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/>
              <a:t>+ (addition)  ‐ (subtraction) </a:t>
            </a:r>
            <a:r>
              <a:rPr lang="en-US" dirty="0" smtClean="0"/>
              <a:t>			left </a:t>
            </a:r>
            <a:r>
              <a:rPr lang="en-US" dirty="0"/>
              <a:t>to right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&lt; </a:t>
            </a:r>
            <a:r>
              <a:rPr lang="en-US" dirty="0"/>
              <a:t>&lt;= &gt; </a:t>
            </a:r>
            <a:r>
              <a:rPr lang="en-US" dirty="0" smtClean="0"/>
              <a:t>&gt;=					left to </a:t>
            </a:r>
            <a:r>
              <a:rPr lang="en-US" dirty="0"/>
              <a:t>right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== </a:t>
            </a:r>
            <a:r>
              <a:rPr lang="en-US" dirty="0"/>
              <a:t>!= </a:t>
            </a:r>
            <a:r>
              <a:rPr lang="en-US" dirty="0" smtClean="0"/>
              <a:t>						left </a:t>
            </a:r>
            <a:r>
              <a:rPr lang="en-US" dirty="0"/>
              <a:t>to right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&amp;&amp; 						left </a:t>
            </a:r>
            <a:r>
              <a:rPr lang="en-US" dirty="0"/>
              <a:t>to right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|| 						left </a:t>
            </a:r>
            <a:r>
              <a:rPr lang="en-US" dirty="0"/>
              <a:t>to right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= </a:t>
            </a:r>
            <a:r>
              <a:rPr lang="en-US" dirty="0"/>
              <a:t>+=  ‐= *= /= %= </a:t>
            </a:r>
            <a:r>
              <a:rPr lang="en-US" dirty="0" smtClean="0"/>
              <a:t>				right </a:t>
            </a:r>
            <a:r>
              <a:rPr lang="en-US" dirty="0"/>
              <a:t>to left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, </a:t>
            </a:r>
            <a:r>
              <a:rPr lang="en-US" dirty="0"/>
              <a:t>(comma) </a:t>
            </a:r>
            <a:r>
              <a:rPr lang="en-US" dirty="0" smtClean="0"/>
              <a:t>					right </a:t>
            </a:r>
            <a:r>
              <a:rPr lang="en-US" dirty="0"/>
              <a:t>to left</a:t>
            </a:r>
          </a:p>
        </p:txBody>
      </p:sp>
    </p:spTree>
    <p:extLst>
      <p:ext uri="{BB962C8B-B14F-4D97-AF65-F5344CB8AC3E}">
        <p14:creationId xmlns:p14="http://schemas.microsoft.com/office/powerpoint/2010/main" val="383234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</a:t>
            </a:r>
            <a:r>
              <a:rPr lang="en-US" dirty="0" err="1" smtClean="0"/>
              <a:t>ouput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9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What-why-where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Language? Set of words, sounds/symbols to communicate something</a:t>
            </a:r>
          </a:p>
          <a:p>
            <a:r>
              <a:rPr lang="en-US" dirty="0" smtClean="0"/>
              <a:t>Program language – human machine communication</a:t>
            </a:r>
          </a:p>
          <a:p>
            <a:endParaRPr lang="en-US" dirty="0" smtClean="0"/>
          </a:p>
          <a:p>
            <a:r>
              <a:rPr lang="en-US" sz="2400" b="1" dirty="0"/>
              <a:t>C programming</a:t>
            </a:r>
            <a:r>
              <a:rPr lang="en-US" sz="2400" dirty="0"/>
              <a:t> is a general-purpose, procedural, imperative computer programming language developed in 1972 by Dennis M. Ritchie at the Bell Telephone Laboratories to develop the UNIX operating </a:t>
            </a:r>
            <a:r>
              <a:rPr lang="en-US" sz="2400" dirty="0" smtClean="0"/>
              <a:t>system</a:t>
            </a:r>
            <a:r>
              <a:rPr lang="en-US" sz="2400" dirty="0"/>
              <a:t>. C is the most widely used computer </a:t>
            </a:r>
            <a:r>
              <a:rPr lang="en-US" sz="2400" dirty="0" smtClean="0"/>
              <a:t>language.</a:t>
            </a:r>
          </a:p>
          <a:p>
            <a:endParaRPr lang="en-US" sz="2400" dirty="0" smtClean="0"/>
          </a:p>
          <a:p>
            <a:r>
              <a:rPr lang="en-US" sz="2400" dirty="0" smtClean="0"/>
              <a:t>Very fast</a:t>
            </a:r>
          </a:p>
          <a:p>
            <a:r>
              <a:rPr lang="en-US" sz="2400" dirty="0" smtClean="0"/>
              <a:t>Close to hardware</a:t>
            </a:r>
          </a:p>
          <a:p>
            <a:r>
              <a:rPr lang="en-US" sz="2400" dirty="0" smtClean="0"/>
              <a:t>Easy to learn and use</a:t>
            </a:r>
          </a:p>
          <a:p>
            <a:endParaRPr lang="en-US" sz="2400" dirty="0"/>
          </a:p>
          <a:p>
            <a:r>
              <a:rPr lang="en-US" sz="2400" dirty="0" smtClean="0"/>
              <a:t>Used in develop OS, software ,embedded products..</a:t>
            </a:r>
            <a:endParaRPr lang="en-US" sz="2400" dirty="0"/>
          </a:p>
          <a:p>
            <a:pPr marL="13716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66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Declaration,</a:t>
            </a:r>
            <a:r>
              <a:rPr lang="en-US" dirty="0"/>
              <a:t> </a:t>
            </a:r>
            <a:r>
              <a:rPr lang="en-US" dirty="0" smtClean="0"/>
              <a:t>Definition, initialization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a; //global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b;  //local ,global for c and d scope</a:t>
            </a:r>
          </a:p>
          <a:p>
            <a:pPr marL="722376" lvl="2" indent="0">
              <a:buNone/>
            </a:pPr>
            <a:r>
              <a:rPr lang="en-US" dirty="0" smtClean="0"/>
              <a:t>{</a:t>
            </a:r>
          </a:p>
          <a:p>
            <a:pPr marL="722376" lvl="2" indent="0">
              <a:buNone/>
            </a:pPr>
            <a:r>
              <a:rPr lang="en-US" dirty="0" smtClean="0"/>
              <a:t>	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c; </a:t>
            </a:r>
            <a:r>
              <a:rPr lang="en-US" dirty="0"/>
              <a:t>//local ,global for </a:t>
            </a:r>
            <a:r>
              <a:rPr lang="en-US" dirty="0" smtClean="0"/>
              <a:t>d </a:t>
            </a:r>
            <a:r>
              <a:rPr lang="en-US" dirty="0"/>
              <a:t>scope</a:t>
            </a:r>
          </a:p>
          <a:p>
            <a:pPr marL="722376" lvl="2" indent="0">
              <a:buNone/>
            </a:pPr>
            <a:endParaRPr lang="en-US" dirty="0" smtClean="0"/>
          </a:p>
          <a:p>
            <a:pPr marL="1133856" lvl="4" indent="0">
              <a:buNone/>
            </a:pPr>
            <a:r>
              <a:rPr lang="en-US" dirty="0" smtClean="0"/>
              <a:t>{</a:t>
            </a:r>
          </a:p>
          <a:p>
            <a:pPr marL="1133856" lvl="4" indent="0">
              <a:buNone/>
            </a:pPr>
            <a:r>
              <a:rPr lang="en-US" dirty="0" smtClean="0"/>
              <a:t>	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d; </a:t>
            </a:r>
            <a:r>
              <a:rPr lang="en-US" dirty="0"/>
              <a:t>//</a:t>
            </a:r>
            <a:r>
              <a:rPr lang="en-US" dirty="0" smtClean="0"/>
              <a:t>local</a:t>
            </a:r>
          </a:p>
          <a:p>
            <a:pPr marL="1133856" lvl="4" indent="0">
              <a:buNone/>
            </a:pPr>
            <a:r>
              <a:rPr lang="en-US" dirty="0" smtClean="0"/>
              <a:t>}</a:t>
            </a:r>
          </a:p>
          <a:p>
            <a:pPr marL="722376" lvl="2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e; </a:t>
            </a:r>
            <a:r>
              <a:rPr lang="en-US" dirty="0"/>
              <a:t>//</a:t>
            </a:r>
            <a:r>
              <a:rPr lang="en-US" dirty="0" smtClean="0"/>
              <a:t>local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97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949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Auto  -automatic</a:t>
            </a:r>
          </a:p>
          <a:p>
            <a:r>
              <a:rPr lang="en-US" sz="2400" dirty="0" smtClean="0"/>
              <a:t>Static</a:t>
            </a:r>
          </a:p>
          <a:p>
            <a:r>
              <a:rPr lang="en-US" sz="2400" dirty="0" smtClean="0"/>
              <a:t>Extern -external</a:t>
            </a:r>
          </a:p>
          <a:p>
            <a:r>
              <a:rPr lang="en-US" sz="2400" dirty="0" smtClean="0"/>
              <a:t>register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71800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65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</a:t>
            </a:r>
            <a:r>
              <a:rPr lang="en-US" dirty="0" err="1" smtClean="0"/>
              <a:t>vs</a:t>
            </a:r>
            <a:r>
              <a:rPr lang="en-US" dirty="0" smtClean="0"/>
              <a:t> static </a:t>
            </a:r>
            <a:r>
              <a:rPr lang="en-US" dirty="0" err="1" smtClean="0"/>
              <a:t>vs</a:t>
            </a:r>
            <a:r>
              <a:rPr lang="en-US" dirty="0" smtClean="0"/>
              <a:t> extern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/>
              <a:t>//</a:t>
            </a:r>
            <a:r>
              <a:rPr lang="en-US" sz="2000" dirty="0" err="1" smtClean="0"/>
              <a:t>int</a:t>
            </a:r>
            <a:r>
              <a:rPr lang="en-US" sz="2000" dirty="0" smtClean="0"/>
              <a:t> a ; //global</a:t>
            </a:r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Void fun()</a:t>
            </a:r>
          </a:p>
          <a:p>
            <a:pPr marL="137160" indent="0">
              <a:buNone/>
            </a:pPr>
            <a:r>
              <a:rPr lang="en-US" sz="2000" dirty="0" smtClean="0"/>
              <a:t>{</a:t>
            </a:r>
          </a:p>
          <a:p>
            <a:pPr marL="457200" lvl="1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  //</a:t>
            </a:r>
            <a:r>
              <a:rPr lang="en-US" sz="2000" dirty="0" err="1" smtClean="0"/>
              <a:t>vs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a;  </a:t>
            </a:r>
          </a:p>
          <a:p>
            <a:pPr marL="457200" lvl="1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++;</a:t>
            </a:r>
          </a:p>
          <a:p>
            <a:pPr marL="457200" lvl="1" indent="0">
              <a:buNone/>
            </a:pPr>
            <a:r>
              <a:rPr lang="en-US" sz="2000" dirty="0" err="1"/>
              <a:t>p</a:t>
            </a:r>
            <a:r>
              <a:rPr lang="en-US" sz="2000" dirty="0" err="1" smtClean="0"/>
              <a:t>f</a:t>
            </a:r>
            <a:r>
              <a:rPr lang="en-US" sz="2000" dirty="0" smtClean="0"/>
              <a:t>(“%</a:t>
            </a:r>
            <a:r>
              <a:rPr lang="en-US" sz="2000" dirty="0" err="1" smtClean="0"/>
              <a:t>d”,a</a:t>
            </a:r>
            <a:r>
              <a:rPr lang="en-US" sz="2000" dirty="0" smtClean="0"/>
              <a:t>);</a:t>
            </a:r>
          </a:p>
          <a:p>
            <a:pPr marL="137160" indent="0">
              <a:buNone/>
            </a:pPr>
            <a:r>
              <a:rPr lang="en-US" sz="2000" dirty="0" smtClean="0"/>
              <a:t>}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000" dirty="0" smtClean="0"/>
              <a:t>Void main()</a:t>
            </a:r>
          </a:p>
          <a:p>
            <a:pPr marL="137160" indent="0">
              <a:buNone/>
            </a:pPr>
            <a:r>
              <a:rPr lang="en-US" sz="2000" dirty="0" smtClean="0"/>
              <a:t>{</a:t>
            </a:r>
          </a:p>
          <a:p>
            <a:pPr marL="137160" indent="0">
              <a:buNone/>
            </a:pPr>
            <a:r>
              <a:rPr lang="en-US" sz="2000" dirty="0" smtClean="0"/>
              <a:t>	Fun();fun();fun();</a:t>
            </a:r>
          </a:p>
          <a:p>
            <a:pPr marL="13716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0393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 </a:t>
            </a:r>
            <a:r>
              <a:rPr lang="en-US" dirty="0" err="1" smtClean="0"/>
              <a:t>vs</a:t>
            </a:r>
            <a:r>
              <a:rPr lang="en-US" dirty="0" smtClean="0"/>
              <a:t> static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37976" cy="3925887"/>
          </a:xfrm>
        </p:spPr>
      </p:pic>
    </p:spTree>
    <p:extLst>
      <p:ext uri="{BB962C8B-B14F-4D97-AF65-F5344CB8AC3E}">
        <p14:creationId xmlns:p14="http://schemas.microsoft.com/office/powerpoint/2010/main" val="2335638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Book exercise</a:t>
            </a:r>
          </a:p>
          <a:p>
            <a:r>
              <a:rPr lang="en-US" dirty="0" smtClean="0"/>
              <a:t>Bitwise operators task</a:t>
            </a:r>
          </a:p>
          <a:p>
            <a:pPr lvl="1"/>
            <a:r>
              <a:rPr lang="en-US" dirty="0" smtClean="0"/>
              <a:t>Bit </a:t>
            </a:r>
            <a:r>
              <a:rPr lang="en-US" dirty="0" err="1" smtClean="0"/>
              <a:t>set,clear,toggle</a:t>
            </a:r>
            <a:endParaRPr lang="en-US" dirty="0" smtClean="0"/>
          </a:p>
          <a:p>
            <a:pPr lvl="1"/>
            <a:r>
              <a:rPr lang="en-US" dirty="0" smtClean="0"/>
              <a:t>Bit set count</a:t>
            </a:r>
          </a:p>
          <a:p>
            <a:pPr lvl="1"/>
            <a:r>
              <a:rPr lang="en-US" dirty="0" smtClean="0"/>
              <a:t>Bit set </a:t>
            </a:r>
            <a:r>
              <a:rPr lang="en-US" dirty="0" err="1" smtClean="0"/>
              <a:t>pos</a:t>
            </a:r>
            <a:r>
              <a:rPr lang="en-US" dirty="0" smtClean="0"/>
              <a:t> check</a:t>
            </a:r>
          </a:p>
          <a:p>
            <a:pPr lvl="1"/>
            <a:r>
              <a:rPr lang="en-US" dirty="0"/>
              <a:t>Bit </a:t>
            </a:r>
            <a:r>
              <a:rPr lang="en-US" dirty="0" err="1"/>
              <a:t>pos</a:t>
            </a:r>
            <a:r>
              <a:rPr lang="en-US" dirty="0"/>
              <a:t> swap</a:t>
            </a:r>
          </a:p>
          <a:p>
            <a:pPr lvl="1"/>
            <a:r>
              <a:rPr lang="en-US" dirty="0"/>
              <a:t>Power of 2</a:t>
            </a:r>
          </a:p>
          <a:p>
            <a:pPr lvl="1"/>
            <a:r>
              <a:rPr lang="en-US" dirty="0"/>
              <a:t>Nibble swap</a:t>
            </a:r>
          </a:p>
          <a:p>
            <a:pPr lvl="1"/>
            <a:r>
              <a:rPr lang="en-US" dirty="0"/>
              <a:t>Bit odd </a:t>
            </a:r>
            <a:r>
              <a:rPr lang="en-US" dirty="0" smtClean="0"/>
              <a:t>even</a:t>
            </a:r>
          </a:p>
          <a:p>
            <a:pPr lvl="1"/>
            <a:r>
              <a:rPr lang="en-US" dirty="0" smtClean="0"/>
              <a:t>Bit reverse</a:t>
            </a:r>
          </a:p>
          <a:p>
            <a:pPr lvl="1"/>
            <a:r>
              <a:rPr lang="en-US" dirty="0" smtClean="0"/>
              <a:t>Little endian </a:t>
            </a:r>
            <a:r>
              <a:rPr lang="en-US" dirty="0" err="1" smtClean="0"/>
              <a:t>vs</a:t>
            </a:r>
            <a:r>
              <a:rPr lang="en-US" dirty="0" smtClean="0"/>
              <a:t> big endian</a:t>
            </a:r>
          </a:p>
          <a:p>
            <a:r>
              <a:rPr lang="en-US" dirty="0" smtClean="0"/>
              <a:t>Number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5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Assembler </a:t>
            </a:r>
            <a:r>
              <a:rPr lang="en-US" dirty="0" err="1" smtClean="0"/>
              <a:t>vs</a:t>
            </a:r>
            <a:r>
              <a:rPr lang="en-US" smtClean="0"/>
              <a:t> Compiler </a:t>
            </a:r>
            <a:r>
              <a:rPr lang="en-US" dirty="0" err="1" smtClean="0"/>
              <a:t>vs</a:t>
            </a:r>
            <a:r>
              <a:rPr lang="en-US" dirty="0" smtClean="0"/>
              <a:t> interpreter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6597106" cy="4953000"/>
          </a:xfrm>
        </p:spPr>
      </p:pic>
    </p:spTree>
    <p:extLst>
      <p:ext uri="{BB962C8B-B14F-4D97-AF65-F5344CB8AC3E}">
        <p14:creationId xmlns:p14="http://schemas.microsoft.com/office/powerpoint/2010/main" val="302937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460509" cy="3657600"/>
          </a:xfrm>
        </p:spPr>
      </p:pic>
    </p:spTree>
    <p:extLst>
      <p:ext uri="{BB962C8B-B14F-4D97-AF65-F5344CB8AC3E}">
        <p14:creationId xmlns:p14="http://schemas.microsoft.com/office/powerpoint/2010/main" val="423846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 – set of rules to define variables</a:t>
            </a:r>
          </a:p>
          <a:p>
            <a:r>
              <a:rPr lang="en-US" dirty="0" smtClean="0"/>
              <a:t>Keywords – fixed words to do special tasks</a:t>
            </a:r>
          </a:p>
          <a:p>
            <a:r>
              <a:rPr lang="en-US" dirty="0" smtClean="0"/>
              <a:t>Constants/literals –cant change variable value</a:t>
            </a:r>
          </a:p>
          <a:p>
            <a:r>
              <a:rPr lang="en-US" dirty="0" smtClean="0"/>
              <a:t>String – group of characters</a:t>
            </a:r>
          </a:p>
          <a:p>
            <a:r>
              <a:rPr lang="en-US" dirty="0" smtClean="0"/>
              <a:t>Operators – used to do math operations</a:t>
            </a:r>
          </a:p>
          <a:p>
            <a:r>
              <a:rPr lang="en-US" dirty="0" smtClean="0"/>
              <a:t>Special symbols-(),{}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5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Unary ( increment, decrement operator)</a:t>
            </a:r>
          </a:p>
          <a:p>
            <a:r>
              <a:rPr lang="en-US" dirty="0" smtClean="0"/>
              <a:t>Binary (</a:t>
            </a:r>
            <a:r>
              <a:rPr lang="en-US" dirty="0" err="1" smtClean="0"/>
              <a:t>arithmatic,logical,bitwise,relational,assignment</a:t>
            </a:r>
            <a:r>
              <a:rPr lang="en-US" dirty="0" smtClean="0"/>
              <a:t> operators)</a:t>
            </a:r>
          </a:p>
          <a:p>
            <a:r>
              <a:rPr lang="en-US" dirty="0" smtClean="0"/>
              <a:t>Ternary –conditional operator (?:)</a:t>
            </a:r>
          </a:p>
          <a:p>
            <a:endParaRPr lang="en-US" dirty="0"/>
          </a:p>
          <a:p>
            <a:r>
              <a:rPr lang="en-US" dirty="0" smtClean="0"/>
              <a:t>Special operators -&amp;,*,</a:t>
            </a:r>
            <a:r>
              <a:rPr lang="en-US" dirty="0" err="1" smtClean="0"/>
              <a:t>sizeof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4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8" y="1600200"/>
            <a:ext cx="7067204" cy="4708525"/>
          </a:xfrm>
        </p:spPr>
      </p:pic>
    </p:spTree>
    <p:extLst>
      <p:ext uri="{BB962C8B-B14F-4D97-AF65-F5344CB8AC3E}">
        <p14:creationId xmlns:p14="http://schemas.microsoft.com/office/powerpoint/2010/main" val="20724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smtClean="0"/>
              <a:t>Bit set(|)</a:t>
            </a:r>
          </a:p>
          <a:p>
            <a:pPr marL="137160" indent="0">
              <a:buNone/>
            </a:pPr>
            <a:r>
              <a:rPr lang="en-US" dirty="0" smtClean="0"/>
              <a:t>Bit clear(&amp;)</a:t>
            </a:r>
          </a:p>
          <a:p>
            <a:pPr marL="137160" indent="0">
              <a:buNone/>
            </a:pPr>
            <a:r>
              <a:rPr lang="en-US" dirty="0" smtClean="0"/>
              <a:t>Bit toggle(^)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Nth bit set</a:t>
            </a:r>
          </a:p>
          <a:p>
            <a:pPr marL="585216" lvl="1" indent="0">
              <a:buNone/>
            </a:pPr>
            <a:r>
              <a:rPr lang="en-US" dirty="0"/>
              <a:t>a|=(1&lt;&lt;n</a:t>
            </a:r>
            <a:r>
              <a:rPr lang="en-US" dirty="0" smtClean="0"/>
              <a:t>)</a:t>
            </a:r>
          </a:p>
          <a:p>
            <a:pPr marL="137160" indent="0">
              <a:buNone/>
            </a:pPr>
            <a:r>
              <a:rPr lang="en-US" dirty="0"/>
              <a:t>Nth bit </a:t>
            </a:r>
            <a:r>
              <a:rPr lang="en-US" dirty="0" smtClean="0"/>
              <a:t>clear</a:t>
            </a:r>
            <a:endParaRPr lang="en-US" dirty="0"/>
          </a:p>
          <a:p>
            <a:pPr marL="585216" lvl="1" indent="0">
              <a:buNone/>
            </a:pPr>
            <a:r>
              <a:rPr lang="en-US" dirty="0" smtClean="0"/>
              <a:t>a&amp;=~(</a:t>
            </a:r>
            <a:r>
              <a:rPr lang="en-US" dirty="0"/>
              <a:t>1&lt;&lt;n</a:t>
            </a:r>
            <a:r>
              <a:rPr lang="en-US" dirty="0" smtClean="0"/>
              <a:t>)</a:t>
            </a:r>
          </a:p>
          <a:p>
            <a:pPr marL="137160" indent="0">
              <a:buNone/>
            </a:pPr>
            <a:r>
              <a:rPr lang="en-US" dirty="0" smtClean="0"/>
              <a:t>Nth bit toggle</a:t>
            </a:r>
          </a:p>
          <a:p>
            <a:pPr marL="585216" lvl="1" indent="0">
              <a:buNone/>
            </a:pPr>
            <a:r>
              <a:rPr lang="en-US" dirty="0"/>
              <a:t>a</a:t>
            </a:r>
            <a:r>
              <a:rPr lang="en-US" dirty="0" smtClean="0"/>
              <a:t>^=(1&lt;&lt;n)</a:t>
            </a:r>
          </a:p>
          <a:p>
            <a:pPr marL="5852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0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990600"/>
          </a:xfrm>
        </p:spPr>
        <p:txBody>
          <a:bodyPr/>
          <a:lstStyle/>
          <a:p>
            <a:r>
              <a:rPr lang="en-US" dirty="0" smtClean="0"/>
              <a:t>Data types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52160"/>
          </a:xfrm>
        </p:spPr>
        <p:txBody>
          <a:bodyPr/>
          <a:lstStyle/>
          <a:p>
            <a:r>
              <a:rPr lang="en-US" dirty="0" smtClean="0"/>
              <a:t>Primary –</a:t>
            </a:r>
            <a:r>
              <a:rPr lang="en-US" dirty="0" err="1" smtClean="0"/>
              <a:t>int,float,char,void</a:t>
            </a:r>
            <a:endParaRPr lang="en-US" dirty="0" smtClean="0"/>
          </a:p>
          <a:p>
            <a:r>
              <a:rPr lang="en-US" dirty="0" smtClean="0"/>
              <a:t>Derived –</a:t>
            </a:r>
            <a:r>
              <a:rPr lang="en-US" dirty="0" err="1" smtClean="0"/>
              <a:t>array,pointers</a:t>
            </a:r>
            <a:endParaRPr lang="en-US" dirty="0" smtClean="0"/>
          </a:p>
          <a:p>
            <a:r>
              <a:rPr lang="en-US" dirty="0" smtClean="0"/>
              <a:t>User define –</a:t>
            </a:r>
            <a:r>
              <a:rPr lang="en-US" dirty="0" err="1" smtClean="0"/>
              <a:t>structure,union,enumeration,typedef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2514600"/>
            <a:ext cx="5734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2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601</TotalTime>
  <Words>447</Words>
  <Application>Microsoft Office PowerPoint</Application>
  <PresentationFormat>On-screen Show (4:3)</PresentationFormat>
  <Paragraphs>161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Apex</vt:lpstr>
      <vt:lpstr>C program</vt:lpstr>
      <vt:lpstr>What-why-where</vt:lpstr>
      <vt:lpstr>Assembler vs Compiler vs interpreter</vt:lpstr>
      <vt:lpstr>Top down approach</vt:lpstr>
      <vt:lpstr>Tokens</vt:lpstr>
      <vt:lpstr>Operator types</vt:lpstr>
      <vt:lpstr>operators</vt:lpstr>
      <vt:lpstr>Bitwise operator</vt:lpstr>
      <vt:lpstr>Data types  </vt:lpstr>
      <vt:lpstr>Data types </vt:lpstr>
      <vt:lpstr>Qualifiers/modifiers</vt:lpstr>
      <vt:lpstr>Type conversion/type cast</vt:lpstr>
      <vt:lpstr>Basic c program structure</vt:lpstr>
      <vt:lpstr>Type definition</vt:lpstr>
      <vt:lpstr>Escape sequence</vt:lpstr>
      <vt:lpstr>Ascii table</vt:lpstr>
      <vt:lpstr>Ascii table</vt:lpstr>
      <vt:lpstr>Operator_precedence</vt:lpstr>
      <vt:lpstr>Input and ouput</vt:lpstr>
      <vt:lpstr>Local vs global variables</vt:lpstr>
      <vt:lpstr>Storage class</vt:lpstr>
      <vt:lpstr>Auto vs static vs extern</vt:lpstr>
      <vt:lpstr>Extern vs static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103</cp:revision>
  <dcterms:created xsi:type="dcterms:W3CDTF">2006-08-16T00:00:00Z</dcterms:created>
  <dcterms:modified xsi:type="dcterms:W3CDTF">2020-11-05T10:47:35Z</dcterms:modified>
</cp:coreProperties>
</file>