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2" r:id="rId4"/>
    <p:sldId id="273" r:id="rId5"/>
    <p:sldId id="278" r:id="rId6"/>
    <p:sldId id="274" r:id="rId7"/>
    <p:sldId id="275" r:id="rId8"/>
    <p:sldId id="276" r:id="rId9"/>
    <p:sldId id="277" r:id="rId10"/>
    <p:sldId id="279" r:id="rId11"/>
    <p:sldId id="264" r:id="rId12"/>
    <p:sldId id="259" r:id="rId13"/>
    <p:sldId id="260" r:id="rId14"/>
    <p:sldId id="261" r:id="rId15"/>
    <p:sldId id="262" r:id="rId16"/>
    <p:sldId id="263" r:id="rId17"/>
    <p:sldId id="266" r:id="rId18"/>
    <p:sldId id="268" r:id="rId19"/>
    <p:sldId id="280" r:id="rId20"/>
    <p:sldId id="267" r:id="rId21"/>
    <p:sldId id="281" r:id="rId22"/>
    <p:sldId id="269" r:id="rId23"/>
    <p:sldId id="270" r:id="rId24"/>
    <p:sldId id="271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 varScale="1">
        <p:scale>
          <a:sx n="88" d="100"/>
          <a:sy n="88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25-Nov-20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&amp; 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Structure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19800"/>
          </a:xfrm>
        </p:spPr>
        <p:txBody>
          <a:bodyPr>
            <a:normAutofit fontScale="40000" lnSpcReduction="20000"/>
          </a:bodyPr>
          <a:lstStyle/>
          <a:p>
            <a:pPr marL="13716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  <a:endParaRPr lang="en-US" dirty="0"/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137160" indent="0">
              <a:buNone/>
            </a:pPr>
            <a:r>
              <a:rPr lang="en-US" dirty="0"/>
              <a:t>    char b;</a:t>
            </a:r>
          </a:p>
          <a:p>
            <a:pPr marL="137160" indent="0">
              <a:buNone/>
            </a:pPr>
            <a:r>
              <a:rPr lang="en-US" dirty="0"/>
              <a:t>}</a:t>
            </a:r>
            <a:r>
              <a:rPr lang="en-US" dirty="0" err="1"/>
              <a:t>obj</a:t>
            </a:r>
            <a:r>
              <a:rPr lang="en-US" dirty="0"/>
              <a:t>[2];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test*</a:t>
            </a:r>
            <a:r>
              <a:rPr lang="en-US" dirty="0" err="1"/>
              <a:t>pprint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test *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 smtClean="0"/>
              <a:t>printf</a:t>
            </a:r>
            <a:r>
              <a:rPr lang="en-US" dirty="0"/>
              <a:t>("%d\n</a:t>
            </a:r>
            <a:r>
              <a:rPr lang="en-US" dirty="0" smtClean="0"/>
              <a:t>",(ptr+1)-&gt;</a:t>
            </a:r>
            <a:r>
              <a:rPr lang="en-US" dirty="0"/>
              <a:t>a);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("%d\n",(*(ptr+1)).b);</a:t>
            </a:r>
          </a:p>
          <a:p>
            <a:pPr marL="137160" indent="0">
              <a:buNone/>
            </a:pPr>
            <a:r>
              <a:rPr lang="en-US" dirty="0"/>
              <a:t>    return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test*</a:t>
            </a:r>
            <a:r>
              <a:rPr lang="en-US" dirty="0" err="1"/>
              <a:t>aprint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test </a:t>
            </a:r>
            <a:r>
              <a:rPr lang="en-US" dirty="0" err="1"/>
              <a:t>arr</a:t>
            </a:r>
            <a:r>
              <a:rPr lang="en-US" dirty="0"/>
              <a:t>[])</a:t>
            </a:r>
          </a:p>
          <a:p>
            <a:pPr marL="137160" indent="0">
              <a:buNone/>
            </a:pPr>
            <a:r>
              <a:rPr lang="en-US" dirty="0" smtClean="0"/>
              <a:t>{     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arr</a:t>
            </a:r>
            <a:r>
              <a:rPr lang="en-US" dirty="0"/>
              <a:t>[0].a);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arr</a:t>
            </a:r>
            <a:r>
              <a:rPr lang="en-US" dirty="0"/>
              <a:t>[1].b);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obj</a:t>
            </a:r>
            <a:r>
              <a:rPr lang="en-US" dirty="0"/>
              <a:t>[0].a=1;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obj</a:t>
            </a:r>
            <a:r>
              <a:rPr lang="en-US" dirty="0"/>
              <a:t>[0].b=2;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obj</a:t>
            </a:r>
            <a:r>
              <a:rPr lang="en-US" dirty="0"/>
              <a:t>[1].a=11;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obj</a:t>
            </a:r>
            <a:r>
              <a:rPr lang="en-US" dirty="0"/>
              <a:t>[1].b=12</a:t>
            </a:r>
            <a:r>
              <a:rPr lang="en-US" dirty="0" smtClean="0"/>
              <a:t>;   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test *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obj</a:t>
            </a:r>
            <a:r>
              <a:rPr lang="en-US" dirty="0"/>
              <a:t>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pprint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aprint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87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445108" cy="3630822"/>
          </a:xfrm>
        </p:spPr>
      </p:pic>
    </p:spTree>
    <p:extLst>
      <p:ext uri="{BB962C8B-B14F-4D97-AF65-F5344CB8AC3E}">
        <p14:creationId xmlns:p14="http://schemas.microsoft.com/office/powerpoint/2010/main" val="233001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47360"/>
          </a:xfrm>
        </p:spPr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declaring structure </a:t>
            </a:r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struct_example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integer;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float </a:t>
            </a:r>
            <a:r>
              <a:rPr lang="en-US" dirty="0" smtClean="0"/>
              <a:t>decimal;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	char name[20</a:t>
            </a:r>
            <a:r>
              <a:rPr lang="en-US" dirty="0" smtClean="0"/>
              <a:t>]; 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};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</a:p>
          <a:p>
            <a:pPr marL="137160" indent="0">
              <a:buNone/>
            </a:pPr>
            <a:r>
              <a:rPr lang="en-US" dirty="0" smtClean="0"/>
              <a:t>// </a:t>
            </a:r>
            <a:r>
              <a:rPr lang="en-US" dirty="0" err="1"/>
              <a:t>declaraing</a:t>
            </a:r>
            <a:r>
              <a:rPr lang="en-US" dirty="0"/>
              <a:t> union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union </a:t>
            </a:r>
            <a:r>
              <a:rPr lang="en-US" dirty="0" err="1"/>
              <a:t>union_example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integer; </a:t>
            </a:r>
          </a:p>
          <a:p>
            <a:pPr marL="137160" indent="0">
              <a:buNone/>
            </a:pPr>
            <a:r>
              <a:rPr lang="en-US" dirty="0"/>
              <a:t>	float decimal; </a:t>
            </a:r>
          </a:p>
          <a:p>
            <a:pPr marL="137160" indent="0">
              <a:buNone/>
            </a:pPr>
            <a:r>
              <a:rPr lang="en-US" dirty="0"/>
              <a:t>	char name[20]; </a:t>
            </a:r>
          </a:p>
          <a:p>
            <a:pPr marL="137160" indent="0">
              <a:buNone/>
            </a:pPr>
            <a:r>
              <a:rPr lang="en-US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5027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81800"/>
          </a:xfrm>
        </p:spPr>
        <p:txBody>
          <a:bodyPr>
            <a:normAutofit fontScale="85000" lnSpcReduction="10000"/>
          </a:bodyPr>
          <a:lstStyle/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/>
              <a:t>void main()</a:t>
            </a:r>
          </a:p>
          <a:p>
            <a:pPr marL="137160" indent="0">
              <a:buNone/>
            </a:pPr>
            <a:r>
              <a:rPr lang="en-US" sz="2400" dirty="0"/>
              <a:t>{</a:t>
            </a:r>
          </a:p>
          <a:p>
            <a:pPr marL="137160" indent="0">
              <a:buNone/>
            </a:pPr>
            <a:r>
              <a:rPr lang="en-US" sz="2400" dirty="0"/>
              <a:t>	</a:t>
            </a:r>
          </a:p>
          <a:p>
            <a:pPr marL="13716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struct_example</a:t>
            </a:r>
            <a:r>
              <a:rPr lang="en-US" sz="2400" dirty="0"/>
              <a:t> s={18,38,"geeksforgeeks"}; </a:t>
            </a:r>
          </a:p>
          <a:p>
            <a:pPr marL="137160" indent="0">
              <a:buNone/>
            </a:pPr>
            <a:r>
              <a:rPr lang="en-US" sz="2400" dirty="0"/>
              <a:t>	</a:t>
            </a:r>
          </a:p>
          <a:p>
            <a:pPr marL="137160" indent="0">
              <a:buNone/>
            </a:pPr>
            <a:r>
              <a:rPr lang="en-US" sz="2400" dirty="0"/>
              <a:t>	</a:t>
            </a:r>
          </a:p>
          <a:p>
            <a:pPr marL="137160" indent="0">
              <a:buNone/>
            </a:pPr>
            <a:r>
              <a:rPr lang="en-US" sz="2400" dirty="0"/>
              <a:t>	union </a:t>
            </a:r>
            <a:r>
              <a:rPr lang="en-US" sz="2400" dirty="0" err="1"/>
              <a:t>union_example</a:t>
            </a:r>
            <a:r>
              <a:rPr lang="en-US" sz="2400" dirty="0"/>
              <a:t> u;//{18,38,"geeksforgeeks"}; </a:t>
            </a:r>
          </a:p>
          <a:p>
            <a:pPr marL="137160" indent="0">
              <a:buNone/>
            </a:pPr>
            <a:r>
              <a:rPr lang="en-US" sz="2400" dirty="0"/>
              <a:t>	</a:t>
            </a:r>
          </a:p>
          <a:p>
            <a:pPr marL="137160" indent="0">
              <a:buNone/>
            </a:pPr>
            <a:r>
              <a:rPr lang="en-US" sz="2400" dirty="0"/>
              <a:t>	//</a:t>
            </a:r>
            <a:r>
              <a:rPr lang="en-US" sz="2400" dirty="0" err="1"/>
              <a:t>u.integer</a:t>
            </a:r>
            <a:r>
              <a:rPr lang="en-US" sz="2400" dirty="0"/>
              <a:t>=18;</a:t>
            </a:r>
          </a:p>
          <a:p>
            <a:pPr marL="137160" indent="0">
              <a:buNone/>
            </a:pPr>
            <a:r>
              <a:rPr lang="en-US" sz="2400" dirty="0"/>
              <a:t>	 //</a:t>
            </a:r>
            <a:r>
              <a:rPr lang="en-US" sz="2400" dirty="0" err="1"/>
              <a:t>u.decimal</a:t>
            </a:r>
            <a:r>
              <a:rPr lang="en-US" sz="2400" dirty="0"/>
              <a:t>=10.11;	 </a:t>
            </a:r>
          </a:p>
          <a:p>
            <a:pPr marL="13716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strcpy</a:t>
            </a:r>
            <a:r>
              <a:rPr lang="en-US" sz="2400" dirty="0"/>
              <a:t>(</a:t>
            </a:r>
            <a:r>
              <a:rPr lang="en-US" sz="2400" dirty="0" err="1"/>
              <a:t>u.name,"hello</a:t>
            </a:r>
            <a:r>
              <a:rPr lang="en-US" sz="2400" dirty="0"/>
              <a:t>");</a:t>
            </a:r>
          </a:p>
          <a:p>
            <a:pPr marL="137160" indent="0">
              <a:buNone/>
            </a:pPr>
            <a:r>
              <a:rPr lang="en-US" sz="2400" dirty="0"/>
              <a:t>	</a:t>
            </a:r>
          </a:p>
          <a:p>
            <a:pPr marL="13716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("structure data:\n integer: %d\n	decimal: %.2f\n name: %s\n",</a:t>
            </a:r>
            <a:r>
              <a:rPr lang="en-US" sz="2400" dirty="0" err="1"/>
              <a:t>s.integer</a:t>
            </a:r>
            <a:r>
              <a:rPr lang="en-US" sz="2400" dirty="0"/>
              <a:t>, </a:t>
            </a:r>
            <a:r>
              <a:rPr lang="en-US" sz="2400" dirty="0" err="1"/>
              <a:t>s.decimal</a:t>
            </a:r>
            <a:r>
              <a:rPr lang="en-US" sz="2400" dirty="0"/>
              <a:t>, s.name); 				</a:t>
            </a:r>
          </a:p>
          <a:p>
            <a:pPr marL="13716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nunion</a:t>
            </a:r>
            <a:r>
              <a:rPr lang="en-US" sz="2400" dirty="0"/>
              <a:t> data:\n </a:t>
            </a:r>
            <a:r>
              <a:rPr lang="en-US" sz="2400" dirty="0" err="1"/>
              <a:t>integeer</a:t>
            </a:r>
            <a:r>
              <a:rPr lang="en-US" sz="2400" dirty="0"/>
              <a:t>: %d\n	decimal: %.2f\n name: %s\n", </a:t>
            </a:r>
            <a:r>
              <a:rPr lang="en-US" sz="2400" dirty="0" err="1"/>
              <a:t>u.integer</a:t>
            </a:r>
            <a:r>
              <a:rPr lang="en-US" sz="2400" dirty="0"/>
              <a:t>, </a:t>
            </a:r>
            <a:r>
              <a:rPr lang="en-US" sz="2400" dirty="0" err="1"/>
              <a:t>u.decimal</a:t>
            </a:r>
            <a:r>
              <a:rPr lang="en-US" sz="2400" dirty="0"/>
              <a:t>, u.name); </a:t>
            </a:r>
          </a:p>
          <a:p>
            <a:pPr marL="137160" indent="0">
              <a:buNone/>
            </a:pPr>
            <a:r>
              <a:rPr lang="en-US" sz="2400" dirty="0"/>
              <a:t>				</a:t>
            </a:r>
          </a:p>
          <a:p>
            <a:pPr marL="137160" indent="0">
              <a:buNone/>
            </a:pPr>
            <a:r>
              <a:rPr lang="en-US" sz="2400" dirty="0"/>
              <a:t>				</a:t>
            </a:r>
          </a:p>
          <a:p>
            <a:pPr marL="137160" indent="0">
              <a:buNone/>
            </a:pPr>
            <a:r>
              <a:rPr lang="en-US" sz="2400" dirty="0"/>
              <a:t>}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868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40000" lnSpcReduction="20000"/>
          </a:bodyPr>
          <a:lstStyle/>
          <a:p>
            <a:pPr marL="137160" indent="0">
              <a:buNone/>
            </a:pPr>
            <a:r>
              <a:rPr lang="en-US" sz="4000" dirty="0" smtClean="0"/>
              <a:t>	// </a:t>
            </a:r>
            <a:r>
              <a:rPr lang="en-US" sz="4000" dirty="0"/>
              <a:t>difference two and three </a:t>
            </a:r>
            <a:endParaRPr lang="en-US" sz="4000" dirty="0" smtClean="0"/>
          </a:p>
          <a:p>
            <a:pPr marL="137160" indent="0">
              <a:buNone/>
            </a:pPr>
            <a:endParaRPr lang="en-US" sz="4000" dirty="0"/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("\</a:t>
            </a:r>
            <a:r>
              <a:rPr lang="en-US" sz="4000" dirty="0" err="1"/>
              <a:t>nsizeof</a:t>
            </a:r>
            <a:r>
              <a:rPr lang="en-US" sz="4000" dirty="0"/>
              <a:t> structure : %d\n", </a:t>
            </a:r>
            <a:r>
              <a:rPr lang="en-US" sz="4000" dirty="0" err="1"/>
              <a:t>sizeof</a:t>
            </a:r>
            <a:r>
              <a:rPr lang="en-US" sz="4000" dirty="0"/>
              <a:t>(s));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</a:t>
            </a:r>
            <a:r>
              <a:rPr lang="en-US" sz="4000" dirty="0" err="1"/>
              <a:t>sizeof</a:t>
            </a:r>
            <a:r>
              <a:rPr lang="en-US" sz="4000" dirty="0"/>
              <a:t> union : %d\n", </a:t>
            </a:r>
            <a:r>
              <a:rPr lang="en-US" sz="4000" dirty="0" err="1"/>
              <a:t>sizeof</a:t>
            </a:r>
            <a:r>
              <a:rPr lang="en-US" sz="4000" dirty="0"/>
              <a:t>(u));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endParaRPr lang="en-US" sz="4000" dirty="0" smtClean="0"/>
          </a:p>
          <a:p>
            <a:pPr marL="137160" indent="0">
              <a:buNone/>
            </a:pPr>
            <a:endParaRPr lang="en-US" sz="4000" dirty="0"/>
          </a:p>
          <a:p>
            <a:pPr marL="137160" indent="0">
              <a:buNone/>
            </a:pPr>
            <a:r>
              <a:rPr lang="en-US" sz="4000" dirty="0"/>
              <a:t>	// difference five </a:t>
            </a:r>
            <a:endParaRPr lang="en-US" sz="4000" dirty="0" smtClean="0"/>
          </a:p>
          <a:p>
            <a:pPr marL="137160" indent="0">
              <a:buNone/>
            </a:pPr>
            <a:endParaRPr lang="en-US" sz="4000" dirty="0"/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("\n Accessing all members at a time:");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s.integer</a:t>
            </a:r>
            <a:r>
              <a:rPr lang="en-US" sz="4000" dirty="0"/>
              <a:t> = 183;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s.decimal</a:t>
            </a:r>
            <a:r>
              <a:rPr lang="en-US" sz="4000" dirty="0"/>
              <a:t> = 90;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strcpy</a:t>
            </a:r>
            <a:r>
              <a:rPr lang="en-US" sz="4000" dirty="0"/>
              <a:t>(s.name, "</a:t>
            </a:r>
            <a:r>
              <a:rPr lang="en-US" sz="4000" dirty="0" err="1"/>
              <a:t>geeksforgeeks</a:t>
            </a:r>
            <a:r>
              <a:rPr lang="en-US" sz="4000" dirty="0"/>
              <a:t>");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("structure data:\n integer: %d\n "</a:t>
            </a:r>
          </a:p>
          <a:p>
            <a:pPr marL="137160" indent="0">
              <a:buNone/>
            </a:pPr>
            <a:r>
              <a:rPr lang="en-US" sz="4000" dirty="0"/>
              <a:t>				"decimal: %.2f\n name: %s\n", </a:t>
            </a:r>
          </a:p>
          <a:p>
            <a:pPr marL="137160" indent="0">
              <a:buNone/>
            </a:pPr>
            <a:r>
              <a:rPr lang="en-US" sz="4000" dirty="0"/>
              <a:t>			</a:t>
            </a:r>
            <a:r>
              <a:rPr lang="en-US" sz="4000" dirty="0" err="1"/>
              <a:t>s.integer</a:t>
            </a:r>
            <a:r>
              <a:rPr lang="en-US" sz="4000" dirty="0"/>
              <a:t>, </a:t>
            </a:r>
            <a:r>
              <a:rPr lang="en-US" sz="4000" dirty="0" err="1"/>
              <a:t>s.decimal</a:t>
            </a:r>
            <a:r>
              <a:rPr lang="en-US" sz="4000" dirty="0"/>
              <a:t>, s.name);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u.integer</a:t>
            </a:r>
            <a:r>
              <a:rPr lang="en-US" sz="4000" dirty="0"/>
              <a:t> = 183;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u.decimal</a:t>
            </a:r>
            <a:r>
              <a:rPr lang="en-US" sz="4000" dirty="0"/>
              <a:t> = 90;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strcpy</a:t>
            </a:r>
            <a:r>
              <a:rPr lang="en-US" sz="4000" dirty="0"/>
              <a:t>(u.name, "</a:t>
            </a:r>
            <a:r>
              <a:rPr lang="en-US" sz="4000" dirty="0" err="1"/>
              <a:t>geeksforgeeks</a:t>
            </a:r>
            <a:r>
              <a:rPr lang="en-US" sz="4000" dirty="0"/>
              <a:t>"); 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</a:p>
          <a:p>
            <a:pPr marL="13716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printf</a:t>
            </a:r>
            <a:r>
              <a:rPr lang="en-US" sz="4000" dirty="0"/>
              <a:t>("\</a:t>
            </a:r>
            <a:r>
              <a:rPr lang="en-US" sz="4000" dirty="0" err="1"/>
              <a:t>nunion</a:t>
            </a:r>
            <a:r>
              <a:rPr lang="en-US" sz="4000" dirty="0"/>
              <a:t> data:\n </a:t>
            </a:r>
            <a:r>
              <a:rPr lang="en-US" sz="4000" dirty="0" err="1"/>
              <a:t>integeer</a:t>
            </a:r>
            <a:r>
              <a:rPr lang="en-US" sz="4000" dirty="0"/>
              <a:t>: %d\n "</a:t>
            </a:r>
          </a:p>
          <a:p>
            <a:pPr marL="137160" indent="0">
              <a:buNone/>
            </a:pPr>
            <a:r>
              <a:rPr lang="en-US" sz="4000" dirty="0"/>
              <a:t>				"decimal: %.2f\n name: %s\n", </a:t>
            </a:r>
          </a:p>
          <a:p>
            <a:pPr marL="137160" indent="0">
              <a:buNone/>
            </a:pPr>
            <a:r>
              <a:rPr lang="en-US" sz="4000" dirty="0"/>
              <a:t>			</a:t>
            </a:r>
            <a:r>
              <a:rPr lang="en-US" sz="4000" dirty="0" err="1"/>
              <a:t>u.integer</a:t>
            </a:r>
            <a:r>
              <a:rPr lang="en-US" sz="4000" dirty="0"/>
              <a:t>, </a:t>
            </a:r>
            <a:r>
              <a:rPr lang="en-US" sz="4000" dirty="0" err="1"/>
              <a:t>u.decimal</a:t>
            </a:r>
            <a:r>
              <a:rPr lang="en-US" sz="4000" dirty="0"/>
              <a:t>, u.name);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029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56960"/>
          </a:xfrm>
        </p:spPr>
        <p:txBody>
          <a:bodyPr>
            <a:normAutofit fontScale="55000" lnSpcReduction="20000"/>
          </a:bodyPr>
          <a:lstStyle/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("\n Accessing one member at time:");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nstructure</a:t>
            </a:r>
            <a:r>
              <a:rPr lang="en-US" dirty="0"/>
              <a:t> data:");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s.integer</a:t>
            </a:r>
            <a:r>
              <a:rPr lang="en-US" dirty="0"/>
              <a:t> = 240;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ninteger</a:t>
            </a:r>
            <a:r>
              <a:rPr lang="en-US" dirty="0"/>
              <a:t>: %d", </a:t>
            </a:r>
            <a:r>
              <a:rPr lang="en-US" dirty="0" err="1"/>
              <a:t>s.integer</a:t>
            </a:r>
            <a:r>
              <a:rPr lang="en-US" dirty="0"/>
              <a:t>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s.decimal</a:t>
            </a:r>
            <a:r>
              <a:rPr lang="en-US" dirty="0"/>
              <a:t> = 120;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ndecimal</a:t>
            </a:r>
            <a:r>
              <a:rPr lang="en-US" dirty="0"/>
              <a:t>: %f", </a:t>
            </a:r>
            <a:r>
              <a:rPr lang="en-US" dirty="0" err="1"/>
              <a:t>s.decimal</a:t>
            </a:r>
            <a:r>
              <a:rPr lang="en-US" dirty="0"/>
              <a:t>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(s.name, "C programming");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nname</a:t>
            </a:r>
            <a:r>
              <a:rPr lang="en-US" dirty="0"/>
              <a:t>: %s\n", s.name);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 union data:");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u.integer</a:t>
            </a:r>
            <a:r>
              <a:rPr lang="en-US" dirty="0"/>
              <a:t> = 240;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ninteger</a:t>
            </a:r>
            <a:r>
              <a:rPr lang="en-US" dirty="0"/>
              <a:t>: %d", </a:t>
            </a:r>
            <a:r>
              <a:rPr lang="en-US" dirty="0" err="1"/>
              <a:t>u.integer</a:t>
            </a:r>
            <a:r>
              <a:rPr lang="en-US" dirty="0"/>
              <a:t>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u.decimal</a:t>
            </a:r>
            <a:r>
              <a:rPr lang="en-US" dirty="0"/>
              <a:t> = 120;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ndecimal</a:t>
            </a:r>
            <a:r>
              <a:rPr lang="en-US" dirty="0"/>
              <a:t>: %f", </a:t>
            </a:r>
            <a:r>
              <a:rPr lang="en-US" dirty="0" err="1"/>
              <a:t>u.decimal</a:t>
            </a:r>
            <a:r>
              <a:rPr lang="en-US" dirty="0"/>
              <a:t>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(u.name, "C programming");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nname</a:t>
            </a:r>
            <a:r>
              <a:rPr lang="en-US" dirty="0"/>
              <a:t>: %s\n", u.name); 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09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283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 smtClean="0"/>
              <a:t>	//</a:t>
            </a:r>
            <a:r>
              <a:rPr lang="en-US" sz="2000" dirty="0"/>
              <a:t>difference four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</a:t>
            </a:r>
            <a:r>
              <a:rPr lang="en-US" sz="2000" dirty="0" err="1"/>
              <a:t>nAltering</a:t>
            </a:r>
            <a:r>
              <a:rPr lang="en-US" sz="2000" dirty="0"/>
              <a:t> a member value:\n");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s.integer</a:t>
            </a:r>
            <a:r>
              <a:rPr lang="en-US" sz="2000" dirty="0"/>
              <a:t> = 1218;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("structure data:\n integer: %d\n "</a:t>
            </a:r>
          </a:p>
          <a:p>
            <a:pPr marL="137160" indent="0">
              <a:buNone/>
            </a:pPr>
            <a:r>
              <a:rPr lang="en-US" sz="2000" dirty="0"/>
              <a:t>				" decimal: %.2f\n name: %s\n", </a:t>
            </a:r>
          </a:p>
          <a:p>
            <a:pPr marL="137160" indent="0">
              <a:buNone/>
            </a:pPr>
            <a:r>
              <a:rPr lang="en-US" sz="2000" dirty="0"/>
              <a:t>				</a:t>
            </a:r>
            <a:r>
              <a:rPr lang="en-US" sz="2000" dirty="0" err="1"/>
              <a:t>s.integer</a:t>
            </a:r>
            <a:r>
              <a:rPr lang="en-US" sz="2000" dirty="0"/>
              <a:t>, </a:t>
            </a:r>
            <a:r>
              <a:rPr lang="en-US" sz="2000" dirty="0" err="1"/>
              <a:t>s.decimal</a:t>
            </a:r>
            <a:r>
              <a:rPr lang="en-US" sz="2000" dirty="0"/>
              <a:t>, s.name);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u.integer</a:t>
            </a:r>
            <a:r>
              <a:rPr lang="en-US" sz="2000" dirty="0"/>
              <a:t> = 1218; </a:t>
            </a:r>
          </a:p>
          <a:p>
            <a:pPr marL="13716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("union data:\n integer: %d\n"</a:t>
            </a:r>
          </a:p>
          <a:p>
            <a:pPr marL="137160" indent="0">
              <a:buNone/>
            </a:pPr>
            <a:r>
              <a:rPr lang="en-US" sz="2000" dirty="0"/>
              <a:t>		" decimal: %.2f\n name: %s\n", </a:t>
            </a:r>
          </a:p>
          <a:p>
            <a:pPr marL="13716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u.integer</a:t>
            </a:r>
            <a:r>
              <a:rPr lang="en-US" sz="2000" dirty="0"/>
              <a:t>, </a:t>
            </a:r>
            <a:r>
              <a:rPr lang="en-US" sz="2000" dirty="0" err="1"/>
              <a:t>u.decimal</a:t>
            </a:r>
            <a:r>
              <a:rPr lang="en-US" sz="2000" dirty="0"/>
              <a:t>, u.name); 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6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</a:t>
            </a:r>
            <a:r>
              <a:rPr lang="en-US" dirty="0" err="1" smtClean="0"/>
              <a:t>struct</a:t>
            </a:r>
            <a:r>
              <a:rPr lang="en-US" dirty="0" smtClean="0"/>
              <a:t> and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  <a:r>
              <a:rPr lang="en-US" dirty="0" err="1"/>
              <a:t>int</a:t>
            </a:r>
            <a:r>
              <a:rPr lang="en-US" dirty="0"/>
              <a:t> a;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union    </a:t>
            </a:r>
          </a:p>
          <a:p>
            <a:pPr marL="457200" lvl="1" indent="0">
              <a:buNone/>
            </a:pPr>
            <a:r>
              <a:rPr lang="en-US" dirty="0" smtClean="0"/>
              <a:t>{       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b;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double f;  </a:t>
            </a:r>
          </a:p>
          <a:p>
            <a:pPr marL="457200" lvl="1" indent="0">
              <a:buNone/>
            </a:pPr>
            <a:r>
              <a:rPr lang="en-US" dirty="0" smtClean="0"/>
              <a:t> };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r>
              <a:rPr lang="en-US" dirty="0"/>
              <a:t>o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457200" lvl="1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("%d",</a:t>
            </a:r>
            <a:r>
              <a:rPr lang="en-US" dirty="0" err="1"/>
              <a:t>sizeof</a:t>
            </a:r>
            <a:r>
              <a:rPr lang="en-US" dirty="0"/>
              <a:t>(o));   </a:t>
            </a:r>
            <a:r>
              <a:rPr lang="en-US" dirty="0" smtClean="0"/>
              <a:t>//</a:t>
            </a:r>
            <a:r>
              <a:rPr lang="en-US" dirty="0" err="1" smtClean="0"/>
              <a:t>ans</a:t>
            </a:r>
            <a:r>
              <a:rPr lang="en-US" dirty="0" smtClean="0"/>
              <a:t>=16</a:t>
            </a:r>
          </a:p>
          <a:p>
            <a:pPr marL="457200" lvl="1" indent="0">
              <a:buNone/>
            </a:pP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1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a</a:t>
            </a:r>
          </a:p>
          <a:p>
            <a:pPr marL="137160" indent="0">
              <a:buNone/>
            </a:pPr>
            <a:r>
              <a:rPr lang="en-US" dirty="0" smtClean="0"/>
              <a:t>{ 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a;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char </a:t>
            </a:r>
            <a:r>
              <a:rPr lang="en-US" dirty="0"/>
              <a:t>d;</a:t>
            </a:r>
            <a:r>
              <a:rPr lang="en-US" dirty="0" smtClean="0"/>
              <a:t>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b</a:t>
            </a:r>
            <a:r>
              <a:rPr lang="en-US" dirty="0" smtClean="0"/>
              <a:t>;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char c;   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}</a:t>
            </a:r>
            <a:r>
              <a:rPr lang="en-US" dirty="0"/>
              <a:t>o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sizeof</a:t>
            </a:r>
            <a:r>
              <a:rPr lang="en-US" dirty="0"/>
              <a:t>(o)); </a:t>
            </a:r>
            <a:r>
              <a:rPr lang="en-US" dirty="0" smtClean="0"/>
              <a:t>  //</a:t>
            </a:r>
            <a:r>
              <a:rPr lang="en-US" dirty="0" err="1" smtClean="0"/>
              <a:t>ans</a:t>
            </a:r>
            <a:r>
              <a:rPr lang="en-US" dirty="0" smtClean="0"/>
              <a:t>= 16 </a:t>
            </a:r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/>
              <a:t>return 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5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62000"/>
          </a:xfrm>
        </p:spPr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400800"/>
          </a:xfrm>
        </p:spPr>
        <p:txBody>
          <a:bodyPr>
            <a:normAutofit fontScale="47500" lnSpcReduction="20000"/>
          </a:bodyPr>
          <a:lstStyle/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structure A </a:t>
            </a:r>
          </a:p>
          <a:p>
            <a:pPr marL="13716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structa_tag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char    c; </a:t>
            </a:r>
          </a:p>
          <a:p>
            <a:pPr marL="457200" lvl="1" indent="0">
              <a:buNone/>
            </a:pPr>
            <a:r>
              <a:rPr lang="en-US" dirty="0" smtClean="0"/>
              <a:t>Short  </a:t>
            </a:r>
            <a:r>
              <a:rPr lang="en-US" dirty="0" err="1"/>
              <a:t>int</a:t>
            </a:r>
            <a:r>
              <a:rPr lang="en-US" dirty="0"/>
              <a:t>  s; </a:t>
            </a:r>
          </a:p>
          <a:p>
            <a:pPr marL="137160" indent="0">
              <a:buNone/>
            </a:pPr>
            <a:r>
              <a:rPr lang="en-US" dirty="0"/>
              <a:t>} </a:t>
            </a:r>
            <a:r>
              <a:rPr lang="en-US" dirty="0" err="1"/>
              <a:t>structa_t</a:t>
            </a:r>
            <a:r>
              <a:rPr lang="en-US" dirty="0"/>
              <a:t>; </a:t>
            </a:r>
            <a:r>
              <a:rPr lang="en-US" dirty="0" smtClean="0"/>
              <a:t> 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// structure B </a:t>
            </a:r>
          </a:p>
          <a:p>
            <a:pPr marL="13716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structb_tag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short </a:t>
            </a:r>
            <a:r>
              <a:rPr lang="en-US" dirty="0" err="1"/>
              <a:t>int</a:t>
            </a:r>
            <a:r>
              <a:rPr lang="en-US" dirty="0"/>
              <a:t>  s; </a:t>
            </a:r>
          </a:p>
          <a:p>
            <a:pPr marL="457200" lvl="1" indent="0">
              <a:buNone/>
            </a:pPr>
            <a:r>
              <a:rPr lang="en-US" dirty="0"/>
              <a:t>char    c;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    i; </a:t>
            </a:r>
          </a:p>
          <a:p>
            <a:pPr marL="137160" indent="0">
              <a:buNone/>
            </a:pPr>
            <a:r>
              <a:rPr lang="en-US" dirty="0"/>
              <a:t>} </a:t>
            </a:r>
            <a:r>
              <a:rPr lang="en-US" dirty="0" err="1"/>
              <a:t>structb_t</a:t>
            </a:r>
            <a:r>
              <a:rPr lang="en-US" dirty="0"/>
              <a:t>; </a:t>
            </a:r>
            <a:r>
              <a:rPr lang="en-US" dirty="0" smtClean="0"/>
              <a:t> 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structure C </a:t>
            </a:r>
          </a:p>
          <a:p>
            <a:pPr marL="13716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structc_tag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char    c; </a:t>
            </a:r>
          </a:p>
          <a:p>
            <a:pPr marL="457200" lvl="1" indent="0">
              <a:buNone/>
            </a:pPr>
            <a:r>
              <a:rPr lang="en-US" dirty="0"/>
              <a:t>double   d;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	 s; </a:t>
            </a:r>
          </a:p>
          <a:p>
            <a:pPr marL="137160" indent="0">
              <a:buNone/>
            </a:pPr>
            <a:r>
              <a:rPr lang="en-US" dirty="0"/>
              <a:t>} </a:t>
            </a:r>
            <a:r>
              <a:rPr lang="en-US" dirty="0" err="1"/>
              <a:t>structc_t</a:t>
            </a:r>
            <a:r>
              <a:rPr lang="en-US" dirty="0"/>
              <a:t>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// structure D </a:t>
            </a:r>
          </a:p>
          <a:p>
            <a:pPr marL="13716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structd_tag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457200" lvl="1" indent="0">
              <a:buNone/>
            </a:pPr>
            <a:r>
              <a:rPr lang="en-US" dirty="0"/>
              <a:t>double   d;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	 s; </a:t>
            </a:r>
          </a:p>
          <a:p>
            <a:pPr marL="457200" lvl="1" indent="0">
              <a:buNone/>
            </a:pPr>
            <a:r>
              <a:rPr lang="en-US" dirty="0"/>
              <a:t>char    c; </a:t>
            </a:r>
          </a:p>
          <a:p>
            <a:pPr marL="137160" indent="0">
              <a:buNone/>
            </a:pPr>
            <a:r>
              <a:rPr lang="en-US" dirty="0"/>
              <a:t>} </a:t>
            </a:r>
            <a:r>
              <a:rPr lang="en-US" dirty="0" err="1"/>
              <a:t>structd_t</a:t>
            </a:r>
            <a:r>
              <a:rPr lang="en-US" dirty="0"/>
              <a:t>;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Structure is user defined data type with different data member </a:t>
            </a:r>
            <a:r>
              <a:rPr lang="en-US" smtClean="0"/>
              <a:t>and different memory </a:t>
            </a:r>
            <a:r>
              <a:rPr lang="en-US" dirty="0" smtClean="0"/>
              <a:t>allocation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union </a:t>
            </a:r>
            <a:r>
              <a:rPr lang="en-US" dirty="0"/>
              <a:t>is user defined data type with different data member and </a:t>
            </a:r>
            <a:r>
              <a:rPr lang="en-US" dirty="0" smtClean="0"/>
              <a:t>same memory </a:t>
            </a:r>
            <a:r>
              <a:rPr lang="en-US" dirty="0"/>
              <a:t>allocation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pack 1,2,4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sz="2400" dirty="0" smtClean="0"/>
              <a:t>#pragma pack(1)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/>
              <a:t>a{    </a:t>
            </a:r>
            <a:endParaRPr lang="en-US" sz="2400" dirty="0" smtClean="0"/>
          </a:p>
          <a:p>
            <a:pPr marL="13716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/>
              <a:t>	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a;  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	 </a:t>
            </a:r>
            <a:r>
              <a:rPr lang="en-US" sz="2000" dirty="0"/>
              <a:t>char b;    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400" dirty="0" smtClean="0"/>
              <a:t>	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c</a:t>
            </a:r>
            <a:r>
              <a:rPr lang="en-US" sz="2400" dirty="0" smtClean="0"/>
              <a:t>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  <a:r>
              <a:rPr lang="en-US" sz="2400" dirty="0"/>
              <a:t>o</a:t>
            </a:r>
            <a:r>
              <a:rPr lang="en-US" sz="2400" dirty="0" smtClean="0"/>
              <a:t>;</a:t>
            </a:r>
          </a:p>
          <a:p>
            <a:pPr marL="13716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457200" lvl="1" indent="0">
              <a:buNone/>
            </a:pPr>
            <a:r>
              <a:rPr lang="en-US" sz="2000" dirty="0" err="1" smtClean="0"/>
              <a:t>printf</a:t>
            </a:r>
            <a:r>
              <a:rPr lang="en-US" sz="2000" dirty="0"/>
              <a:t>("%d\n",</a:t>
            </a:r>
            <a:r>
              <a:rPr lang="en-US" sz="2000" dirty="0" err="1"/>
              <a:t>sizeof</a:t>
            </a:r>
            <a:r>
              <a:rPr lang="en-US" sz="2000" dirty="0"/>
              <a:t>(o</a:t>
            </a:r>
            <a:r>
              <a:rPr lang="en-US" sz="2000" dirty="0" smtClean="0"/>
              <a:t>));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return </a:t>
            </a:r>
            <a:r>
              <a:rPr lang="en-US" sz="2000" dirty="0"/>
              <a:t>0</a:t>
            </a:r>
            <a:r>
              <a:rPr lang="en-US" sz="2000" dirty="0" smtClean="0"/>
              <a:t>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27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r>
              <a:rPr lang="en-US" dirty="0"/>
              <a:t>// declaring structure 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    unsigned char </a:t>
            </a:r>
            <a:r>
              <a:rPr lang="en-US" dirty="0" smtClean="0"/>
              <a:t>no:3;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    unsigned char </a:t>
            </a:r>
            <a:r>
              <a:rPr lang="en-US" dirty="0" smtClean="0"/>
              <a:t>id:3;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    unsigned char </a:t>
            </a:r>
            <a:r>
              <a:rPr lang="en-US" dirty="0" smtClean="0"/>
              <a:t>reserved:2;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</a:p>
          <a:p>
            <a:pPr marL="137160" indent="0">
              <a:buNone/>
            </a:pPr>
            <a:r>
              <a:rPr lang="en-US" dirty="0"/>
              <a:t>}o;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o.no=1;</a:t>
            </a:r>
          </a:p>
          <a:p>
            <a:pPr marL="137160" indent="0">
              <a:buNone/>
            </a:pPr>
            <a:r>
              <a:rPr lang="en-US" dirty="0"/>
              <a:t>o.id=7;</a:t>
            </a:r>
          </a:p>
          <a:p>
            <a:pPr marL="137160" indent="0">
              <a:buNone/>
            </a:pP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n",o.no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n",o.id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 err="1"/>
              <a:t>printf</a:t>
            </a:r>
            <a:r>
              <a:rPr lang="en-US" dirty="0" smtClean="0"/>
              <a:t>(“size: %d byte\n</a:t>
            </a:r>
            <a:r>
              <a:rPr lang="en-US" dirty="0"/>
              <a:t>",</a:t>
            </a:r>
            <a:r>
              <a:rPr lang="en-US" dirty="0" err="1"/>
              <a:t>sizeof</a:t>
            </a:r>
            <a:r>
              <a:rPr lang="en-US" dirty="0"/>
              <a:t>(o));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56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err="1" smtClean="0"/>
              <a:t>struct</a:t>
            </a:r>
            <a:r>
              <a:rPr lang="en-US" dirty="0" smtClean="0"/>
              <a:t> o/p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Nested </a:t>
            </a:r>
            <a:r>
              <a:rPr lang="en-US" dirty="0" err="1" smtClean="0"/>
              <a:t>struct</a:t>
            </a:r>
            <a:r>
              <a:rPr lang="en-US" dirty="0" smtClean="0"/>
              <a:t> should have tag name otherwise it consider as data member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a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a;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c; </a:t>
            </a:r>
          </a:p>
          <a:p>
            <a:pPr marL="941832" lvl="3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//anonyms</a:t>
            </a:r>
          </a:p>
          <a:p>
            <a:pPr marL="941832" lvl="3" indent="0">
              <a:buNone/>
            </a:pPr>
            <a:r>
              <a:rPr lang="en-US" dirty="0" smtClean="0"/>
              <a:t>{        </a:t>
            </a:r>
          </a:p>
          <a:p>
            <a:pPr marL="941832" lvl="3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b;    </a:t>
            </a:r>
          </a:p>
          <a:p>
            <a:pPr marL="941832" lvl="3" indent="0">
              <a:buNone/>
            </a:pPr>
            <a:r>
              <a:rPr lang="en-US" dirty="0" smtClean="0"/>
              <a:t>};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}</a:t>
            </a:r>
            <a:r>
              <a:rPr lang="en-US" dirty="0"/>
              <a:t>o1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  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	</a:t>
            </a:r>
            <a:r>
              <a:rPr lang="en-US" dirty="0" smtClean="0"/>
              <a:t>o1.b=11</a:t>
            </a:r>
            <a:r>
              <a:rPr lang="en-US" dirty="0"/>
              <a:t>;       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("%d\n",</a:t>
            </a:r>
            <a:r>
              <a:rPr lang="en-US" dirty="0" smtClean="0"/>
              <a:t>o1.o2.b</a:t>
            </a:r>
            <a:r>
              <a:rPr lang="en-US" dirty="0"/>
              <a:t>);   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22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union to define register?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1050" dirty="0"/>
          </a:p>
          <a:p>
            <a:pPr marL="137160" indent="0">
              <a:buNone/>
            </a:pPr>
            <a:r>
              <a:rPr lang="en-US" sz="1050" dirty="0"/>
              <a:t>#include &lt;</a:t>
            </a:r>
            <a:r>
              <a:rPr lang="en-US" sz="1050" dirty="0" err="1"/>
              <a:t>stdio.h</a:t>
            </a:r>
            <a:r>
              <a:rPr lang="en-US" sz="1050" dirty="0"/>
              <a:t>&gt;</a:t>
            </a:r>
          </a:p>
          <a:p>
            <a:pPr marL="137160" indent="0">
              <a:buNone/>
            </a:pPr>
            <a:endParaRPr lang="en-US" sz="1050" dirty="0"/>
          </a:p>
          <a:p>
            <a:pPr marL="137160" indent="0">
              <a:buNone/>
            </a:pPr>
            <a:r>
              <a:rPr lang="en-US" sz="1050" dirty="0" err="1"/>
              <a:t>typedef</a:t>
            </a:r>
            <a:r>
              <a:rPr lang="en-US" sz="1050" dirty="0"/>
              <a:t> union REG</a:t>
            </a:r>
          </a:p>
          <a:p>
            <a:pPr marL="137160" indent="0">
              <a:buNone/>
            </a:pPr>
            <a:r>
              <a:rPr lang="en-US" sz="1050" dirty="0"/>
              <a:t>{</a:t>
            </a:r>
          </a:p>
          <a:p>
            <a:pPr marL="137160" indent="0">
              <a:buNone/>
            </a:pPr>
            <a:r>
              <a:rPr lang="en-US" sz="1050" dirty="0"/>
              <a:t>    unsigned char TRISC;</a:t>
            </a:r>
          </a:p>
          <a:p>
            <a:pPr marL="137160" indent="0">
              <a:buNone/>
            </a:pPr>
            <a:endParaRPr lang="en-US" sz="1050" dirty="0"/>
          </a:p>
          <a:p>
            <a:pPr marL="13716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struct</a:t>
            </a:r>
            <a:endParaRPr lang="en-US" sz="1050" dirty="0"/>
          </a:p>
          <a:p>
            <a:pPr marL="137160" indent="0">
              <a:buNone/>
            </a:pPr>
            <a:r>
              <a:rPr lang="en-US" sz="1050" dirty="0"/>
              <a:t>    {</a:t>
            </a:r>
          </a:p>
          <a:p>
            <a:pPr marL="137160" indent="0">
              <a:buNone/>
            </a:pPr>
            <a:r>
              <a:rPr lang="en-US" sz="1050" dirty="0"/>
              <a:t>        unsigned char RC0:1;</a:t>
            </a:r>
          </a:p>
          <a:p>
            <a:pPr marL="137160" indent="0">
              <a:buNone/>
            </a:pPr>
            <a:r>
              <a:rPr lang="en-US" sz="1050" dirty="0"/>
              <a:t>        unsigned char RC1:1;</a:t>
            </a:r>
          </a:p>
          <a:p>
            <a:pPr marL="137160" indent="0">
              <a:buNone/>
            </a:pPr>
            <a:r>
              <a:rPr lang="en-US" sz="1050" dirty="0"/>
              <a:t>        unsigned char RC2:1;</a:t>
            </a:r>
          </a:p>
          <a:p>
            <a:pPr marL="137160" indent="0">
              <a:buNone/>
            </a:pPr>
            <a:r>
              <a:rPr lang="en-US" sz="1050" dirty="0"/>
              <a:t>        unsigned char RC3:1;</a:t>
            </a:r>
          </a:p>
          <a:p>
            <a:pPr marL="137160" indent="0">
              <a:buNone/>
            </a:pPr>
            <a:r>
              <a:rPr lang="en-US" sz="1050" dirty="0"/>
              <a:t>        unsigned char RC4:1;</a:t>
            </a:r>
          </a:p>
          <a:p>
            <a:pPr marL="137160" indent="0">
              <a:buNone/>
            </a:pPr>
            <a:r>
              <a:rPr lang="en-US" sz="1050" dirty="0"/>
              <a:t>        unsigned char RC5:1;</a:t>
            </a:r>
          </a:p>
          <a:p>
            <a:pPr marL="137160" indent="0">
              <a:buNone/>
            </a:pPr>
            <a:r>
              <a:rPr lang="en-US" sz="1050" dirty="0"/>
              <a:t>        unsigned char RC6:1;</a:t>
            </a:r>
          </a:p>
          <a:p>
            <a:pPr marL="137160" indent="0">
              <a:buNone/>
            </a:pPr>
            <a:r>
              <a:rPr lang="en-US" sz="1050" dirty="0"/>
              <a:t>        unsigned char RC7:1;	</a:t>
            </a:r>
          </a:p>
          <a:p>
            <a:pPr marL="137160" indent="0">
              <a:buNone/>
            </a:pPr>
            <a:r>
              <a:rPr lang="en-US" sz="1050" dirty="0"/>
              <a:t>    </a:t>
            </a:r>
          </a:p>
          <a:p>
            <a:pPr marL="137160" indent="0">
              <a:buNone/>
            </a:pPr>
            <a:r>
              <a:rPr lang="en-US" sz="1050" dirty="0"/>
              <a:t>    };</a:t>
            </a:r>
          </a:p>
          <a:p>
            <a:pPr marL="137160" indent="0">
              <a:buNone/>
            </a:pPr>
            <a:endParaRPr lang="en-US" sz="1050" dirty="0"/>
          </a:p>
          <a:p>
            <a:pPr marL="137160" indent="0">
              <a:buNone/>
            </a:pPr>
            <a:r>
              <a:rPr lang="en-US" sz="1050" dirty="0"/>
              <a:t>}</a:t>
            </a:r>
            <a:r>
              <a:rPr lang="en-US" sz="1050" dirty="0" err="1"/>
              <a:t>REG_Def_t</a:t>
            </a:r>
            <a:r>
              <a:rPr lang="en-US" sz="1050" dirty="0" smtClean="0"/>
              <a:t>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2021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(continue)How </a:t>
            </a:r>
            <a:r>
              <a:rPr lang="en-US" dirty="0"/>
              <a:t>to use union to define register?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137160" indent="0">
              <a:buNone/>
            </a:pPr>
            <a:r>
              <a:rPr lang="en-US" sz="1800" dirty="0"/>
              <a:t>{    </a:t>
            </a:r>
          </a:p>
          <a:p>
            <a:pPr marL="13716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REG_Def_t</a:t>
            </a:r>
            <a:r>
              <a:rPr lang="en-US" sz="1800" dirty="0"/>
              <a:t> </a:t>
            </a:r>
            <a:r>
              <a:rPr lang="en-US" sz="1800" dirty="0" smtClean="0"/>
              <a:t> GPIOC</a:t>
            </a:r>
            <a:r>
              <a:rPr lang="en-US" sz="1800" dirty="0"/>
              <a:t>; </a:t>
            </a:r>
          </a:p>
          <a:p>
            <a:pPr marL="137160" indent="0">
              <a:buNone/>
            </a:pPr>
            <a:r>
              <a:rPr lang="en-US" sz="1800" dirty="0"/>
              <a:t>    </a:t>
            </a:r>
          </a:p>
          <a:p>
            <a:pPr marL="137160" indent="0">
              <a:buNone/>
            </a:pPr>
            <a:r>
              <a:rPr lang="en-US" sz="1800" dirty="0"/>
              <a:t>    GPIOC.RC6=0;</a:t>
            </a:r>
          </a:p>
          <a:p>
            <a:pPr marL="13716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GPIOC.TRISC=0x80</a:t>
            </a:r>
            <a:r>
              <a:rPr lang="en-US" sz="1800" dirty="0"/>
              <a:t>;</a:t>
            </a:r>
          </a:p>
          <a:p>
            <a:pPr marL="137160" indent="0">
              <a:buNone/>
            </a:pPr>
            <a:r>
              <a:rPr lang="en-US" sz="1800" dirty="0"/>
              <a:t>    </a:t>
            </a:r>
          </a:p>
          <a:p>
            <a:pPr marL="13716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("%d",GPIOC.RC6);   //</a:t>
            </a:r>
            <a:r>
              <a:rPr lang="en-US" sz="1800" dirty="0" err="1"/>
              <a:t>ans</a:t>
            </a:r>
            <a:r>
              <a:rPr lang="en-US" sz="1800" dirty="0"/>
              <a:t>=</a:t>
            </a:r>
          </a:p>
          <a:p>
            <a:pPr marL="137160" indent="0">
              <a:buNone/>
            </a:pPr>
            <a:r>
              <a:rPr lang="en-US" sz="1800" dirty="0"/>
              <a:t>    </a:t>
            </a:r>
          </a:p>
          <a:p>
            <a:pPr marL="137160" indent="0">
              <a:buNone/>
            </a:pPr>
            <a:r>
              <a:rPr lang="en-US" sz="1800" dirty="0"/>
              <a:t>    //</a:t>
            </a:r>
            <a:r>
              <a:rPr lang="en-US" sz="1800" dirty="0" err="1"/>
              <a:t>printf</a:t>
            </a:r>
            <a:r>
              <a:rPr lang="en-US" sz="1800" dirty="0"/>
              <a:t>("%d",</a:t>
            </a:r>
            <a:r>
              <a:rPr lang="en-US" sz="1800" dirty="0" err="1"/>
              <a:t>sizeof</a:t>
            </a:r>
            <a:r>
              <a:rPr lang="en-US" sz="1800" dirty="0"/>
              <a:t>(GPIOC));   //</a:t>
            </a:r>
            <a:r>
              <a:rPr lang="en-US" sz="1800" dirty="0" err="1"/>
              <a:t>ans</a:t>
            </a:r>
            <a:r>
              <a:rPr lang="en-US" sz="1800" dirty="0"/>
              <a:t>=1 byte</a:t>
            </a:r>
          </a:p>
          <a:p>
            <a:pPr marL="137160" indent="0">
              <a:buNone/>
            </a:pPr>
            <a:r>
              <a:rPr lang="en-US" sz="1800" dirty="0"/>
              <a:t>    return 0;</a:t>
            </a:r>
          </a:p>
          <a:p>
            <a:pPr marL="137160" indent="0">
              <a:buNone/>
            </a:pPr>
            <a:endParaRPr lang="en-US" sz="1800" dirty="0"/>
          </a:p>
          <a:p>
            <a:pPr marL="137160" indent="0">
              <a:buNone/>
            </a:pPr>
            <a:r>
              <a:rPr lang="en-US" sz="18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999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32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Structure</a:t>
            </a:r>
          </a:p>
          <a:p>
            <a:r>
              <a:rPr lang="en-US" dirty="0" smtClean="0"/>
              <a:t>Union</a:t>
            </a:r>
          </a:p>
          <a:p>
            <a:r>
              <a:rPr lang="en-US" dirty="0" smtClean="0"/>
              <a:t>Structure </a:t>
            </a:r>
            <a:r>
              <a:rPr lang="en-US" dirty="0" err="1" smtClean="0"/>
              <a:t>vs</a:t>
            </a:r>
            <a:r>
              <a:rPr lang="en-US" dirty="0" smtClean="0"/>
              <a:t> union</a:t>
            </a:r>
          </a:p>
          <a:p>
            <a:r>
              <a:rPr lang="en-US" dirty="0" smtClean="0"/>
              <a:t>Limitation of structure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global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declaration</a:t>
            </a:r>
          </a:p>
          <a:p>
            <a:r>
              <a:rPr lang="en-US" dirty="0" smtClean="0"/>
              <a:t>Structure uses</a:t>
            </a:r>
          </a:p>
          <a:p>
            <a:r>
              <a:rPr lang="en-US" dirty="0" smtClean="0"/>
              <a:t>Structure pointer ? How to access </a:t>
            </a:r>
            <a:r>
              <a:rPr lang="en-US" dirty="0" err="1" smtClean="0"/>
              <a:t>struct</a:t>
            </a:r>
            <a:r>
              <a:rPr lang="en-US" dirty="0" smtClean="0"/>
              <a:t> member using </a:t>
            </a:r>
            <a:r>
              <a:rPr lang="en-US" dirty="0" err="1" smtClean="0"/>
              <a:t>ptr</a:t>
            </a:r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array</a:t>
            </a:r>
          </a:p>
          <a:p>
            <a:r>
              <a:rPr lang="en-US" dirty="0" smtClean="0"/>
              <a:t>Structure array</a:t>
            </a:r>
          </a:p>
          <a:p>
            <a:r>
              <a:rPr lang="en-US" dirty="0" smtClean="0"/>
              <a:t>Structure function</a:t>
            </a:r>
          </a:p>
          <a:p>
            <a:r>
              <a:rPr lang="en-US" dirty="0" smtClean="0"/>
              <a:t>Structure typecast</a:t>
            </a:r>
          </a:p>
          <a:p>
            <a:r>
              <a:rPr lang="en-US" dirty="0" smtClean="0"/>
              <a:t>How to dereference structure pointer</a:t>
            </a:r>
          </a:p>
          <a:p>
            <a:r>
              <a:rPr lang="en-US" dirty="0" smtClean="0"/>
              <a:t>Bit fields</a:t>
            </a:r>
          </a:p>
          <a:p>
            <a:r>
              <a:rPr lang="en-US" dirty="0" smtClean="0"/>
              <a:t>Padding </a:t>
            </a:r>
            <a:r>
              <a:rPr lang="en-US" dirty="0" err="1" smtClean="0"/>
              <a:t>vs</a:t>
            </a:r>
            <a:r>
              <a:rPr lang="en-US" dirty="0" smtClean="0"/>
              <a:t> packing</a:t>
            </a:r>
          </a:p>
          <a:p>
            <a:r>
              <a:rPr lang="en-US" dirty="0" smtClean="0"/>
              <a:t>Pragma pack 1,2,4,16</a:t>
            </a:r>
          </a:p>
          <a:p>
            <a:r>
              <a:rPr lang="en-US" dirty="0" smtClean="0"/>
              <a:t>Pragma once #pragma once </a:t>
            </a:r>
            <a:r>
              <a:rPr lang="en-US" dirty="0" err="1" smtClean="0"/>
              <a:t>file_name</a:t>
            </a:r>
            <a:endParaRPr lang="en-US" dirty="0" smtClean="0"/>
          </a:p>
          <a:p>
            <a:r>
              <a:rPr lang="en-US" dirty="0" smtClean="0"/>
              <a:t>Header guard-&gt;#</a:t>
            </a:r>
            <a:r>
              <a:rPr lang="en-US" dirty="0" err="1" smtClean="0"/>
              <a:t>ifndef</a:t>
            </a:r>
            <a:r>
              <a:rPr lang="en-US" dirty="0" smtClean="0"/>
              <a:t>    #define  #</a:t>
            </a:r>
            <a:r>
              <a:rPr lang="en-US" dirty="0" err="1" smtClean="0"/>
              <a:t>endif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Pragma once </a:t>
            </a:r>
            <a:r>
              <a:rPr lang="en-US" dirty="0" err="1" smtClean="0"/>
              <a:t>vs</a:t>
            </a:r>
            <a:r>
              <a:rPr lang="en-US" dirty="0" smtClean="0"/>
              <a:t> header guards</a:t>
            </a:r>
          </a:p>
          <a:p>
            <a:r>
              <a:rPr lang="en-US" dirty="0" smtClean="0"/>
              <a:t>How to use union to define register?</a:t>
            </a:r>
          </a:p>
          <a:p>
            <a:r>
              <a:rPr lang="en-US" dirty="0" smtClean="0"/>
              <a:t>Enumeration</a:t>
            </a:r>
          </a:p>
          <a:p>
            <a:r>
              <a:rPr lang="en-US" dirty="0" smtClean="0"/>
              <a:t>Nested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5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tag_name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457200" lvl="1" indent="0">
              <a:buNone/>
            </a:pPr>
            <a:r>
              <a:rPr lang="en-US" dirty="0" smtClean="0"/>
              <a:t>Char b;</a:t>
            </a:r>
          </a:p>
          <a:p>
            <a:pPr marL="137160" indent="0">
              <a:buNone/>
            </a:pPr>
            <a:r>
              <a:rPr lang="en-US" dirty="0" smtClean="0"/>
              <a:t>};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Union </a:t>
            </a:r>
            <a:r>
              <a:rPr lang="en-US" dirty="0" err="1" smtClean="0"/>
              <a:t>tag_name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/>
              <a:t>Char b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struct</a:t>
            </a:r>
            <a:r>
              <a:rPr lang="en-US" dirty="0" smtClean="0"/>
              <a:t> using local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/>
              <a:t>Char b;</a:t>
            </a:r>
          </a:p>
          <a:p>
            <a:pPr marL="137160" indent="0">
              <a:buNone/>
            </a:pPr>
            <a:r>
              <a:rPr lang="en-US" dirty="0"/>
              <a:t>};</a:t>
            </a:r>
          </a:p>
          <a:p>
            <a:pPr marL="137160" indent="0">
              <a:buNone/>
            </a:pPr>
            <a:r>
              <a:rPr lang="en-US" dirty="0" smtClean="0"/>
              <a:t>Void main()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err="1" smtClean="0"/>
              <a:t>Obj.a</a:t>
            </a:r>
            <a:r>
              <a:rPr lang="en-US" dirty="0" smtClean="0"/>
              <a:t>=10;</a:t>
            </a:r>
          </a:p>
          <a:p>
            <a:pPr marL="13716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obj.a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4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struct</a:t>
            </a:r>
            <a:r>
              <a:rPr lang="en-US" dirty="0" smtClean="0"/>
              <a:t> using global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/>
              <a:t>Char b;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Void main()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err="1" smtClean="0"/>
              <a:t>Obj.a</a:t>
            </a:r>
            <a:r>
              <a:rPr lang="en-US" dirty="0" smtClean="0"/>
              <a:t>=10;</a:t>
            </a:r>
          </a:p>
          <a:p>
            <a:pPr marL="13716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obj.a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140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struct</a:t>
            </a:r>
            <a:r>
              <a:rPr lang="en-US" dirty="0" smtClean="0"/>
              <a:t> using </a:t>
            </a:r>
            <a:r>
              <a:rPr lang="en-US" dirty="0" err="1" smtClean="0"/>
              <a:t>obj</a:t>
            </a:r>
            <a:r>
              <a:rPr lang="en-US" dirty="0" smtClean="0"/>
              <a:t> 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/>
              <a:t>Char b;</a:t>
            </a:r>
          </a:p>
          <a:p>
            <a:pPr marL="137160" indent="0">
              <a:buNone/>
            </a:pPr>
            <a:r>
              <a:rPr lang="en-US" dirty="0"/>
              <a:t>};</a:t>
            </a:r>
          </a:p>
          <a:p>
            <a:pPr marL="137160" indent="0">
              <a:buNone/>
            </a:pPr>
            <a:r>
              <a:rPr lang="en-US" dirty="0" smtClean="0"/>
              <a:t>Void main()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 err="1" smtClean="0"/>
              <a:t>obj</a:t>
            </a:r>
            <a:r>
              <a:rPr lang="en-US" dirty="0" smtClean="0"/>
              <a:t>={10,’d’};</a:t>
            </a:r>
          </a:p>
          <a:p>
            <a:pPr marL="13716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obj.a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76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struct</a:t>
            </a:r>
            <a:r>
              <a:rPr lang="en-US" dirty="0" smtClean="0"/>
              <a:t> using </a:t>
            </a:r>
            <a:r>
              <a:rPr lang="en-US" dirty="0" err="1" smtClean="0"/>
              <a:t>obj</a:t>
            </a:r>
            <a:r>
              <a:rPr lang="en-US" dirty="0" smtClean="0"/>
              <a:t> 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/>
              <a:t>Char b;</a:t>
            </a:r>
          </a:p>
          <a:p>
            <a:pPr marL="137160" indent="0">
              <a:buNone/>
            </a:pPr>
            <a:r>
              <a:rPr lang="en-US" dirty="0"/>
              <a:t>};</a:t>
            </a:r>
          </a:p>
          <a:p>
            <a:pPr marL="137160" indent="0">
              <a:buNone/>
            </a:pPr>
            <a:r>
              <a:rPr lang="en-US" dirty="0" smtClean="0"/>
              <a:t>Void main()</a:t>
            </a:r>
          </a:p>
          <a:p>
            <a:pPr marL="137160" indent="0">
              <a:buNone/>
            </a:pPr>
            <a:r>
              <a:rPr lang="en-US" dirty="0" smtClean="0"/>
              <a:t>{</a:t>
            </a:r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 err="1" smtClean="0"/>
              <a:t>obj</a:t>
            </a:r>
            <a:r>
              <a:rPr lang="en-US" dirty="0" smtClean="0"/>
              <a:t>={10,’d’};</a:t>
            </a:r>
          </a:p>
          <a:p>
            <a:pPr marL="13716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obj.a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90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struct</a:t>
            </a:r>
            <a:r>
              <a:rPr lang="en-US" dirty="0" smtClean="0"/>
              <a:t> using </a:t>
            </a:r>
            <a:r>
              <a:rPr lang="en-US" dirty="0" err="1" smtClean="0"/>
              <a:t>obj</a:t>
            </a:r>
            <a:r>
              <a:rPr lang="en-US" dirty="0" smtClean="0"/>
              <a:t> &amp;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137160" indent="0">
              <a:buNone/>
            </a:pPr>
            <a:r>
              <a:rPr lang="en-US" dirty="0"/>
              <a:t>    char b;</a:t>
            </a:r>
          </a:p>
          <a:p>
            <a:pPr marL="137160" indent="0">
              <a:buNone/>
            </a:pPr>
            <a:r>
              <a:rPr lang="en-US" dirty="0"/>
              <a:t>};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test </a:t>
            </a:r>
            <a:r>
              <a:rPr lang="en-US" dirty="0" err="1"/>
              <a:t>obj</a:t>
            </a:r>
            <a:r>
              <a:rPr lang="en-US" dirty="0"/>
              <a:t>={1,2};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test *</a:t>
            </a:r>
            <a:r>
              <a:rPr lang="en-US" dirty="0" err="1"/>
              <a:t>ptr</a:t>
            </a:r>
            <a:r>
              <a:rPr lang="en-US" dirty="0"/>
              <a:t>=&amp;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marL="137160" indent="0">
              <a:buNone/>
            </a:pPr>
            <a:r>
              <a:rPr lang="en-US" dirty="0"/>
              <a:t>    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ptr</a:t>
            </a:r>
            <a:r>
              <a:rPr lang="en-US" dirty="0"/>
              <a:t>-&gt;a);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("%d\n",(*</a:t>
            </a:r>
            <a:r>
              <a:rPr lang="en-US" dirty="0" err="1"/>
              <a:t>ptr</a:t>
            </a:r>
            <a:r>
              <a:rPr lang="en-US" dirty="0" smtClean="0"/>
              <a:t>).b);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649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3716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struct</a:t>
            </a:r>
            <a:r>
              <a:rPr lang="en-US" dirty="0"/>
              <a:t> test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137160" indent="0">
              <a:buNone/>
            </a:pPr>
            <a:r>
              <a:rPr lang="en-US" dirty="0"/>
              <a:t>    char b;</a:t>
            </a:r>
          </a:p>
          <a:p>
            <a:pPr marL="137160" indent="0">
              <a:buNone/>
            </a:pPr>
            <a:r>
              <a:rPr lang="en-US" dirty="0"/>
              <a:t>};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test  print(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test * 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  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ptr</a:t>
            </a:r>
            <a:r>
              <a:rPr lang="en-US" dirty="0"/>
              <a:t>-&gt;a);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("%d\n",(*</a:t>
            </a:r>
            <a:r>
              <a:rPr lang="en-US" dirty="0" err="1"/>
              <a:t>ptr</a:t>
            </a:r>
            <a:r>
              <a:rPr lang="en-US" dirty="0"/>
              <a:t>).b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return </a:t>
            </a:r>
            <a:r>
              <a:rPr lang="en-US" dirty="0" smtClean="0"/>
              <a:t>0;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test </a:t>
            </a:r>
            <a:r>
              <a:rPr lang="en-US" dirty="0" err="1"/>
              <a:t>obj</a:t>
            </a:r>
            <a:r>
              <a:rPr lang="en-US" dirty="0"/>
              <a:t>={1,2};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test *</a:t>
            </a:r>
            <a:r>
              <a:rPr lang="en-US" dirty="0" err="1"/>
              <a:t>ptr</a:t>
            </a:r>
            <a:r>
              <a:rPr lang="en-US" dirty="0"/>
              <a:t>=&amp;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smtClean="0"/>
              <a:t>print(</a:t>
            </a:r>
            <a:r>
              <a:rPr lang="en-US" dirty="0" err="1" smtClean="0"/>
              <a:t>ptr</a:t>
            </a:r>
            <a:r>
              <a:rPr lang="en-US" dirty="0"/>
              <a:t>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6733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3580</TotalTime>
  <Words>847</Words>
  <Application>Microsoft Office PowerPoint</Application>
  <PresentationFormat>On-screen Show (4:3)</PresentationFormat>
  <Paragraphs>405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Apex</vt:lpstr>
      <vt:lpstr>Structure &amp; union</vt:lpstr>
      <vt:lpstr>Structure vs union</vt:lpstr>
      <vt:lpstr>syntax</vt:lpstr>
      <vt:lpstr>Access struct using local obj</vt:lpstr>
      <vt:lpstr>Access struct using global obj</vt:lpstr>
      <vt:lpstr>Access struct using obj initialize</vt:lpstr>
      <vt:lpstr>Access struct using obj initialize</vt:lpstr>
      <vt:lpstr>Access struct using obj &amp;ptr</vt:lpstr>
      <vt:lpstr>struct function</vt:lpstr>
      <vt:lpstr>Structure array</vt:lpstr>
      <vt:lpstr>Struct vs union</vt:lpstr>
      <vt:lpstr>Structure vs union</vt:lpstr>
      <vt:lpstr>PowerPoint Presentation</vt:lpstr>
      <vt:lpstr>PowerPoint Presentation</vt:lpstr>
      <vt:lpstr>PowerPoint Presentation</vt:lpstr>
      <vt:lpstr>PowerPoint Presentation</vt:lpstr>
      <vt:lpstr>Size of struct and union</vt:lpstr>
      <vt:lpstr>Structure padding</vt:lpstr>
      <vt:lpstr>Struct padding</vt:lpstr>
      <vt:lpstr>Struct pack 1,2,4</vt:lpstr>
      <vt:lpstr>Bit field</vt:lpstr>
      <vt:lpstr>Nested struct o/p</vt:lpstr>
      <vt:lpstr>How to use union to define register? </vt:lpstr>
      <vt:lpstr>(continue)How to use union to define register? </vt:lpstr>
      <vt:lpstr>qus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228</cp:revision>
  <dcterms:created xsi:type="dcterms:W3CDTF">2006-08-16T00:00:00Z</dcterms:created>
  <dcterms:modified xsi:type="dcterms:W3CDTF">2020-11-25T09:02:07Z</dcterms:modified>
</cp:coreProperties>
</file>