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2" autoAdjust="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7T12:01:3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8763 15642,'106'0,"-21"0,-1 0,-20 21,-1-21,-20 0,-22 0,21 0,64 0,-64 0,-21 0,1 0,20 0,-21 0,0 0,64 0,-43 0,1 0,-1 0,-21 0,0 0,22 0,41 0,-41 0,20 0,-21 0,1 0,-22-21,0 21,21 0,-20-21,-1 21,0 0,0 0,0-21,22 21,-22 0,21 0,0-21,-20 21,41-21,-42 21,22 0,-22 0,21 0,-21 0,0-22,1 22,-1 0,0 0,21 0,1 0,-1 0,-21 0,0 0,22 0,-1 0,-21 0,21-21,-20 21,-1 0,0 0,21 0,-21 0,1 0,-1 0,21 0,0 0,1 0,-1 0,0 0,22 0,-43 0,21 0,1 0,-22 0,21 0,-21 0,22 0,-22 0,21 0,-21 0,22 0,-1 0,-21 0,43 0,-22 0,-21 0,22 0,-22 0,21 0,0 0,-20 0,-1 0,42 0,-42 0,1 0,20 0,0 0,22 21,-22-21,0 0,22 0,-22 0,22 0,-22 0,22 0,-1 0,-21 0,1 0,20 0,1 0,-43 0,21 0,1 0,-22 0,42 0,-20 0,20 0,-21 0,1 0,20 0,-20 0,-1 0,21 0,-20 0,20 0,-20 0,20 0,22 0,-22 0,1 0,-22 0,22 0,-43 0,21 0,-21 0,22 0,-1 0,0 0,-21 0,43 0,21 0,-22 0,1 0,-1 0,-21 0,1 0,-22 0,21 0,-21 0,22 0,-1 0,0 0,22 0,-1 0,1 0,-1 0,1 0,-43 0,21 0,-20 0,-1 0,0 0,21 0,22 22,-43-22,21 0,-21 0,1 0,-1 0,0 0,0 0,21 0,64 21,-42 0,-1 0,22-21,-22 0,22 21,-43-21,1 0,-22 0,0 0,0 0,0 0,1 0,-1 0,0 0,0 0,0 0,0 0,1 0,20 0,-21 0,0 0,0 0,-63 0</inkml:trace>
  <inkml:trace contextRef="#ctx0" brushRef="#br0" timeOffset="1246.5108">16489 15431,'21'0,"43"63,-43-63,21 21,-42 0,21-21,-21 22,0-1,21 0,1-21,-1 0,-21 21,21-21,-21 21,21-21,0 21,0-21,-63 85,21 0,-21-64,-1 21,1 43,21-43,-22 1,43-1,-42-21,42 0</inkml:trace>
  <inkml:trace contextRef="#ctx0" brushRef="#br0" timeOffset="3350.8304">12277 15748,'-21'21,"-1"0,1-21,0 22,21-1,0 0,0 0,0 21,0-20,0 20,0-21,21 0,-21 0,0 22,0-22,21 0,-21 0,22-21,-1 21,0-21,21 22,-21-22,1 0,-1 0,0 0,0 0,-21-22,21 22,-21-42,21 21,1 0</inkml:trace>
  <inkml:trace contextRef="#ctx0" brushRef="#br0" timeOffset="4358.4665">12594 15663,'0'22,"43"41,-43 1,0-43,21 0,-21 0,0 0,21 0,-21 1,21-1,-21 0,21 21,0-21,-21 1,0-1,0 0,22 0,-22 0,21 22,-21-22,0 0,0 0,21-21</inkml:trace>
  <inkml:trace contextRef="#ctx0" brushRef="#br0" timeOffset="5159.0614">12933 15600,'0'21,"0"64,21-64,-21 21,21 1,-21-1,0 0,0 1,21-22,-21 0,0 21,22-42,-22 64,21-43,-21 21,21-42,-21 21,0 1,0-1</inkml:trace>
  <inkml:trace contextRef="#ctx0" brushRef="#br0" timeOffset="7094.5336">13272 15642,'-22'0,"1"0,0 43,0-1,21-21,-21 0,0 0,21 1,0-1,-22 21,22-21,-21-21,0 0,21 21,0 1,-21-22,0 21,0 0,21 0,21-21,0 0,0-21,0 21,0 0,1 0,20 0,-21 0,0 0,0 0,1 0,-1 0,0 0,0 21,0-21,0 0,1 0,-1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 protocols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9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999887" cy="4426082"/>
          </a:xfrm>
        </p:spPr>
      </p:pic>
    </p:spTree>
    <p:extLst>
      <p:ext uri="{BB962C8B-B14F-4D97-AF65-F5344CB8AC3E}">
        <p14:creationId xmlns:p14="http://schemas.microsoft.com/office/powerpoint/2010/main" val="31143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UART frame </a:t>
            </a:r>
            <a:r>
              <a:rPr lang="en-US" dirty="0" err="1" smtClean="0">
                <a:solidFill>
                  <a:srgbClr val="FF0000"/>
                </a:solidFill>
              </a:rPr>
              <a:t>congiration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Idle -&gt;clock high</a:t>
            </a:r>
          </a:p>
          <a:p>
            <a:endParaRPr lang="en-US" dirty="0" smtClean="0"/>
          </a:p>
          <a:p>
            <a:r>
              <a:rPr lang="en-US" dirty="0" smtClean="0"/>
              <a:t>Start bit -&gt; 1 bit  </a:t>
            </a:r>
            <a:r>
              <a:rPr lang="en-US" dirty="0" err="1" smtClean="0"/>
              <a:t>clk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Data bits -&gt; 8bit /9bit</a:t>
            </a:r>
          </a:p>
          <a:p>
            <a:r>
              <a:rPr lang="en-US" dirty="0" smtClean="0"/>
              <a:t>Parity bit -&gt;1 bit even/odd</a:t>
            </a:r>
          </a:p>
          <a:p>
            <a:r>
              <a:rPr lang="en-US" dirty="0" smtClean="0"/>
              <a:t>Stop bit -&gt;1 bit </a:t>
            </a:r>
            <a:r>
              <a:rPr lang="en-US" dirty="0" err="1" smtClean="0"/>
              <a:t>clk</a:t>
            </a:r>
            <a:r>
              <a:rPr lang="en-US" dirty="0" smtClean="0"/>
              <a:t> high</a:t>
            </a:r>
          </a:p>
          <a:p>
            <a:endParaRPr lang="en-US" dirty="0"/>
          </a:p>
          <a:p>
            <a:r>
              <a:rPr lang="en-US" dirty="0" smtClean="0"/>
              <a:t>Baud rate-9600bit/sec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/</a:t>
            </a:r>
            <a:r>
              <a:rPr lang="en-US" dirty="0"/>
              <a:t>R</a:t>
            </a:r>
            <a:r>
              <a:rPr lang="en-US" dirty="0" smtClean="0"/>
              <a:t>x pin configuration in TRISC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</a:t>
            </a:r>
            <a:r>
              <a:rPr lang="en-US" dirty="0" err="1" smtClean="0"/>
              <a:t>calcuation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Baud rate = FOSC / (64 *(x+1))  if BRGH=0</a:t>
            </a:r>
            <a:endParaRPr lang="en-US" dirty="0"/>
          </a:p>
          <a:p>
            <a:r>
              <a:rPr lang="en-US" dirty="0"/>
              <a:t>Baud rate = FOSC / </a:t>
            </a:r>
            <a:r>
              <a:rPr lang="en-US" dirty="0" smtClean="0"/>
              <a:t>(16 </a:t>
            </a:r>
            <a:r>
              <a:rPr lang="en-US" dirty="0"/>
              <a:t>*(x+1))  if </a:t>
            </a:r>
            <a:r>
              <a:rPr lang="en-US" dirty="0" smtClean="0"/>
              <a:t>BRGH=1</a:t>
            </a:r>
          </a:p>
          <a:p>
            <a:endParaRPr lang="en-US" dirty="0"/>
          </a:p>
          <a:p>
            <a:r>
              <a:rPr lang="en-US" dirty="0" smtClean="0"/>
              <a:t>X+1 = FOSC/</a:t>
            </a:r>
            <a:r>
              <a:rPr lang="en-US" dirty="0"/>
              <a:t> </a:t>
            </a:r>
            <a:r>
              <a:rPr lang="en-US" dirty="0" smtClean="0"/>
              <a:t>16*Baud </a:t>
            </a:r>
            <a:r>
              <a:rPr lang="en-US" dirty="0"/>
              <a:t>rate </a:t>
            </a:r>
          </a:p>
          <a:p>
            <a:r>
              <a:rPr lang="en-US" dirty="0" smtClean="0"/>
              <a:t>X+1 = 4mhz /(16*9600)  </a:t>
            </a:r>
          </a:p>
          <a:p>
            <a:r>
              <a:rPr lang="en-US" dirty="0" smtClean="0"/>
              <a:t>X=26-1 =25</a:t>
            </a:r>
            <a:endParaRPr lang="en-US" dirty="0"/>
          </a:p>
          <a:p>
            <a:r>
              <a:rPr lang="en-US" dirty="0" smtClean="0"/>
              <a:t>SPBRG = x</a:t>
            </a:r>
          </a:p>
          <a:p>
            <a:endParaRPr lang="en-US" dirty="0"/>
          </a:p>
          <a:p>
            <a:r>
              <a:rPr lang="en-US" dirty="0" smtClean="0"/>
              <a:t>1 bit time = 1/9600 =104us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634524" cy="3886200"/>
          </a:xfrm>
        </p:spPr>
      </p:pic>
    </p:spTree>
    <p:extLst>
      <p:ext uri="{BB962C8B-B14F-4D97-AF65-F5344CB8AC3E}">
        <p14:creationId xmlns:p14="http://schemas.microsoft.com/office/powerpoint/2010/main" val="22623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0" y="1295400"/>
            <a:ext cx="6299564" cy="5486400"/>
          </a:xfrm>
        </p:spPr>
      </p:pic>
    </p:spTree>
    <p:extLst>
      <p:ext uri="{BB962C8B-B14F-4D97-AF65-F5344CB8AC3E}">
        <p14:creationId xmlns:p14="http://schemas.microsoft.com/office/powerpoint/2010/main" val="2757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115300" cy="4800600"/>
          </a:xfrm>
        </p:spPr>
      </p:pic>
    </p:spTree>
    <p:extLst>
      <p:ext uri="{BB962C8B-B14F-4D97-AF65-F5344CB8AC3E}">
        <p14:creationId xmlns:p14="http://schemas.microsoft.com/office/powerpoint/2010/main" val="22638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Rx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512411" cy="5562600"/>
          </a:xfrm>
        </p:spPr>
      </p:pic>
    </p:spTree>
    <p:extLst>
      <p:ext uri="{BB962C8B-B14F-4D97-AF65-F5344CB8AC3E}">
        <p14:creationId xmlns:p14="http://schemas.microsoft.com/office/powerpoint/2010/main" val="26471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with PIC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7" y="1289484"/>
            <a:ext cx="7893363" cy="5019241"/>
          </a:xfrm>
        </p:spPr>
      </p:pic>
    </p:spTree>
    <p:extLst>
      <p:ext uri="{BB962C8B-B14F-4D97-AF65-F5344CB8AC3E}">
        <p14:creationId xmlns:p14="http://schemas.microsoft.com/office/powerpoint/2010/main" val="27170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TRISC6=0</a:t>
            </a:r>
            <a:r>
              <a:rPr lang="en-US" dirty="0" smtClean="0"/>
              <a:t>;  //</a:t>
            </a:r>
            <a:r>
              <a:rPr lang="en-US" dirty="0" err="1" smtClean="0"/>
              <a:t>tx</a:t>
            </a:r>
            <a:r>
              <a:rPr lang="en-US" dirty="0" smtClean="0"/>
              <a:t> output</a:t>
            </a:r>
            <a:endParaRPr lang="en-US" dirty="0"/>
          </a:p>
          <a:p>
            <a:r>
              <a:rPr lang="en-US" dirty="0"/>
              <a:t>TRISC7=1</a:t>
            </a:r>
            <a:r>
              <a:rPr lang="en-US" dirty="0" smtClean="0"/>
              <a:t>;  //</a:t>
            </a:r>
            <a:r>
              <a:rPr lang="en-US" dirty="0" err="1" smtClean="0"/>
              <a:t>rx</a:t>
            </a:r>
            <a:r>
              <a:rPr lang="en-US" dirty="0" smtClean="0"/>
              <a:t> input</a:t>
            </a:r>
            <a:endParaRPr lang="en-US" dirty="0"/>
          </a:p>
          <a:p>
            <a:r>
              <a:rPr lang="en-US" dirty="0"/>
              <a:t>TXSTA=0x26</a:t>
            </a:r>
            <a:r>
              <a:rPr lang="en-US" dirty="0" smtClean="0"/>
              <a:t>;  //</a:t>
            </a:r>
            <a:r>
              <a:rPr lang="en-US" dirty="0" err="1" smtClean="0"/>
              <a:t>tx</a:t>
            </a:r>
            <a:r>
              <a:rPr lang="en-US" dirty="0" smtClean="0"/>
              <a:t> register</a:t>
            </a:r>
            <a:endParaRPr lang="en-US" dirty="0"/>
          </a:p>
          <a:p>
            <a:r>
              <a:rPr lang="en-US" dirty="0"/>
              <a:t>RCSTA=0x80</a:t>
            </a:r>
            <a:r>
              <a:rPr lang="en-US" dirty="0" smtClean="0"/>
              <a:t>;  //</a:t>
            </a:r>
            <a:r>
              <a:rPr lang="en-US" dirty="0" err="1" smtClean="0"/>
              <a:t>serail</a:t>
            </a:r>
            <a:r>
              <a:rPr lang="en-US" dirty="0" smtClean="0"/>
              <a:t> port enable</a:t>
            </a:r>
            <a:endParaRPr lang="en-US" dirty="0"/>
          </a:p>
          <a:p>
            <a:r>
              <a:rPr lang="en-US" dirty="0"/>
              <a:t>SPBRG=25</a:t>
            </a:r>
            <a:r>
              <a:rPr lang="en-US" dirty="0" smtClean="0"/>
              <a:t>;   //baud rate generator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TRISC6=0;	</a:t>
            </a:r>
          </a:p>
          <a:p>
            <a:r>
              <a:rPr lang="en-US" dirty="0"/>
              <a:t>TRISC7=1;</a:t>
            </a:r>
          </a:p>
          <a:p>
            <a:r>
              <a:rPr lang="en-US" dirty="0"/>
              <a:t>TXSTA=0x26;</a:t>
            </a:r>
          </a:p>
          <a:p>
            <a:r>
              <a:rPr lang="en-US" dirty="0"/>
              <a:t>RCSTA=0x90</a:t>
            </a:r>
            <a:r>
              <a:rPr lang="en-US" dirty="0" smtClean="0"/>
              <a:t>;    //</a:t>
            </a:r>
            <a:r>
              <a:rPr lang="en-US" i="1" dirty="0"/>
              <a:t>Continuous Receive Enable bit</a:t>
            </a:r>
            <a:endParaRPr lang="en-US" dirty="0"/>
          </a:p>
          <a:p>
            <a:r>
              <a:rPr lang="en-US" dirty="0"/>
              <a:t>SPBRG=25;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rules to communicate(send/receive data) between two devices using wire/wireless(medium/channel)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71"/>
            <a:ext cx="8229600" cy="664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235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Software errors</a:t>
            </a:r>
          </a:p>
          <a:p>
            <a:r>
              <a:rPr lang="en-US" sz="2000" dirty="0" smtClean="0"/>
              <a:t>Over run error -&gt;</a:t>
            </a:r>
            <a:r>
              <a:rPr lang="en-US" sz="2000" dirty="0"/>
              <a:t> if </a:t>
            </a:r>
            <a:r>
              <a:rPr lang="en-US" sz="2000" dirty="0" err="1"/>
              <a:t>rx</a:t>
            </a:r>
            <a:r>
              <a:rPr lang="en-US" sz="2000" dirty="0"/>
              <a:t> </a:t>
            </a:r>
            <a:r>
              <a:rPr lang="en-US" sz="2000" dirty="0" err="1"/>
              <a:t>reg</a:t>
            </a:r>
            <a:r>
              <a:rPr lang="en-US" sz="2000" dirty="0"/>
              <a:t> receive bytes repeat </a:t>
            </a:r>
            <a:endParaRPr lang="en-US" sz="2000" dirty="0" smtClean="0"/>
          </a:p>
          <a:p>
            <a:r>
              <a:rPr lang="en-US" sz="2000" dirty="0" smtClean="0"/>
              <a:t>Under run error -&gt;</a:t>
            </a:r>
            <a:r>
              <a:rPr lang="en-US" sz="2000" dirty="0" err="1" smtClean="0"/>
              <a:t>tx</a:t>
            </a:r>
            <a:r>
              <a:rPr lang="en-US" sz="2000" dirty="0" smtClean="0"/>
              <a:t> buffer empty ,stop bit append if not append ,not idle high error occur</a:t>
            </a:r>
          </a:p>
          <a:p>
            <a:r>
              <a:rPr lang="en-US" sz="2000" dirty="0" smtClean="0"/>
              <a:t>Framing error -&gt;if </a:t>
            </a:r>
            <a:r>
              <a:rPr lang="en-US" sz="2000" dirty="0" err="1" smtClean="0"/>
              <a:t>rx</a:t>
            </a:r>
            <a:r>
              <a:rPr lang="en-US" sz="2000" dirty="0" smtClean="0"/>
              <a:t> </a:t>
            </a:r>
            <a:r>
              <a:rPr lang="en-US" sz="2000" dirty="0" err="1" smtClean="0"/>
              <a:t>reg</a:t>
            </a:r>
            <a:r>
              <a:rPr lang="en-US" sz="2000" dirty="0" smtClean="0"/>
              <a:t> receive bytes repeat or stop bit not occur</a:t>
            </a:r>
          </a:p>
          <a:p>
            <a:r>
              <a:rPr lang="en-US" sz="2000" dirty="0" smtClean="0"/>
              <a:t>Parity error -&gt;parity bits mismatch</a:t>
            </a:r>
          </a:p>
          <a:p>
            <a:r>
              <a:rPr lang="en-US" sz="2000" dirty="0" smtClean="0"/>
              <a:t>Break condition -&gt;if stop bit not occur for long time</a:t>
            </a:r>
          </a:p>
          <a:p>
            <a:endParaRPr lang="en-US" sz="2000" dirty="0"/>
          </a:p>
          <a:p>
            <a:pPr marL="13716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Harware</a:t>
            </a:r>
            <a:r>
              <a:rPr lang="en-US" sz="2000" dirty="0" smtClean="0">
                <a:solidFill>
                  <a:srgbClr val="FF0000"/>
                </a:solidFill>
              </a:rPr>
              <a:t> errors</a:t>
            </a:r>
          </a:p>
          <a:p>
            <a:r>
              <a:rPr lang="en-US" sz="2000" dirty="0" err="1" smtClean="0"/>
              <a:t>Tx,rx,gng</a:t>
            </a:r>
            <a:r>
              <a:rPr lang="en-US" sz="2000" dirty="0" smtClean="0"/>
              <a:t> connection on both </a:t>
            </a:r>
            <a:r>
              <a:rPr lang="en-US" sz="2000" dirty="0" err="1" smtClean="0"/>
              <a:t>tx</a:t>
            </a:r>
            <a:r>
              <a:rPr lang="en-US" sz="2000" dirty="0" smtClean="0"/>
              <a:t> and </a:t>
            </a:r>
            <a:r>
              <a:rPr lang="en-US" sz="2000" dirty="0" err="1" smtClean="0"/>
              <a:t>rx</a:t>
            </a:r>
            <a:r>
              <a:rPr lang="en-US" sz="2000" dirty="0" smtClean="0"/>
              <a:t> devices and supply 5v  </a:t>
            </a:r>
          </a:p>
          <a:p>
            <a:r>
              <a:rPr lang="en-US" sz="2000" dirty="0" smtClean="0"/>
              <a:t>Baud rate 9600 </a:t>
            </a:r>
            <a:r>
              <a:rPr lang="en-US" sz="2000" dirty="0" err="1" smtClean="0"/>
              <a:t>std</a:t>
            </a:r>
            <a:endParaRPr lang="en-US" sz="2000" dirty="0" smtClean="0"/>
          </a:p>
          <a:p>
            <a:r>
              <a:rPr lang="en-US" sz="2000" dirty="0" smtClean="0"/>
              <a:t>Distance within 15m</a:t>
            </a:r>
          </a:p>
          <a:p>
            <a:r>
              <a:rPr lang="en-US" sz="2000" dirty="0" err="1" smtClean="0"/>
              <a:t>Tx,rx</a:t>
            </a:r>
            <a:r>
              <a:rPr lang="en-US" sz="2000" dirty="0" smtClean="0"/>
              <a:t> pin output and input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connection</a:t>
            </a:r>
          </a:p>
          <a:p>
            <a:r>
              <a:rPr lang="en-US" sz="2000" dirty="0" smtClean="0"/>
              <a:t>Delay for each bit transmission should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6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mcu</a:t>
            </a:r>
            <a:endParaRPr lang="en-US" dirty="0" smtClean="0"/>
          </a:p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gsm</a:t>
            </a:r>
            <a:r>
              <a:rPr lang="en-US" dirty="0" smtClean="0"/>
              <a:t>/</a:t>
            </a:r>
            <a:r>
              <a:rPr lang="en-US" dirty="0" err="1" smtClean="0"/>
              <a:t>gprs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sim800a/c)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rfid</a:t>
            </a:r>
            <a:r>
              <a:rPr lang="en-US" dirty="0" smtClean="0"/>
              <a:t> (em-18)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gps</a:t>
            </a:r>
            <a:r>
              <a:rPr lang="en-US" dirty="0" smtClean="0"/>
              <a:t>(</a:t>
            </a:r>
            <a:r>
              <a:rPr lang="en-US" dirty="0"/>
              <a:t>NEO-6M 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bluetooth</a:t>
            </a:r>
            <a:r>
              <a:rPr lang="en-US" dirty="0" smtClean="0"/>
              <a:t>(hc-05)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wifi</a:t>
            </a:r>
            <a:r>
              <a:rPr lang="en-US" dirty="0" smtClean="0"/>
              <a:t>(esp8266)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r>
              <a:rPr lang="en-US" dirty="0" smtClean="0"/>
              <a:t>Wireless –</a:t>
            </a:r>
            <a:r>
              <a:rPr lang="en-US" dirty="0" err="1" smtClean="0"/>
              <a:t>wifi,bt,zigbee,gsm</a:t>
            </a:r>
            <a:r>
              <a:rPr lang="en-US" dirty="0" smtClean="0"/>
              <a:t>/</a:t>
            </a:r>
            <a:r>
              <a:rPr lang="en-US" dirty="0" err="1" smtClean="0"/>
              <a:t>gprs</a:t>
            </a:r>
            <a:endParaRPr lang="en-US" dirty="0" smtClean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		   wire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3521529"/>
            <a:ext cx="91440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73086" y="3532415"/>
            <a:ext cx="91440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857" y="4311527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(no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4311527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Synchronous(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USART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67000" y="2590800"/>
            <a:ext cx="9144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2590800"/>
            <a:ext cx="9144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400" y="3140529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Serial(1bit)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84170" y="3140529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(8bit)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729" y="37338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transmission methods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Simplex-</a:t>
            </a:r>
            <a:r>
              <a:rPr lang="en-US" dirty="0" err="1" smtClean="0"/>
              <a:t>tx</a:t>
            </a:r>
            <a:r>
              <a:rPr lang="en-US" dirty="0" smtClean="0"/>
              <a:t> or 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Half </a:t>
            </a:r>
            <a:r>
              <a:rPr lang="en-US" dirty="0" smtClean="0"/>
              <a:t>duplex-</a:t>
            </a:r>
            <a:r>
              <a:rPr lang="en-US" dirty="0" err="1" smtClean="0"/>
              <a:t>tx</a:t>
            </a:r>
            <a:r>
              <a:rPr lang="en-US" dirty="0" smtClean="0"/>
              <a:t> &amp; 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duplex –</a:t>
            </a:r>
            <a:r>
              <a:rPr lang="en-US" dirty="0" err="1" smtClean="0"/>
              <a:t>tx</a:t>
            </a:r>
            <a:r>
              <a:rPr lang="en-US" dirty="0" smtClean="0"/>
              <a:t> &amp; </a:t>
            </a:r>
            <a:r>
              <a:rPr lang="en-US" dirty="0" err="1" smtClean="0"/>
              <a:t>rx</a:t>
            </a:r>
            <a:r>
              <a:rPr lang="en-US" dirty="0" smtClean="0"/>
              <a:t> simultaneous</a:t>
            </a:r>
          </a:p>
        </p:txBody>
      </p:sp>
    </p:spTree>
    <p:extLst>
      <p:ext uri="{BB962C8B-B14F-4D97-AF65-F5344CB8AC3E}">
        <p14:creationId xmlns:p14="http://schemas.microsoft.com/office/powerpoint/2010/main" val="1823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4552950" cy="4871657"/>
          </a:xfrm>
        </p:spPr>
      </p:pic>
    </p:spTree>
    <p:extLst>
      <p:ext uri="{BB962C8B-B14F-4D97-AF65-F5344CB8AC3E}">
        <p14:creationId xmlns:p14="http://schemas.microsoft.com/office/powerpoint/2010/main" val="6851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Synchronous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Asynchronous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1143000"/>
            <a:ext cx="5334000" cy="2997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00600"/>
            <a:ext cx="5238750" cy="141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154680" y="5555160"/>
              <a:ext cx="2895840" cy="297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320" y="5545800"/>
                <a:ext cx="291456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tramission</a:t>
            </a:r>
            <a:r>
              <a:rPr lang="en-US" dirty="0" smtClean="0"/>
              <a:t>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853843" cy="3886200"/>
          </a:xfrm>
        </p:spPr>
      </p:pic>
    </p:spTree>
    <p:extLst>
      <p:ext uri="{BB962C8B-B14F-4D97-AF65-F5344CB8AC3E}">
        <p14:creationId xmlns:p14="http://schemas.microsoft.com/office/powerpoint/2010/main" val="2850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asynchronous receiver and transmitter</a:t>
            </a:r>
          </a:p>
          <a:p>
            <a:r>
              <a:rPr lang="en-US" dirty="0" smtClean="0"/>
              <a:t>2 wire </a:t>
            </a:r>
            <a:r>
              <a:rPr lang="en-US" dirty="0"/>
              <a:t>Serial </a:t>
            </a:r>
            <a:r>
              <a:rPr lang="en-US" dirty="0" smtClean="0"/>
              <a:t>asynchronous protocol</a:t>
            </a:r>
          </a:p>
          <a:p>
            <a:r>
              <a:rPr lang="en-US" dirty="0"/>
              <a:t>Full duplex/half </a:t>
            </a:r>
            <a:r>
              <a:rPr lang="en-US" dirty="0" smtClean="0"/>
              <a:t>duplex</a:t>
            </a:r>
          </a:p>
          <a:p>
            <a:r>
              <a:rPr lang="en-US" dirty="0" smtClean="0"/>
              <a:t>Max distance  15m(rs232)</a:t>
            </a:r>
          </a:p>
          <a:p>
            <a:r>
              <a:rPr lang="en-US" dirty="0" smtClean="0"/>
              <a:t>Baud rate 9600bit/s</a:t>
            </a:r>
          </a:p>
          <a:p>
            <a:r>
              <a:rPr lang="en-US" dirty="0" smtClean="0"/>
              <a:t>Application -&gt;</a:t>
            </a:r>
            <a:r>
              <a:rPr lang="en-US" dirty="0" err="1" smtClean="0"/>
              <a:t>gsm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rfid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MCU to MCU/other UART Device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221597" cy="2667000"/>
          </a:xfrm>
        </p:spPr>
      </p:pic>
      <p:sp>
        <p:nvSpPr>
          <p:cNvPr id="3" name="TextBox 2"/>
          <p:cNvSpPr txBox="1"/>
          <p:nvPr/>
        </p:nvSpPr>
        <p:spPr>
          <a:xfrm>
            <a:off x="1676400" y="5138057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Pin details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RC6/TX -output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RC7/RX -input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1857" y="272291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RC7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276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RC6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with PC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808065" cy="5401501"/>
          </a:xfrm>
        </p:spPr>
      </p:pic>
    </p:spTree>
    <p:extLst>
      <p:ext uri="{BB962C8B-B14F-4D97-AF65-F5344CB8AC3E}">
        <p14:creationId xmlns:p14="http://schemas.microsoft.com/office/powerpoint/2010/main" val="14111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722</TotalTime>
  <Words>371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Communication protocols</vt:lpstr>
      <vt:lpstr>communication protocol?</vt:lpstr>
      <vt:lpstr>Types</vt:lpstr>
      <vt:lpstr>Serial vs parallel</vt:lpstr>
      <vt:lpstr>Synchronous vs Asynchronous</vt:lpstr>
      <vt:lpstr>Data tramission types</vt:lpstr>
      <vt:lpstr>UART</vt:lpstr>
      <vt:lpstr>MCU to MCU/other UART Device interface</vt:lpstr>
      <vt:lpstr>MCU with PC interface</vt:lpstr>
      <vt:lpstr>UART frame</vt:lpstr>
      <vt:lpstr>Continue…</vt:lpstr>
      <vt:lpstr>Baud rate calcuation</vt:lpstr>
      <vt:lpstr>Tx block diagram</vt:lpstr>
      <vt:lpstr>Tx registers</vt:lpstr>
      <vt:lpstr>Rx block diagram</vt:lpstr>
      <vt:lpstr>Rx registers</vt:lpstr>
      <vt:lpstr>UART with PIC</vt:lpstr>
      <vt:lpstr>Tx code</vt:lpstr>
      <vt:lpstr>Rx code</vt:lpstr>
      <vt:lpstr>Possible Errors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Cibi_Aze</dc:creator>
  <cp:lastModifiedBy>Cibi_Aze</cp:lastModifiedBy>
  <cp:revision>123</cp:revision>
  <dcterms:created xsi:type="dcterms:W3CDTF">2006-08-16T00:00:00Z</dcterms:created>
  <dcterms:modified xsi:type="dcterms:W3CDTF">2020-10-20T13:35:05Z</dcterms:modified>
</cp:coreProperties>
</file>