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3" r:id="rId8"/>
    <p:sldId id="264" r:id="rId9"/>
    <p:sldId id="261" r:id="rId10"/>
    <p:sldId id="265" r:id="rId11"/>
    <p:sldId id="266" r:id="rId12"/>
    <p:sldId id="271" r:id="rId13"/>
    <p:sldId id="268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17-Oct-20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4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476116" cy="5410200"/>
          </a:xfrm>
        </p:spPr>
      </p:pic>
    </p:spTree>
    <p:extLst>
      <p:ext uri="{BB962C8B-B14F-4D97-AF65-F5344CB8AC3E}">
        <p14:creationId xmlns:p14="http://schemas.microsoft.com/office/powerpoint/2010/main" val="178858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INTCON </a:t>
            </a:r>
            <a:r>
              <a:rPr lang="en-US" dirty="0" smtClean="0">
                <a:solidFill>
                  <a:srgbClr val="FF0000"/>
                </a:solidFill>
              </a:rPr>
              <a:t>(byte access)</a:t>
            </a:r>
          </a:p>
          <a:p>
            <a:pPr lvl="1"/>
            <a:r>
              <a:rPr lang="en-US" dirty="0" smtClean="0"/>
              <a:t>GIE</a:t>
            </a:r>
          </a:p>
          <a:p>
            <a:pPr lvl="1"/>
            <a:r>
              <a:rPr lang="en-US" dirty="0" smtClean="0"/>
              <a:t>PEIE		</a:t>
            </a:r>
            <a:r>
              <a:rPr lang="en-US" dirty="0" smtClean="0">
                <a:solidFill>
                  <a:srgbClr val="FF0000"/>
                </a:solidFill>
              </a:rPr>
              <a:t>bit </a:t>
            </a:r>
            <a:r>
              <a:rPr lang="en-US" dirty="0" err="1" smtClean="0">
                <a:solidFill>
                  <a:srgbClr val="FF0000"/>
                </a:solidFill>
              </a:rPr>
              <a:t>acess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TMR0IE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514600" y="2209800"/>
            <a:ext cx="1143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INTCON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5428"/>
            <a:ext cx="5867400" cy="5486763"/>
          </a:xfrm>
        </p:spPr>
      </p:pic>
    </p:spTree>
    <p:extLst>
      <p:ext uri="{BB962C8B-B14F-4D97-AF65-F5344CB8AC3E}">
        <p14:creationId xmlns:p14="http://schemas.microsoft.com/office/powerpoint/2010/main" val="149308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SW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Configure output register</a:t>
            </a:r>
          </a:p>
          <a:p>
            <a:pPr lvl="1"/>
            <a:r>
              <a:rPr lang="en-US" dirty="0" smtClean="0"/>
              <a:t>TRIS</a:t>
            </a:r>
          </a:p>
          <a:p>
            <a:pPr lvl="1"/>
            <a:r>
              <a:rPr lang="en-US" dirty="0" smtClean="0"/>
              <a:t>PORT</a:t>
            </a:r>
          </a:p>
          <a:p>
            <a:r>
              <a:rPr lang="en-US" dirty="0" smtClean="0"/>
              <a:t>Configure timer0 register</a:t>
            </a:r>
          </a:p>
          <a:p>
            <a:pPr lvl="1"/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TMR0</a:t>
            </a:r>
          </a:p>
          <a:p>
            <a:r>
              <a:rPr lang="en-US" dirty="0" smtClean="0"/>
              <a:t>Configure interrupt register</a:t>
            </a:r>
          </a:p>
          <a:p>
            <a:pPr lvl="1"/>
            <a:r>
              <a:rPr lang="en-US" dirty="0" smtClean="0"/>
              <a:t>GIE</a:t>
            </a:r>
          </a:p>
          <a:p>
            <a:pPr lvl="1"/>
            <a:r>
              <a:rPr lang="en-US" dirty="0" smtClean="0"/>
              <a:t>PEIE (IF ANY PERIPHERAL INTERRUPT)</a:t>
            </a:r>
          </a:p>
          <a:p>
            <a:pPr lvl="1"/>
            <a:r>
              <a:rPr lang="en-US" dirty="0" smtClean="0"/>
              <a:t>TMR0IE/T0IE</a:t>
            </a:r>
          </a:p>
          <a:p>
            <a:r>
              <a:rPr lang="en-US" dirty="0" smtClean="0"/>
              <a:t>Implement interrupt function with loop</a:t>
            </a:r>
          </a:p>
          <a:p>
            <a:pPr lvl="1"/>
            <a:r>
              <a:rPr lang="en-US" dirty="0" smtClean="0"/>
              <a:t>Interrupt function syntax (void interrupt </a:t>
            </a:r>
            <a:r>
              <a:rPr lang="en-US" dirty="0" err="1" smtClean="0"/>
              <a:t>tmr</a:t>
            </a:r>
            <a:r>
              <a:rPr lang="en-US" smtClean="0"/>
              <a:t>(void)</a:t>
            </a:r>
            <a:endParaRPr lang="en-US" dirty="0" smtClean="0"/>
          </a:p>
          <a:p>
            <a:pPr lvl="1"/>
            <a:r>
              <a:rPr lang="en-US" dirty="0" smtClean="0"/>
              <a:t>Check and reset interrupt flag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HW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interrupt register</a:t>
            </a:r>
          </a:p>
          <a:p>
            <a:r>
              <a:rPr lang="en-US" dirty="0" smtClean="0"/>
              <a:t>Implement interrupt function</a:t>
            </a:r>
          </a:p>
          <a:p>
            <a:r>
              <a:rPr lang="en-US" dirty="0" smtClean="0"/>
              <a:t>Check and reset interrupt flag</a:t>
            </a:r>
          </a:p>
          <a:p>
            <a:endParaRPr lang="en-US" dirty="0"/>
          </a:p>
          <a:p>
            <a:r>
              <a:rPr lang="en-US" dirty="0"/>
              <a:t>Use external </a:t>
            </a:r>
            <a:r>
              <a:rPr lang="en-US" dirty="0" smtClean="0"/>
              <a:t>pull up </a:t>
            </a:r>
            <a:r>
              <a:rPr lang="en-US" dirty="0"/>
              <a:t>switch to  INT/RB0 pin (MCU connection)</a:t>
            </a:r>
          </a:p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5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10ms timer interrupt(SW interrupt)</a:t>
            </a:r>
          </a:p>
          <a:p>
            <a:r>
              <a:rPr lang="en-US" dirty="0"/>
              <a:t>E</a:t>
            </a:r>
            <a:r>
              <a:rPr lang="en-US" dirty="0" smtClean="0"/>
              <a:t>xternal interrupt using switch(HW </a:t>
            </a:r>
            <a:r>
              <a:rPr lang="en-US" dirty="0"/>
              <a:t>interrupt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10ms timer Interrupt with polling task</a:t>
            </a:r>
          </a:p>
          <a:p>
            <a:r>
              <a:rPr lang="en-US" dirty="0" smtClean="0"/>
              <a:t>10ms and 100ms interrupt tasks(SW interrupt basic scheduling)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is signal to CPU which holds all tasks and execute interrupt tasks first then resume all others tasks</a:t>
            </a:r>
            <a:endParaRPr lang="en-US" dirty="0"/>
          </a:p>
          <a:p>
            <a:r>
              <a:rPr lang="en-US" dirty="0" smtClean="0"/>
              <a:t>Interrupt used to do task automatically when event occurs into processor which saves processor monitoring time for task and reduces power consumption</a:t>
            </a:r>
          </a:p>
          <a:p>
            <a:r>
              <a:rPr lang="en-US" dirty="0" smtClean="0"/>
              <a:t>It also used to implement schedulers in RTOS</a:t>
            </a:r>
          </a:p>
          <a:p>
            <a:r>
              <a:rPr lang="en-US" dirty="0" smtClean="0"/>
              <a:t>Interrupt used in mobiles phones -&gt;</a:t>
            </a:r>
            <a:r>
              <a:rPr lang="en-US" dirty="0" err="1" smtClean="0"/>
              <a:t>notifications,calls,volume</a:t>
            </a:r>
            <a:r>
              <a:rPr lang="en-US" dirty="0" smtClean="0"/>
              <a:t> </a:t>
            </a:r>
            <a:r>
              <a:rPr lang="en-US" dirty="0" err="1" smtClean="0"/>
              <a:t>keys,power</a:t>
            </a:r>
            <a:r>
              <a:rPr lang="en-US" dirty="0" smtClean="0"/>
              <a:t>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5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Interrupt </a:t>
            </a:r>
            <a:r>
              <a:rPr lang="en-US" dirty="0" err="1" smtClean="0">
                <a:solidFill>
                  <a:srgbClr val="FF0000"/>
                </a:solidFill>
              </a:rPr>
              <a:t>vs</a:t>
            </a:r>
            <a:r>
              <a:rPr lang="en-US" dirty="0" smtClean="0">
                <a:solidFill>
                  <a:srgbClr val="FF0000"/>
                </a:solidFill>
              </a:rPr>
              <a:t> polling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 has two types of process handlings methods using poling method and interrupt method</a:t>
            </a:r>
          </a:p>
          <a:p>
            <a:endParaRPr lang="en-US" dirty="0"/>
          </a:p>
          <a:p>
            <a:r>
              <a:rPr lang="en-US" dirty="0" smtClean="0"/>
              <a:t>Interrupt -&gt; CPU execute tasks when it occurs  -&gt;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notification,calls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Polling-&gt;CPU continuously monitor tasks to be executes which cause for power loss and </a:t>
            </a:r>
            <a:r>
              <a:rPr lang="en-US" dirty="0" err="1" smtClean="0"/>
              <a:t>cpu</a:t>
            </a:r>
            <a:r>
              <a:rPr lang="en-US" dirty="0" smtClean="0"/>
              <a:t> time  -&gt;</a:t>
            </a:r>
            <a:r>
              <a:rPr lang="en-US" dirty="0" err="1" smtClean="0"/>
              <a:t>e.g</a:t>
            </a:r>
            <a:r>
              <a:rPr lang="en-US" dirty="0" smtClean="0"/>
              <a:t> mobile data </a:t>
            </a:r>
            <a:r>
              <a:rPr lang="en-US" dirty="0" err="1" smtClean="0"/>
              <a:t>control,flash</a:t>
            </a:r>
            <a:r>
              <a:rPr lang="en-US" dirty="0" smtClean="0"/>
              <a:t> light control</a:t>
            </a:r>
          </a:p>
        </p:txBody>
      </p:sp>
    </p:spTree>
    <p:extLst>
      <p:ext uri="{BB962C8B-B14F-4D97-AF65-F5344CB8AC3E}">
        <p14:creationId xmlns:p14="http://schemas.microsoft.com/office/powerpoint/2010/main" val="16237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function </a:t>
            </a:r>
            <a:r>
              <a:rPr lang="en-US" dirty="0" err="1" smtClean="0">
                <a:solidFill>
                  <a:srgbClr val="FF0000"/>
                </a:solidFill>
              </a:rPr>
              <a:t>vs</a:t>
            </a:r>
            <a:r>
              <a:rPr lang="en-US" dirty="0" smtClean="0">
                <a:solidFill>
                  <a:srgbClr val="FF0000"/>
                </a:solidFill>
              </a:rPr>
              <a:t> normal function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978285"/>
              </p:ext>
            </p:extLst>
          </p:nvPr>
        </p:nvGraphicFramePr>
        <p:xfrm>
          <a:off x="533400" y="2057400"/>
          <a:ext cx="8382000" cy="394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4507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Normal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function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Interrupt function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0778">
                <a:tc>
                  <a:txBody>
                    <a:bodyPr/>
                    <a:lstStyle/>
                    <a:p>
                      <a:r>
                        <a:rPr lang="en-US" dirty="0" smtClean="0"/>
                        <a:t>Can call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 call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450778">
                <a:tc>
                  <a:txBody>
                    <a:bodyPr/>
                    <a:lstStyle/>
                    <a:p>
                      <a:r>
                        <a:rPr lang="en-US" dirty="0" smtClean="0"/>
                        <a:t>Can pass</a:t>
                      </a:r>
                      <a:r>
                        <a:rPr lang="en-US" baseline="0" dirty="0" smtClean="0"/>
                        <a:t> arguments to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 pass</a:t>
                      </a:r>
                      <a:r>
                        <a:rPr lang="en-US" baseline="0" dirty="0" smtClean="0"/>
                        <a:t> arguments to functions</a:t>
                      </a:r>
                      <a:endParaRPr lang="en-US" dirty="0"/>
                    </a:p>
                  </a:txBody>
                  <a:tcPr/>
                </a:tc>
              </a:tr>
              <a:tr h="450778">
                <a:tc>
                  <a:txBody>
                    <a:bodyPr/>
                    <a:lstStyle/>
                    <a:p>
                      <a:r>
                        <a:rPr lang="en-US" dirty="0" smtClean="0"/>
                        <a:t>Can return</a:t>
                      </a:r>
                      <a:r>
                        <a:rPr lang="en-US" baseline="0" dirty="0" smtClean="0"/>
                        <a:t> values from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Cant return</a:t>
                      </a:r>
                      <a:r>
                        <a:rPr lang="en-US" baseline="0" dirty="0" smtClean="0"/>
                        <a:t> values from function</a:t>
                      </a:r>
                      <a:endParaRPr lang="en-US" dirty="0"/>
                    </a:p>
                  </a:txBody>
                  <a:tcPr/>
                </a:tc>
              </a:tr>
              <a:tr h="45077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can decide function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cant decide function name</a:t>
                      </a:r>
                      <a:endParaRPr lang="en-US" dirty="0"/>
                    </a:p>
                  </a:txBody>
                  <a:tcPr/>
                </a:tc>
              </a:tr>
              <a:tr h="778055"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inbuild</a:t>
                      </a:r>
                      <a:r>
                        <a:rPr lang="en-US" dirty="0" smtClean="0"/>
                        <a:t> keywords for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inbuild</a:t>
                      </a:r>
                      <a:r>
                        <a:rPr lang="en-US" dirty="0" smtClean="0"/>
                        <a:t> keywords for function -&gt; interrupt</a:t>
                      </a:r>
                      <a:endParaRPr lang="en-US" dirty="0"/>
                    </a:p>
                  </a:txBody>
                  <a:tcPr/>
                </a:tc>
              </a:tr>
              <a:tr h="778055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function syntax:</a:t>
                      </a:r>
                    </a:p>
                    <a:p>
                      <a:r>
                        <a:rPr lang="en-US" dirty="0" err="1" smtClean="0"/>
                        <a:t>Return_type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data_type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function_name</a:t>
                      </a:r>
                      <a:r>
                        <a:rPr lang="en-US" dirty="0" smtClean="0"/>
                        <a:t>(argument)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interrupt function syntax:</a:t>
                      </a:r>
                    </a:p>
                    <a:p>
                      <a:r>
                        <a:rPr lang="en-US" dirty="0" smtClean="0"/>
                        <a:t>void </a:t>
                      </a:r>
                      <a:r>
                        <a:rPr lang="en-US" dirty="0" smtClean="0"/>
                        <a:t>interrupt </a:t>
                      </a:r>
                      <a:r>
                        <a:rPr lang="en-US" dirty="0" err="1" smtClean="0"/>
                        <a:t>user_func_name</a:t>
                      </a:r>
                      <a:r>
                        <a:rPr lang="en-US" dirty="0" smtClean="0"/>
                        <a:t>(void)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4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interrupts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41" y="1600200"/>
            <a:ext cx="6028318" cy="4525963"/>
          </a:xfrm>
        </p:spPr>
      </p:pic>
    </p:spTree>
    <p:extLst>
      <p:ext uri="{BB962C8B-B14F-4D97-AF65-F5344CB8AC3E}">
        <p14:creationId xmlns:p14="http://schemas.microsoft.com/office/powerpoint/2010/main" val="32625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(continue 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 interrupt / vector interrupt – CPU hold it address default to execute tasks  </a:t>
            </a:r>
            <a:r>
              <a:rPr lang="en-US" dirty="0" err="1" smtClean="0"/>
              <a:t>e.g</a:t>
            </a:r>
            <a:r>
              <a:rPr lang="en-US" dirty="0" smtClean="0"/>
              <a:t>-&gt;</a:t>
            </a:r>
            <a:r>
              <a:rPr lang="en-US" dirty="0" err="1" smtClean="0"/>
              <a:t>notifications,calls</a:t>
            </a:r>
            <a:endParaRPr lang="en-US" dirty="0"/>
          </a:p>
          <a:p>
            <a:r>
              <a:rPr lang="en-US" dirty="0" smtClean="0"/>
              <a:t>Hardware interrupt / non –vector interrupt -&gt;CPU get address when event occurs </a:t>
            </a:r>
            <a:r>
              <a:rPr lang="en-US" dirty="0"/>
              <a:t>to execute </a:t>
            </a:r>
            <a:r>
              <a:rPr lang="en-US" dirty="0" smtClean="0"/>
              <a:t>tasks -&gt;</a:t>
            </a:r>
            <a:r>
              <a:rPr lang="en-US" dirty="0" err="1" smtClean="0"/>
              <a:t>volumn</a:t>
            </a:r>
            <a:r>
              <a:rPr lang="en-US" dirty="0" smtClean="0"/>
              <a:t> </a:t>
            </a:r>
            <a:r>
              <a:rPr lang="en-US" dirty="0" err="1" smtClean="0"/>
              <a:t>keys,power</a:t>
            </a:r>
            <a:r>
              <a:rPr lang="en-US" dirty="0" smtClean="0"/>
              <a:t> button</a:t>
            </a:r>
          </a:p>
          <a:p>
            <a:r>
              <a:rPr lang="en-US" dirty="0" smtClean="0"/>
              <a:t>Maskable –&gt; can change </a:t>
            </a:r>
            <a:r>
              <a:rPr lang="en-US" dirty="0" err="1" smtClean="0"/>
              <a:t>e.g</a:t>
            </a:r>
            <a:r>
              <a:rPr lang="en-US" dirty="0" smtClean="0"/>
              <a:t> volume keys</a:t>
            </a:r>
            <a:endParaRPr lang="en-US" dirty="0"/>
          </a:p>
          <a:p>
            <a:r>
              <a:rPr lang="en-US" dirty="0" smtClean="0"/>
              <a:t> Non-</a:t>
            </a:r>
            <a:r>
              <a:rPr lang="en-US" dirty="0" err="1" smtClean="0"/>
              <a:t>maskable</a:t>
            </a:r>
            <a:r>
              <a:rPr lang="en-US" dirty="0" smtClean="0"/>
              <a:t> -&gt;cant change -&gt;</a:t>
            </a:r>
            <a:r>
              <a:rPr lang="en-US" dirty="0" err="1" smtClean="0"/>
              <a:t>e.g</a:t>
            </a:r>
            <a:r>
              <a:rPr lang="en-US" dirty="0" smtClean="0"/>
              <a:t> power shutdown key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Interrupt works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5767346" cy="3886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19400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(continues...)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948471" cy="5029200"/>
          </a:xfrm>
        </p:spPr>
      </p:pic>
    </p:spTree>
    <p:extLst>
      <p:ext uri="{BB962C8B-B14F-4D97-AF65-F5344CB8AC3E}">
        <p14:creationId xmlns:p14="http://schemas.microsoft.com/office/powerpoint/2010/main" val="33825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in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INT Pin Interrupt (external interrupt)</a:t>
            </a:r>
          </a:p>
          <a:p>
            <a:pPr lvl="0"/>
            <a:r>
              <a:rPr lang="en-US" dirty="0"/>
              <a:t>TMR0 Overflow Interrupt</a:t>
            </a:r>
          </a:p>
          <a:p>
            <a:pPr lvl="0"/>
            <a:r>
              <a:rPr lang="en-US" dirty="0"/>
              <a:t>PORTB Change Interrupt (pins RB7:RB4)</a:t>
            </a:r>
          </a:p>
          <a:p>
            <a:pPr lvl="0"/>
            <a:r>
              <a:rPr lang="en-US" dirty="0"/>
              <a:t>Comparator Change Interrupt</a:t>
            </a:r>
          </a:p>
          <a:p>
            <a:pPr lvl="0"/>
            <a:r>
              <a:rPr lang="en-US" dirty="0"/>
              <a:t>Parallel Slave Port Interrupt</a:t>
            </a:r>
          </a:p>
          <a:p>
            <a:pPr lvl="0"/>
            <a:r>
              <a:rPr lang="en-US" dirty="0"/>
              <a:t>USART Interrupts</a:t>
            </a:r>
          </a:p>
          <a:p>
            <a:pPr lvl="0"/>
            <a:r>
              <a:rPr lang="en-US" dirty="0"/>
              <a:t>Receive Interrupt</a:t>
            </a:r>
          </a:p>
          <a:p>
            <a:pPr lvl="0"/>
            <a:r>
              <a:rPr lang="en-US" dirty="0"/>
              <a:t>Transmit Interrupt</a:t>
            </a:r>
          </a:p>
          <a:p>
            <a:pPr lvl="0"/>
            <a:r>
              <a:rPr lang="en-US" dirty="0"/>
              <a:t>A/D Conversion Complete Interrupt</a:t>
            </a:r>
          </a:p>
          <a:p>
            <a:pPr lvl="0"/>
            <a:r>
              <a:rPr lang="en-US" dirty="0" smtClean="0"/>
              <a:t>Data </a:t>
            </a:r>
            <a:r>
              <a:rPr lang="en-US" dirty="0"/>
              <a:t>EEPROM Write Complete Interrupt</a:t>
            </a:r>
          </a:p>
          <a:p>
            <a:pPr lvl="0"/>
            <a:r>
              <a:rPr lang="en-US" dirty="0"/>
              <a:t>Timer1 Overflow Interrupt</a:t>
            </a:r>
          </a:p>
          <a:p>
            <a:pPr lvl="0"/>
            <a:r>
              <a:rPr lang="en-US" dirty="0"/>
              <a:t>Timer2 Overflow </a:t>
            </a:r>
            <a:r>
              <a:rPr lang="en-US" dirty="0" smtClean="0"/>
              <a:t>Interrupt</a:t>
            </a:r>
            <a:endParaRPr lang="en-US" dirty="0"/>
          </a:p>
          <a:p>
            <a:pPr lvl="0"/>
            <a:r>
              <a:rPr lang="en-US" dirty="0"/>
              <a:t>CCP Interrupt</a:t>
            </a:r>
          </a:p>
          <a:p>
            <a:pPr lvl="0"/>
            <a:r>
              <a:rPr lang="en-US" dirty="0"/>
              <a:t>SSP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84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392</TotalTime>
  <Words>411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interrupts</vt:lpstr>
      <vt:lpstr>Interrupts</vt:lpstr>
      <vt:lpstr>Interrupt vs polling</vt:lpstr>
      <vt:lpstr>Interrupt function vs normal function</vt:lpstr>
      <vt:lpstr>Types of interrupts</vt:lpstr>
      <vt:lpstr>Types (continue ..)</vt:lpstr>
      <vt:lpstr>Interrupt works</vt:lpstr>
      <vt:lpstr>(continues...)</vt:lpstr>
      <vt:lpstr>Interrupts in MCU</vt:lpstr>
      <vt:lpstr>Interrupt tree</vt:lpstr>
      <vt:lpstr>Registers</vt:lpstr>
      <vt:lpstr>INTCON</vt:lpstr>
      <vt:lpstr>Procedure for SW interrupt</vt:lpstr>
      <vt:lpstr>Procedure for HW interrupt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</dc:title>
  <dc:creator>Cibi_Aze</dc:creator>
  <cp:lastModifiedBy>Cibi_Aze</cp:lastModifiedBy>
  <cp:revision>85</cp:revision>
  <dcterms:created xsi:type="dcterms:W3CDTF">2006-08-16T00:00:00Z</dcterms:created>
  <dcterms:modified xsi:type="dcterms:W3CDTF">2020-10-17T10:55:23Z</dcterms:modified>
</cp:coreProperties>
</file>