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2" r:id="rId4"/>
    <p:sldId id="273" r:id="rId5"/>
    <p:sldId id="277" r:id="rId6"/>
    <p:sldId id="278" r:id="rId7"/>
    <p:sldId id="279" r:id="rId8"/>
    <p:sldId id="276" r:id="rId9"/>
    <p:sldId id="263" r:id="rId10"/>
    <p:sldId id="264" r:id="rId11"/>
    <p:sldId id="274" r:id="rId12"/>
    <p:sldId id="280" r:id="rId13"/>
    <p:sldId id="281"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DF079-B216-4363-968D-5C4A3121E751}" type="datetimeFigureOut">
              <a:rPr lang="en-US" smtClean="0"/>
              <a:t>22-Oct-20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9DE63-7671-4837-B55B-A548E36331C7}" type="slidenum">
              <a:rPr lang="en-US" smtClean="0"/>
              <a:t>‹#›</a:t>
            </a:fld>
            <a:endParaRPr lang="en-US"/>
          </a:p>
        </p:txBody>
      </p:sp>
    </p:spTree>
    <p:extLst>
      <p:ext uri="{BB962C8B-B14F-4D97-AF65-F5344CB8AC3E}">
        <p14:creationId xmlns:p14="http://schemas.microsoft.com/office/powerpoint/2010/main" val="254731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22-Oct-20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22-Oct-20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017" y="2590800"/>
            <a:ext cx="1212191" cy="784830"/>
          </a:xfrm>
          <a:prstGeom prst="rect">
            <a:avLst/>
          </a:prstGeom>
          <a:noFill/>
        </p:spPr>
        <p:txBody>
          <a:bodyPr wrap="none" lIns="91440" tIns="45720" rIns="91440" bIns="45720">
            <a:spAutoFit/>
          </a:bodyPr>
          <a:lstStyle/>
          <a:p>
            <a:pPr algn="ctr"/>
            <a:r>
              <a:rPr lang="en-US" sz="4500" b="1" i="1" dirty="0" smtClean="0">
                <a:ln w="10541" cmpd="sng">
                  <a:solidFill>
                    <a:schemeClr val="accent1">
                      <a:shade val="88000"/>
                      <a:satMod val="110000"/>
                    </a:schemeClr>
                  </a:solidFill>
                  <a:prstDash val="solid"/>
                </a:ln>
                <a:solidFill>
                  <a:srgbClr val="FFFFFF"/>
                </a:solidFill>
                <a:latin typeface="Calibri" pitchFamily="34" charset="0"/>
                <a:cs typeface="Calibri" pitchFamily="34" charset="0"/>
              </a:rPr>
              <a:t>CAN</a:t>
            </a:r>
            <a:endParaRPr lang="en-US" sz="4500" b="1" i="1" dirty="0">
              <a:ln w="10541" cmpd="sng">
                <a:solidFill>
                  <a:schemeClr val="accent1">
                    <a:shade val="88000"/>
                    <a:satMod val="110000"/>
                  </a:schemeClr>
                </a:solidFill>
                <a:prstDash val="solid"/>
              </a:ln>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2349101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prstGeom prst="rect">
            <a:avLst/>
          </a:prstGeom>
        </p:spPr>
        <p:txBody>
          <a:bodyPr>
            <a:normAutofit/>
          </a:bodyPr>
          <a:lstStyle/>
          <a:p>
            <a:pPr>
              <a:lnSpc>
                <a:spcPct val="150000"/>
              </a:lnSpc>
              <a:buFont typeface="Wingdings" pitchFamily="2" charset="2"/>
              <a:buChar char="q"/>
            </a:pPr>
            <a:endParaRPr lang="en-US" sz="1600" dirty="0" smtClean="0">
              <a:latin typeface="Times New Roman" pitchFamily="18" charset="0"/>
              <a:cs typeface="Times New Roman" pitchFamily="18" charset="0"/>
            </a:endParaRPr>
          </a:p>
          <a:p>
            <a:pPr>
              <a:lnSpc>
                <a:spcPct val="150000"/>
              </a:lnSpc>
              <a:buFont typeface="Wingdings" pitchFamily="2" charset="2"/>
              <a:buChar char="q"/>
            </a:pPr>
            <a:r>
              <a:rPr lang="en-US" sz="1600" dirty="0">
                <a:latin typeface="Times New Roman" pitchFamily="18" charset="0"/>
                <a:cs typeface="Times New Roman" pitchFamily="18" charset="0"/>
              </a:rPr>
              <a:t>RTR (remote transmission request) bit – serves to differentiate a remote frame from a data frame. A dominant (logic 0) RTR bit indicates a data frame. A recessive (logic 1) RTR bit indicates a remote frame.</a:t>
            </a:r>
          </a:p>
          <a:p>
            <a:pPr>
              <a:lnSpc>
                <a:spcPct val="150000"/>
              </a:lnSpc>
              <a:buFont typeface="Wingdings" pitchFamily="2" charset="2"/>
              <a:buChar char="q"/>
            </a:pPr>
            <a:r>
              <a:rPr lang="en-US" sz="1600" dirty="0" smtClean="0">
                <a:latin typeface="Times New Roman" pitchFamily="18" charset="0"/>
                <a:cs typeface="Times New Roman" pitchFamily="18" charset="0"/>
              </a:rPr>
              <a:t>DLC </a:t>
            </a:r>
            <a:r>
              <a:rPr lang="en-US" sz="1600" dirty="0">
                <a:latin typeface="Times New Roman" pitchFamily="18" charset="0"/>
                <a:cs typeface="Times New Roman" pitchFamily="18" charset="0"/>
              </a:rPr>
              <a:t>(data length code) – indicates the number of bytes the data field contains.</a:t>
            </a:r>
          </a:p>
          <a:p>
            <a:pPr>
              <a:lnSpc>
                <a:spcPct val="150000"/>
              </a:lnSpc>
              <a:buFont typeface="Wingdings" pitchFamily="2" charset="2"/>
              <a:buChar char="q"/>
            </a:pPr>
            <a:r>
              <a:rPr lang="en-US" sz="1600" dirty="0">
                <a:latin typeface="Times New Roman" pitchFamily="18" charset="0"/>
                <a:cs typeface="Times New Roman" pitchFamily="18" charset="0"/>
              </a:rPr>
              <a:t>Data Field – contains 0 to 8 bytes of data.</a:t>
            </a:r>
          </a:p>
          <a:p>
            <a:pPr>
              <a:lnSpc>
                <a:spcPct val="150000"/>
              </a:lnSpc>
              <a:buFont typeface="Wingdings" pitchFamily="2" charset="2"/>
              <a:buChar char="q"/>
            </a:pPr>
            <a:r>
              <a:rPr lang="en-US" sz="1600" dirty="0" smtClean="0">
                <a:latin typeface="Times New Roman" pitchFamily="18" charset="0"/>
                <a:cs typeface="Times New Roman" pitchFamily="18" charset="0"/>
              </a:rPr>
              <a:t>CRC </a:t>
            </a:r>
            <a:r>
              <a:rPr lang="en-US" sz="1600" dirty="0">
                <a:latin typeface="Times New Roman" pitchFamily="18" charset="0"/>
                <a:cs typeface="Times New Roman" pitchFamily="18" charset="0"/>
              </a:rPr>
              <a:t>(cyclic redundancy check) – contains 15-bit cyclic redundancy check code and a recessive delimiter bit. The CRC field is used for error detection.</a:t>
            </a:r>
          </a:p>
          <a:p>
            <a:pPr>
              <a:lnSpc>
                <a:spcPct val="150000"/>
              </a:lnSpc>
              <a:buFont typeface="Wingdings" pitchFamily="2" charset="2"/>
              <a:buChar char="q"/>
            </a:pPr>
            <a:r>
              <a:rPr lang="en-US" sz="1600" dirty="0">
                <a:latin typeface="Times New Roman" pitchFamily="18" charset="0"/>
                <a:cs typeface="Times New Roman" pitchFamily="18" charset="0"/>
              </a:rPr>
              <a:t>ACK </a:t>
            </a:r>
            <a:r>
              <a:rPr lang="en-US" sz="1600" dirty="0" smtClean="0">
                <a:latin typeface="Times New Roman" pitchFamily="18" charset="0"/>
                <a:cs typeface="Times New Roman" pitchFamily="18" charset="0"/>
              </a:rPr>
              <a:t>(Acknowledgement) </a:t>
            </a:r>
            <a:r>
              <a:rPr lang="en-US" sz="1600" dirty="0">
                <a:latin typeface="Times New Roman" pitchFamily="18" charset="0"/>
                <a:cs typeface="Times New Roman" pitchFamily="18" charset="0"/>
              </a:rPr>
              <a:t>slot – any CAN controller that correctly receives the message sends an ACK bit at the end of the message. The transmitting node checks for the presence of the ACK bit on the bus and reattempts transmission if no acknowledge is detected. National Instruments Series 2 CAN interfaces have the capability of listen-only mode. Herein, the transmission of an ACK bit by the monitoring hardware is suppressed to prevent it from affecting the behavior of the bus.</a:t>
            </a:r>
          </a:p>
          <a:p>
            <a:pPr>
              <a:lnSpc>
                <a:spcPct val="150000"/>
              </a:lnSpc>
              <a:buFont typeface="Wingdings" pitchFamily="2" charset="2"/>
              <a:buChar char="q"/>
            </a:pPr>
            <a:r>
              <a:rPr lang="en-US" sz="1600" dirty="0">
                <a:latin typeface="Times New Roman" pitchFamily="18" charset="0"/>
                <a:cs typeface="Times New Roman" pitchFamily="18" charset="0"/>
              </a:rPr>
              <a:t>CAN Signal – an individual piece of data contained within the CAN frame data field. You also can refer to CAN signals as channels. Because the data field can contain up to 8 bytes of data, a single CAN frame can contain 0 to 64 individual signals (for 64 channels, they would all be binary). </a:t>
            </a:r>
          </a:p>
        </p:txBody>
      </p:sp>
    </p:spTree>
    <p:extLst>
      <p:ext uri="{BB962C8B-B14F-4D97-AF65-F5344CB8AC3E}">
        <p14:creationId xmlns:p14="http://schemas.microsoft.com/office/powerpoint/2010/main" val="300424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200"/>
            <a:ext cx="10953555" cy="2765425"/>
          </a:xfrm>
        </p:spPr>
      </p:pic>
    </p:spTree>
    <p:extLst>
      <p:ext uri="{BB962C8B-B14F-4D97-AF65-F5344CB8AC3E}">
        <p14:creationId xmlns:p14="http://schemas.microsoft.com/office/powerpoint/2010/main" val="3211632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arbitration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365988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bit timing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600"/>
            <a:ext cx="7304570" cy="2506662"/>
          </a:xfrm>
        </p:spPr>
      </p:pic>
    </p:spTree>
    <p:extLst>
      <p:ext uri="{BB962C8B-B14F-4D97-AF65-F5344CB8AC3E}">
        <p14:creationId xmlns:p14="http://schemas.microsoft.com/office/powerpoint/2010/main" val="1784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BAUD RATE = 1/BIT TIME</a:t>
            </a:r>
          </a:p>
          <a:p>
            <a:endParaRPr lang="en-US" sz="2400" dirty="0" smtClean="0"/>
          </a:p>
          <a:p>
            <a:r>
              <a:rPr lang="en-US" dirty="0"/>
              <a:t>BIT TIME = </a:t>
            </a:r>
            <a:r>
              <a:rPr lang="en-US" dirty="0" smtClean="0"/>
              <a:t>(1/CAN CLK) * NO.OF </a:t>
            </a:r>
            <a:r>
              <a:rPr lang="en-US" dirty="0"/>
              <a:t>TIME QUANTAS(</a:t>
            </a:r>
            <a:r>
              <a:rPr lang="en-US" sz="1600" dirty="0"/>
              <a:t>PROPAGATION  DELAY+PHASE  SEG 1+PHASE  SEG 2+SJW</a:t>
            </a:r>
            <a:r>
              <a:rPr lang="en-US" sz="2400" dirty="0"/>
              <a:t>) )</a:t>
            </a:r>
          </a:p>
          <a:p>
            <a:pPr marL="137160" indent="0">
              <a:buNone/>
            </a:pPr>
            <a:endParaRPr lang="en-US" sz="2400" dirty="0"/>
          </a:p>
          <a:p>
            <a:r>
              <a:rPr lang="en-US" sz="2400" dirty="0" smtClean="0"/>
              <a:t>E.G: CAN PCLK=20MHZ,1 MPBS  BAUD</a:t>
            </a:r>
          </a:p>
          <a:p>
            <a:pPr lvl="2"/>
            <a:r>
              <a:rPr lang="en-US" sz="1800" dirty="0" smtClean="0"/>
              <a:t>PRE=2,NO.OF.TIME=10</a:t>
            </a:r>
          </a:p>
          <a:p>
            <a:pPr lvl="2"/>
            <a:endParaRPr lang="en-US" sz="1800" dirty="0"/>
          </a:p>
          <a:p>
            <a:pPr lvl="2"/>
            <a:r>
              <a:rPr lang="en-US" sz="1800" dirty="0"/>
              <a:t>CAN CLK = CAN </a:t>
            </a:r>
            <a:r>
              <a:rPr lang="en-US" sz="1800" dirty="0" smtClean="0"/>
              <a:t>PCLK/PRE  = 20MHZ/2 =10MHZ</a:t>
            </a:r>
            <a:endParaRPr lang="en-US" sz="1800" dirty="0"/>
          </a:p>
          <a:p>
            <a:pPr lvl="2"/>
            <a:endParaRPr lang="en-US" sz="1800" dirty="0" smtClean="0"/>
          </a:p>
          <a:p>
            <a:endParaRPr lang="en-US" sz="2400" dirty="0" smtClean="0"/>
          </a:p>
          <a:p>
            <a:r>
              <a:rPr lang="en-US" sz="2400" dirty="0" smtClean="0"/>
              <a:t>BIT TIME=(1/ CAN CLK ) * NO.OF TIME </a:t>
            </a:r>
          </a:p>
          <a:p>
            <a:pPr lvl="2"/>
            <a:r>
              <a:rPr lang="en-US" sz="2000" dirty="0" smtClean="0"/>
              <a:t>=</a:t>
            </a:r>
            <a:r>
              <a:rPr lang="en-US" sz="2000" dirty="0"/>
              <a:t> </a:t>
            </a:r>
            <a:r>
              <a:rPr lang="en-US" sz="2000" dirty="0" smtClean="0"/>
              <a:t>(1/10MHZ) * 10 = 0.1 US * 10 = 1US</a:t>
            </a:r>
          </a:p>
          <a:p>
            <a:pPr lvl="2"/>
            <a:endParaRPr lang="en-US" sz="2000" dirty="0"/>
          </a:p>
          <a:p>
            <a:pPr lvl="2"/>
            <a:r>
              <a:rPr lang="en-US" sz="2000" dirty="0" smtClean="0"/>
              <a:t>BAUD RATE = 1/1US = 1MbPS</a:t>
            </a:r>
          </a:p>
          <a:p>
            <a:pPr lvl="2"/>
            <a:endParaRPr lang="en-US" sz="2000" dirty="0"/>
          </a:p>
        </p:txBody>
      </p:sp>
    </p:spTree>
    <p:extLst>
      <p:ext uri="{BB962C8B-B14F-4D97-AF65-F5344CB8AC3E}">
        <p14:creationId xmlns:p14="http://schemas.microsoft.com/office/powerpoint/2010/main" val="86015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609600"/>
          </a:xfrm>
        </p:spPr>
        <p:txBody>
          <a:bodyPr>
            <a:noAutofit/>
          </a:bodyPr>
          <a:lstStyle/>
          <a:p>
            <a:r>
              <a:rPr lang="en-US" sz="3600" b="1" dirty="0" smtClean="0">
                <a:latin typeface="Calibri" pitchFamily="34" charset="0"/>
                <a:cs typeface="Calibri" pitchFamily="34" charset="0"/>
              </a:rPr>
              <a:t>CAN(CONTROL AREA NETWORK</a:t>
            </a:r>
            <a:endParaRPr lang="en-US" sz="3600" b="1" dirty="0">
              <a:latin typeface="Calibri" pitchFamily="34" charset="0"/>
              <a:cs typeface="Calibri" pitchFamily="34" charset="0"/>
            </a:endParaRPr>
          </a:p>
        </p:txBody>
      </p:sp>
      <p:sp>
        <p:nvSpPr>
          <p:cNvPr id="3" name="Content Placeholder 2"/>
          <p:cNvSpPr>
            <a:spLocks noGrp="1"/>
          </p:cNvSpPr>
          <p:nvPr>
            <p:ph idx="1"/>
          </p:nvPr>
        </p:nvSpPr>
        <p:spPr>
          <a:xfrm>
            <a:off x="0" y="838200"/>
            <a:ext cx="9753600" cy="6934200"/>
          </a:xfrm>
          <a:prstGeom prst="rect">
            <a:avLst/>
          </a:prstGeom>
        </p:spPr>
        <p:txBody>
          <a:bodyPr>
            <a:noAutofit/>
          </a:bodyPr>
          <a:lstStyle/>
          <a:p>
            <a:r>
              <a:rPr lang="en-US" dirty="0" smtClean="0"/>
              <a:t>developed by </a:t>
            </a:r>
            <a:r>
              <a:rPr lang="en-US" dirty="0" err="1" smtClean="0"/>
              <a:t>bosch</a:t>
            </a:r>
            <a:r>
              <a:rPr lang="en-US" dirty="0" smtClean="0"/>
              <a:t> in 1980 for automotive industry</a:t>
            </a:r>
          </a:p>
          <a:p>
            <a:r>
              <a:rPr lang="en-US" dirty="0" smtClean="0"/>
              <a:t>2 </a:t>
            </a:r>
            <a:r>
              <a:rPr lang="en-US" dirty="0"/>
              <a:t>wire serial </a:t>
            </a:r>
            <a:r>
              <a:rPr lang="en-US" dirty="0" smtClean="0"/>
              <a:t>asynchronous protocol(CAN H,CAN L)</a:t>
            </a:r>
            <a:endParaRPr lang="en-US" dirty="0"/>
          </a:p>
          <a:p>
            <a:r>
              <a:rPr lang="en-US" dirty="0"/>
              <a:t>Multi master protocol</a:t>
            </a:r>
            <a:endParaRPr lang="en-US" dirty="0" smtClean="0"/>
          </a:p>
          <a:p>
            <a:r>
              <a:rPr lang="en-US" dirty="0" smtClean="0"/>
              <a:t>Max </a:t>
            </a:r>
            <a:r>
              <a:rPr lang="en-US" dirty="0"/>
              <a:t>distance </a:t>
            </a:r>
            <a:r>
              <a:rPr lang="en-US" dirty="0" smtClean="0"/>
              <a:t>40m </a:t>
            </a:r>
            <a:r>
              <a:rPr lang="en-US" dirty="0"/>
              <a:t>if 1MBPS </a:t>
            </a:r>
            <a:r>
              <a:rPr lang="en-US" dirty="0" smtClean="0"/>
              <a:t>, 250m </a:t>
            </a:r>
            <a:r>
              <a:rPr lang="en-US" dirty="0"/>
              <a:t>if </a:t>
            </a:r>
            <a:r>
              <a:rPr lang="en-US" dirty="0" smtClean="0"/>
              <a:t>250kbps</a:t>
            </a:r>
          </a:p>
          <a:p>
            <a:r>
              <a:rPr lang="en-US" dirty="0" smtClean="0"/>
              <a:t>Max </a:t>
            </a:r>
            <a:r>
              <a:rPr lang="en-US" dirty="0"/>
              <a:t>speed </a:t>
            </a:r>
            <a:r>
              <a:rPr lang="en-US" dirty="0" smtClean="0"/>
              <a:t>-1mbps</a:t>
            </a:r>
            <a:endParaRPr lang="en-US" dirty="0"/>
          </a:p>
          <a:p>
            <a:r>
              <a:rPr lang="en-US" dirty="0" smtClean="0"/>
              <a:t>Message based protocol</a:t>
            </a:r>
          </a:p>
          <a:p>
            <a:r>
              <a:rPr lang="en-US" dirty="0" smtClean="0"/>
              <a:t>half duplex data transmission </a:t>
            </a:r>
          </a:p>
          <a:p>
            <a:r>
              <a:rPr lang="en-US" dirty="0" smtClean="0"/>
              <a:t>Sent data in differential signal</a:t>
            </a:r>
            <a:endParaRPr lang="en-US" dirty="0"/>
          </a:p>
          <a:p>
            <a:r>
              <a:rPr lang="en-US" dirty="0" err="1" smtClean="0"/>
              <a:t>Upto</a:t>
            </a:r>
            <a:r>
              <a:rPr lang="en-US" dirty="0" smtClean="0"/>
              <a:t> 127 nodes can connect on can bus</a:t>
            </a:r>
            <a:endParaRPr lang="en-US" dirty="0"/>
          </a:p>
          <a:p>
            <a:r>
              <a:rPr lang="en-US" dirty="0" smtClean="0"/>
              <a:t>Can bus has hot-plugging feature (</a:t>
            </a:r>
            <a:r>
              <a:rPr lang="en-US" dirty="0" err="1" smtClean="0"/>
              <a:t>i.e</a:t>
            </a:r>
            <a:r>
              <a:rPr lang="en-US" dirty="0" smtClean="0"/>
              <a:t>) we can connect node while can bus in working</a:t>
            </a:r>
          </a:p>
          <a:p>
            <a:endParaRPr lang="en-US" dirty="0" smtClean="0"/>
          </a:p>
          <a:p>
            <a:pPr marL="585216" lvl="1" indent="0">
              <a:buNone/>
            </a:pPr>
            <a:r>
              <a:rPr lang="en-US" sz="1600" b="1" dirty="0" smtClean="0">
                <a:latin typeface="Times New Roman" pitchFamily="18" charset="0"/>
                <a:cs typeface="Times New Roman" pitchFamily="18" charset="0"/>
              </a:rPr>
              <a:t>	</a:t>
            </a:r>
            <a:br>
              <a:rPr lang="en-US" sz="1600" b="1" dirty="0" smtClean="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09968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high </a:t>
            </a:r>
            <a:r>
              <a:rPr lang="en-US" dirty="0"/>
              <a:t>speed</a:t>
            </a:r>
            <a:r>
              <a:rPr lang="en-US" dirty="0" smtClean="0"/>
              <a:t>, high </a:t>
            </a:r>
            <a:r>
              <a:rPr lang="en-US" dirty="0"/>
              <a:t>noise </a:t>
            </a:r>
            <a:r>
              <a:rPr lang="en-US" dirty="0" err="1"/>
              <a:t>immunity,error</a:t>
            </a:r>
            <a:r>
              <a:rPr lang="en-US" dirty="0"/>
              <a:t> detection </a:t>
            </a:r>
            <a:endParaRPr lang="en-US" dirty="0" smtClean="0"/>
          </a:p>
          <a:p>
            <a:r>
              <a:rPr lang="en-US" dirty="0" smtClean="0"/>
              <a:t>Auto </a:t>
            </a:r>
            <a:r>
              <a:rPr lang="en-US" dirty="0" err="1" smtClean="0"/>
              <a:t>retransmission,error</a:t>
            </a:r>
            <a:r>
              <a:rPr lang="en-US" dirty="0" smtClean="0"/>
              <a:t> confinement</a:t>
            </a:r>
          </a:p>
          <a:p>
            <a:r>
              <a:rPr lang="en-US" dirty="0" smtClean="0"/>
              <a:t>No host and target communication (</a:t>
            </a:r>
            <a:r>
              <a:rPr lang="en-US" dirty="0" err="1" smtClean="0"/>
              <a:t>i.e</a:t>
            </a:r>
            <a:r>
              <a:rPr lang="en-US" dirty="0" smtClean="0"/>
              <a:t>) no source and destination address</a:t>
            </a:r>
          </a:p>
          <a:p>
            <a:r>
              <a:rPr lang="en-US" dirty="0" smtClean="0"/>
              <a:t>Broadcast type communication</a:t>
            </a:r>
          </a:p>
          <a:p>
            <a:r>
              <a:rPr lang="en-US" dirty="0" smtClean="0"/>
              <a:t>It reduce connection complicity</a:t>
            </a:r>
          </a:p>
          <a:p>
            <a:pPr marL="137160" indent="0">
              <a:buNone/>
            </a:pPr>
            <a:endParaRPr lang="en-US" dirty="0"/>
          </a:p>
        </p:txBody>
      </p:sp>
    </p:spTree>
    <p:extLst>
      <p:ext uri="{BB962C8B-B14F-4D97-AF65-F5344CB8AC3E}">
        <p14:creationId xmlns:p14="http://schemas.microsoft.com/office/powerpoint/2010/main" val="756011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12092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286000"/>
            <a:ext cx="7671494" cy="3733800"/>
          </a:xfrm>
        </p:spPr>
      </p:pic>
    </p:spTree>
    <p:extLst>
      <p:ext uri="{BB962C8B-B14F-4D97-AF65-F5344CB8AC3E}">
        <p14:creationId xmlns:p14="http://schemas.microsoft.com/office/powerpoint/2010/main" val="400327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t>
            </a:r>
            <a:r>
              <a:rPr lang="en-US" dirty="0" err="1" smtClean="0"/>
              <a:t>signalling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2133601"/>
            <a:ext cx="3966932"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057400"/>
            <a:ext cx="5037757" cy="2971800"/>
          </a:xfrm>
          <a:prstGeom prst="rect">
            <a:avLst/>
          </a:prstGeom>
        </p:spPr>
      </p:pic>
    </p:spTree>
    <p:extLst>
      <p:ext uri="{BB962C8B-B14F-4D97-AF65-F5344CB8AC3E}">
        <p14:creationId xmlns:p14="http://schemas.microsoft.com/office/powerpoint/2010/main" val="3311611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can-bus volt levels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438400"/>
            <a:ext cx="9832257" cy="3048000"/>
          </a:xfrm>
        </p:spPr>
      </p:pic>
    </p:spTree>
    <p:extLst>
      <p:ext uri="{BB962C8B-B14F-4D97-AF65-F5344CB8AC3E}">
        <p14:creationId xmlns:p14="http://schemas.microsoft.com/office/powerpoint/2010/main" val="15108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frames</a:t>
            </a:r>
            <a:endParaRPr lang="en-US" dirty="0"/>
          </a:p>
        </p:txBody>
      </p:sp>
      <p:sp>
        <p:nvSpPr>
          <p:cNvPr id="3" name="Content Placeholder 2"/>
          <p:cNvSpPr>
            <a:spLocks noGrp="1"/>
          </p:cNvSpPr>
          <p:nvPr>
            <p:ph idx="1"/>
          </p:nvPr>
        </p:nvSpPr>
        <p:spPr/>
        <p:txBody>
          <a:bodyPr/>
          <a:lstStyle/>
          <a:p>
            <a:r>
              <a:rPr lang="en-US" dirty="0" smtClean="0"/>
              <a:t>Data frame</a:t>
            </a:r>
          </a:p>
          <a:p>
            <a:r>
              <a:rPr lang="en-US" dirty="0" smtClean="0"/>
              <a:t>Remote frame</a:t>
            </a:r>
          </a:p>
          <a:p>
            <a:r>
              <a:rPr lang="en-US" dirty="0" smtClean="0"/>
              <a:t>Error frame</a:t>
            </a:r>
          </a:p>
          <a:p>
            <a:r>
              <a:rPr lang="en-US" dirty="0" smtClean="0"/>
              <a:t>Overload frame</a:t>
            </a:r>
          </a:p>
          <a:p>
            <a:pPr marL="137160" indent="0">
              <a:buNone/>
            </a:pPr>
            <a:endParaRPr lang="en-US" dirty="0"/>
          </a:p>
        </p:txBody>
      </p:sp>
    </p:spTree>
    <p:extLst>
      <p:ext uri="{BB962C8B-B14F-4D97-AF65-F5344CB8AC3E}">
        <p14:creationId xmlns:p14="http://schemas.microsoft.com/office/powerpoint/2010/main" val="1275159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533400"/>
          </a:xfrm>
        </p:spPr>
        <p:txBody>
          <a:bodyPr/>
          <a:lstStyle/>
          <a:p>
            <a:r>
              <a:rPr lang="en-US" sz="2700" b="1" i="1" dirty="0" smtClean="0">
                <a:latin typeface="Times New Roman" pitchFamily="18" charset="0"/>
                <a:cs typeface="Times New Roman" pitchFamily="18" charset="0"/>
              </a:rPr>
              <a:t>	</a:t>
            </a:r>
            <a:r>
              <a:rPr lang="en-US" sz="2700" b="1" i="1" dirty="0" smtClean="0">
                <a:latin typeface="Times New Roman" pitchFamily="18" charset="0"/>
                <a:cs typeface="Times New Roman" pitchFamily="18" charset="0"/>
              </a:rPr>
              <a:t>DATA FRAME-Standard </a:t>
            </a:r>
            <a:r>
              <a:rPr lang="en-US" sz="2700" b="1" i="1" dirty="0">
                <a:latin typeface="Times New Roman" pitchFamily="18" charset="0"/>
                <a:cs typeface="Times New Roman" pitchFamily="18" charset="0"/>
              </a:rPr>
              <a:t>can &amp; Extended can</a:t>
            </a:r>
          </a:p>
        </p:txBody>
      </p:sp>
      <p:sp>
        <p:nvSpPr>
          <p:cNvPr id="3" name="Content Placeholder 2"/>
          <p:cNvSpPr>
            <a:spLocks noGrp="1"/>
          </p:cNvSpPr>
          <p:nvPr>
            <p:ph idx="1"/>
          </p:nvPr>
        </p:nvSpPr>
        <p:spPr>
          <a:xfrm>
            <a:off x="0" y="1600200"/>
            <a:ext cx="9144000" cy="5486400"/>
          </a:xfrm>
          <a:prstGeom prst="rect">
            <a:avLst/>
          </a:prstGeom>
        </p:spPr>
        <p:txBody>
          <a:bodyPr>
            <a:noAutofit/>
          </a:bodyPr>
          <a:lstStyle/>
          <a:p>
            <a:pPr marL="0" indent="0" algn="r">
              <a:buNone/>
            </a:pPr>
            <a:r>
              <a:rPr lang="en-US" sz="1400" dirty="0"/>
              <a:t/>
            </a:r>
            <a:br>
              <a:rPr lang="en-US" sz="1400" dirty="0"/>
            </a:br>
            <a:endParaRPr lang="en-US" sz="1400" dirty="0" smtClean="0"/>
          </a:p>
          <a:p>
            <a:pPr algn="r"/>
            <a:endParaRPr lang="en-US" sz="1400" dirty="0"/>
          </a:p>
          <a:p>
            <a:pPr algn="r"/>
            <a:endParaRPr lang="en-US" sz="1400" b="1" dirty="0" smtClean="0"/>
          </a:p>
          <a:p>
            <a:pPr algn="r"/>
            <a:endParaRPr lang="en-US" sz="1400" dirty="0" smtClean="0"/>
          </a:p>
          <a:p>
            <a:pPr algn="r"/>
            <a:endParaRPr lang="en-US" sz="1400" dirty="0" smtClean="0"/>
          </a:p>
          <a:p>
            <a:pPr>
              <a:lnSpc>
                <a:spcPct val="150000"/>
              </a:lnSpc>
              <a:buFont typeface="Wingdings" pitchFamily="2" charset="2"/>
              <a:buChar char="q"/>
            </a:pPr>
            <a:r>
              <a:rPr lang="en-US" sz="1600" dirty="0" smtClean="0">
                <a:latin typeface="Times New Roman" pitchFamily="18" charset="0"/>
                <a:cs typeface="Times New Roman" pitchFamily="18" charset="0"/>
              </a:rPr>
              <a:t>SOF </a:t>
            </a:r>
            <a:r>
              <a:rPr lang="en-US" sz="1600" dirty="0">
                <a:latin typeface="Times New Roman" pitchFamily="18" charset="0"/>
                <a:cs typeface="Times New Roman" pitchFamily="18" charset="0"/>
              </a:rPr>
              <a:t>(start-of-frame) bit – indicates the beginning of a message with a dominant (logic 0) bit.</a:t>
            </a:r>
          </a:p>
          <a:p>
            <a:pPr>
              <a:lnSpc>
                <a:spcPct val="150000"/>
              </a:lnSpc>
              <a:buFont typeface="Wingdings" pitchFamily="2" charset="2"/>
              <a:buChar char="q"/>
            </a:pPr>
            <a:r>
              <a:rPr lang="en-US" sz="1600" dirty="0">
                <a:latin typeface="Times New Roman" pitchFamily="18" charset="0"/>
                <a:cs typeface="Times New Roman" pitchFamily="18" charset="0"/>
              </a:rPr>
              <a:t>Arbitration ID – identifies the message and indicates the message's priority. Frames come in two formats -- standard, which uses an 11-bit arbitration ID, and extended, which uses a 29-bit arbitration ID</a:t>
            </a:r>
            <a:r>
              <a:rPr lang="en-US" sz="1600" dirty="0" smtClean="0">
                <a:latin typeface="Times New Roman" pitchFamily="18" charset="0"/>
                <a:cs typeface="Times New Roman" pitchFamily="18" charset="0"/>
              </a:rPr>
              <a:t>.</a:t>
            </a:r>
          </a:p>
          <a:p>
            <a:pPr>
              <a:lnSpc>
                <a:spcPct val="150000"/>
              </a:lnSpc>
              <a:buFont typeface="Wingdings" pitchFamily="2" charset="2"/>
              <a:buChar char="q"/>
            </a:pPr>
            <a:r>
              <a:rPr lang="en-US" sz="1600" dirty="0" smtClean="0">
                <a:latin typeface="Times New Roman" pitchFamily="18" charset="0"/>
                <a:cs typeface="Times New Roman" pitchFamily="18" charset="0"/>
              </a:rPr>
              <a:t>SRR-substitute remote request = </a:t>
            </a:r>
            <a:r>
              <a:rPr lang="en-US" sz="1600" dirty="0"/>
              <a:t>The </a:t>
            </a:r>
            <a:r>
              <a:rPr lang="en-US" sz="1600" b="1" dirty="0"/>
              <a:t>SRR bit</a:t>
            </a:r>
            <a:r>
              <a:rPr lang="en-US" sz="1600" dirty="0"/>
              <a:t> is the Substitute Remote Request, which in case of, standard data frame and extended data frame, when both messages have equal base identifier, then standard data frame has higher priority and hence it indicates the </a:t>
            </a:r>
            <a:r>
              <a:rPr lang="en-US" sz="1600" b="1" dirty="0"/>
              <a:t>bit</a:t>
            </a:r>
            <a:r>
              <a:rPr lang="en-US" sz="1600" dirty="0"/>
              <a:t> is always a recessive </a:t>
            </a:r>
            <a:r>
              <a:rPr lang="en-US" sz="1600" b="1" dirty="0"/>
              <a:t>bit</a:t>
            </a:r>
            <a:endParaRPr lang="en-US" sz="1600" dirty="0">
              <a:latin typeface="Times New Roman" pitchFamily="18" charset="0"/>
              <a:cs typeface="Times New Roman" pitchFamily="18" charset="0"/>
            </a:endParaRPr>
          </a:p>
          <a:p>
            <a:pPr>
              <a:lnSpc>
                <a:spcPct val="150000"/>
              </a:lnSpc>
              <a:buFont typeface="Wingdings" pitchFamily="2" charset="2"/>
              <a:buChar char="q"/>
            </a:pPr>
            <a:r>
              <a:rPr lang="en-US" sz="1600" dirty="0">
                <a:latin typeface="Times New Roman" pitchFamily="18" charset="0"/>
                <a:cs typeface="Times New Roman" pitchFamily="18" charset="0"/>
              </a:rPr>
              <a:t>IDE (identifier extension) bit – allows differentiation between standard and extended frames.</a:t>
            </a:r>
          </a:p>
          <a:p>
            <a:pPr>
              <a:lnSpc>
                <a:spcPct val="150000"/>
              </a:lnSpc>
              <a:buFont typeface="Wingdings" pitchFamily="2" charset="2"/>
              <a:buChar char="q"/>
            </a:pPr>
            <a:endParaRPr lang="en-US" sz="1600" dirty="0">
              <a:latin typeface="Times New Roman" pitchFamily="18" charset="0"/>
              <a:cs typeface="Times New Roman" pitchFamily="18" charset="0"/>
            </a:endParaRPr>
          </a:p>
          <a:p>
            <a:pPr marL="0" indent="0">
              <a:lnSpc>
                <a:spcPct val="150000"/>
              </a:lnSpc>
              <a:buNone/>
            </a:pPr>
            <a:r>
              <a:rPr lang="en-US" sz="1600" dirty="0">
                <a:latin typeface="Times New Roman" pitchFamily="18" charset="0"/>
                <a:cs typeface="Times New Roman" pitchFamily="18" charset="0"/>
              </a:rPr>
              <a:t> </a:t>
            </a:r>
          </a:p>
          <a:p>
            <a:pPr marL="0" indent="0">
              <a:buNone/>
            </a:pPr>
            <a:r>
              <a:rPr lang="en-US" sz="1400" dirty="0"/>
              <a:t/>
            </a:r>
            <a:br>
              <a:rPr lang="en-US" sz="1400" dirty="0"/>
            </a:br>
            <a:endParaRPr lang="en-US" sz="14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762000"/>
            <a:ext cx="9144000" cy="227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439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228</TotalTime>
  <Words>447</Words>
  <Application>Microsoft Office PowerPoint</Application>
  <PresentationFormat>On-screen Show (4:3)</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PowerPoint Presentation</vt:lpstr>
      <vt:lpstr>CAN(CONTROL AREA NETWORK</vt:lpstr>
      <vt:lpstr>continue</vt:lpstr>
      <vt:lpstr>CAN BUS</vt:lpstr>
      <vt:lpstr>PowerPoint Presentation</vt:lpstr>
      <vt:lpstr>Can signalling</vt:lpstr>
      <vt:lpstr>can-bus volt levels</vt:lpstr>
      <vt:lpstr>Can frames</vt:lpstr>
      <vt:lpstr> DATA FRAME-Standard can &amp; Extended can</vt:lpstr>
      <vt:lpstr>PowerPoint Presentation</vt:lpstr>
      <vt:lpstr>CAN FRAME</vt:lpstr>
      <vt:lpstr>Can arbitration</vt:lpstr>
      <vt:lpstr>Can bit timing</vt:lpstr>
      <vt:lpstr>BAUD RATE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Cibi_Aze</dc:creator>
  <cp:lastModifiedBy>Cibi_Aze</cp:lastModifiedBy>
  <cp:revision>32</cp:revision>
  <dcterms:created xsi:type="dcterms:W3CDTF">2006-08-16T00:00:00Z</dcterms:created>
  <dcterms:modified xsi:type="dcterms:W3CDTF">2020-10-22T09:03:25Z</dcterms:modified>
</cp:coreProperties>
</file>