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66" r:id="rId3"/>
    <p:sldId id="257" r:id="rId4"/>
    <p:sldId id="258" r:id="rId5"/>
    <p:sldId id="260" r:id="rId6"/>
    <p:sldId id="261" r:id="rId7"/>
    <p:sldId id="269" r:id="rId8"/>
    <p:sldId id="259" r:id="rId9"/>
    <p:sldId id="263" r:id="rId10"/>
    <p:sldId id="272" r:id="rId11"/>
    <p:sldId id="264" r:id="rId12"/>
    <p:sldId id="265" r:id="rId13"/>
    <p:sldId id="267" r:id="rId14"/>
    <p:sldId id="268" r:id="rId15"/>
    <p:sldId id="270" r:id="rId16"/>
    <p:sldId id="273" r:id="rId17"/>
    <p:sldId id="280" r:id="rId18"/>
    <p:sldId id="274" r:id="rId19"/>
    <p:sldId id="275" r:id="rId20"/>
    <p:sldId id="276" r:id="rId21"/>
    <p:sldId id="277" r:id="rId22"/>
    <p:sldId id="281" r:id="rId23"/>
    <p:sldId id="278" r:id="rId24"/>
    <p:sldId id="27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704a7d14f14aac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BC719-62F1-424D-9341-E1318698912A}" v="83" dt="2022-04-28T06:52:55.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724992-D599-4F7A-AFD2-E9F05DA50DF6}" type="datetimeFigureOut">
              <a:rPr lang="en-US" smtClean="0"/>
              <a:t>4/27/2022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1CECB-5061-4DFA-8B8D-C4A1F818DE84}" type="slidenum">
              <a:rPr lang="en-US" smtClean="0"/>
              <a:t>‹#›</a:t>
            </a:fld>
            <a:endParaRPr lang="en-US"/>
          </a:p>
        </p:txBody>
      </p:sp>
    </p:spTree>
    <p:extLst>
      <p:ext uri="{BB962C8B-B14F-4D97-AF65-F5344CB8AC3E}">
        <p14:creationId xmlns:p14="http://schemas.microsoft.com/office/powerpoint/2010/main" val="365164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6853B2-A4D1-459C-94B5-767224A8A5BC}"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6E868-78D2-4A29-B67C-9D4B3768A001}"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E39E2-0E98-4B5D-9EB5-DA6FCF7044FD}"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24D97A-4A49-4A5E-A3FC-7477EB96656A}"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7843F6-14D3-4209-8220-C043D57FB095}"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3925A0-36F9-4842-B80D-BAF4028F67B0}"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37F04-6F5C-487F-A1A1-3EC7573B9CA6}"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F83F7-C230-4600-B3E8-516CBB84453B}"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401AA-5399-46D0-A3B9-B4D41842C82C}"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76E0A9-00BC-4123-B804-D6CFE21E086C}" type="datetime1">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5A371-5057-4441-B1BE-243A802D71B2}"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0255E-A0B1-4C35-B824-399A9D18AF0D}" type="datetime1">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3AA18-4FEA-48ED-9325-6354D2E009EB}" type="datetime1">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2CA40-1BAB-4E1E-995F-907A242F9F8D}" type="datetime1">
              <a:rPr lang="en-US" smtClean="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168740-209A-4721-85CC-1A702FC54933}"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D75C9-C971-4351-B6C2-EABCD76A70E0}" type="datetime1">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639EB4-2B61-43FE-BCCE-C568781A2D56}" type="datetime1">
              <a:rPr lang="en-US" smtClean="0"/>
              <a:t>4/27/2022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8150" y="3958168"/>
            <a:ext cx="11334751" cy="3052232"/>
          </a:xfrm>
        </p:spPr>
        <p:txBody>
          <a:bodyPr>
            <a:normAutofit/>
          </a:bodyPr>
          <a:lstStyle/>
          <a:p>
            <a:pPr algn="ctr"/>
            <a:r>
              <a:rPr lang="en-US" sz="2800" dirty="0">
                <a:solidFill>
                  <a:prstClr val="black"/>
                </a:solidFill>
                <a:latin typeface="Times New Roman" panose="02020603050405020304" pitchFamily="18" charset="0"/>
                <a:cs typeface="Times New Roman" panose="02020603050405020304" pitchFamily="18" charset="0"/>
              </a:rPr>
              <a:t>DEPARTMENT OF MECHANICAL ENGINEERING</a:t>
            </a:r>
            <a:br>
              <a:rPr lang="en-US" dirty="0">
                <a:solidFill>
                  <a:prstClr val="black"/>
                </a:solidFill>
                <a:latin typeface="Times New Roman" panose="02020603050405020304" pitchFamily="18" charset="0"/>
                <a:cs typeface="Times New Roman" panose="02020603050405020304" pitchFamily="18" charset="0"/>
              </a:rPr>
            </a:br>
            <a:r>
              <a:rPr lang="en-US" dirty="0">
                <a:solidFill>
                  <a:prstClr val="black"/>
                </a:solidFill>
                <a:latin typeface="Times New Roman" panose="02020603050405020304" pitchFamily="18" charset="0"/>
                <a:cs typeface="Times New Roman" panose="02020603050405020304" pitchFamily="18" charset="0"/>
              </a:rPr>
              <a:t>CV RAMAN GLOBAL UNIVERSITY, BHUBANESWAR</a:t>
            </a:r>
          </a:p>
          <a:p>
            <a:pPr algn="ctr"/>
            <a:r>
              <a:rPr lang="en-US" dirty="0">
                <a:solidFill>
                  <a:prstClr val="black"/>
                </a:solidFill>
                <a:latin typeface="Times New Roman" panose="02020603050405020304" pitchFamily="18" charset="0"/>
                <a:cs typeface="Times New Roman" panose="02020603050405020304" pitchFamily="18" charset="0"/>
              </a:rPr>
              <a:t>UNDER THE GUIDANCE OF</a:t>
            </a:r>
          </a:p>
          <a:p>
            <a:pPr algn="ctr"/>
            <a:br>
              <a:rPr lang="en-US" dirty="0">
                <a:solidFill>
                  <a:prstClr val="black"/>
                </a:solidFill>
                <a:latin typeface="Times New Roman" panose="02020603050405020304" pitchFamily="18" charset="0"/>
                <a:cs typeface="Times New Roman" panose="02020603050405020304" pitchFamily="18" charset="0"/>
              </a:rPr>
            </a:br>
            <a:r>
              <a:rPr lang="en-US" sz="2400" b="1" dirty="0">
                <a:solidFill>
                  <a:prstClr val="black"/>
                </a:solidFill>
                <a:latin typeface="Times New Roman" panose="02020603050405020304" pitchFamily="18" charset="0"/>
                <a:cs typeface="Times New Roman" panose="02020603050405020304" pitchFamily="18" charset="0"/>
              </a:rPr>
              <a:t>Dr. BIJAY. K. KHAMARI &amp; Dr. RAHUL KUMAR</a:t>
            </a:r>
          </a:p>
          <a:p>
            <a:pPr algn="ctr"/>
            <a:r>
              <a:rPr lang="en-US" sz="2000" b="1" dirty="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GROUP:- 15</a:t>
            </a:r>
            <a:br>
              <a:rPr lang="en-US" dirty="0">
                <a:solidFill>
                  <a:prstClr val="black"/>
                </a:solidFill>
                <a:latin typeface="Times New Roman" panose="02020603050405020304" pitchFamily="18" charset="0"/>
                <a:cs typeface="Times New Roman" panose="02020603050405020304" pitchFamily="18" charset="0"/>
              </a:rPr>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685160"/>
            <a:ext cx="2379661" cy="2136554"/>
          </a:xfrm>
          <a:prstGeom prst="rect">
            <a:avLst/>
          </a:prstGeom>
        </p:spPr>
      </p:pic>
      <p:sp>
        <p:nvSpPr>
          <p:cNvPr id="7" name="Title 1"/>
          <p:cNvSpPr>
            <a:spLocks noGrp="1"/>
          </p:cNvSpPr>
          <p:nvPr>
            <p:ph type="ctrTitle"/>
          </p:nvPr>
        </p:nvSpPr>
        <p:spPr>
          <a:xfrm>
            <a:off x="3371849" y="6314300"/>
            <a:ext cx="10228262" cy="2091331"/>
          </a:xfrm>
        </p:spPr>
        <p:txBody>
          <a:bodyPr>
            <a:normAutofit fontScale="90000"/>
          </a:bodyPr>
          <a:lstStyle/>
          <a:p>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b="1"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br>
              <a:rPr lang="en-US" sz="2000" dirty="0">
                <a:solidFill>
                  <a:prstClr val="black"/>
                </a:solidFill>
                <a:latin typeface="Times New Roman" panose="02020603050405020304" pitchFamily="18" charset="0"/>
                <a:cs typeface="Times New Roman" panose="02020603050405020304" pitchFamily="18" charset="0"/>
              </a:rPr>
            </a:br>
            <a:endParaRPr lang="en-US" sz="2000" dirty="0"/>
          </a:p>
        </p:txBody>
      </p:sp>
      <p:sp>
        <p:nvSpPr>
          <p:cNvPr id="8" name="TextBox 7"/>
          <p:cNvSpPr txBox="1"/>
          <p:nvPr/>
        </p:nvSpPr>
        <p:spPr>
          <a:xfrm>
            <a:off x="1866901" y="351481"/>
            <a:ext cx="99060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LANDING GEAR STRESS ANALYSIS </a:t>
            </a:r>
          </a:p>
        </p:txBody>
      </p:sp>
    </p:spTree>
    <p:extLst>
      <p:ext uri="{BB962C8B-B14F-4D97-AF65-F5344CB8AC3E}">
        <p14:creationId xmlns:p14="http://schemas.microsoft.com/office/powerpoint/2010/main" val="3541807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Material Selection </a:t>
            </a:r>
            <a:r>
              <a:rPr lang="en-US" sz="3200" dirty="0" err="1">
                <a:latin typeface="Times New Roman" panose="02020603050405020304" pitchFamily="18" charset="0"/>
                <a:cs typeface="Times New Roman" panose="02020603050405020304" pitchFamily="18" charset="0"/>
              </a:rPr>
              <a:t>Contd</a:t>
            </a:r>
            <a:r>
              <a:rPr lang="en-US" sz="3200" dirty="0">
                <a:latin typeface="Times New Roman" panose="02020603050405020304" pitchFamily="18" charset="0"/>
                <a:cs typeface="Times New Roman" panose="02020603050405020304" pitchFamily="18"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4999"/>
            <a:ext cx="7909856" cy="3957415"/>
          </a:xfrm>
        </p:spPr>
      </p:pic>
      <p:sp>
        <p:nvSpPr>
          <p:cNvPr id="4" name="Slide Number Placeholder 3"/>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265141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Parts of Landing Gear</a:t>
            </a:r>
          </a:p>
        </p:txBody>
      </p:sp>
      <p:pic>
        <p:nvPicPr>
          <p:cNvPr id="4" name="Content Placeholder 3"/>
          <p:cNvPicPr>
            <a:picLocks noGrp="1" noChangeAspect="1"/>
          </p:cNvPicPr>
          <p:nvPr>
            <p:ph idx="1"/>
          </p:nvPr>
        </p:nvPicPr>
        <p:blipFill>
          <a:blip r:embed="rId2"/>
          <a:stretch>
            <a:fillRect/>
          </a:stretch>
        </p:blipFill>
        <p:spPr>
          <a:xfrm>
            <a:off x="2419109" y="1261641"/>
            <a:ext cx="7303625" cy="5325426"/>
          </a:xfrm>
        </p:spPr>
      </p:pic>
      <p:sp>
        <p:nvSpPr>
          <p:cNvPr id="5" name="Slide Number Placeholder 4"/>
          <p:cNvSpPr>
            <a:spLocks noGrp="1"/>
          </p:cNvSpPr>
          <p:nvPr>
            <p:ph type="sldNum" sz="quarter" idx="12"/>
          </p:nvPr>
        </p:nvSpPr>
        <p:spPr/>
        <p:txBody>
          <a:bodyPr/>
          <a:lstStyle/>
          <a:p>
            <a:r>
              <a:rPr lang="en-IN" dirty="0"/>
              <a:t>10</a:t>
            </a:r>
            <a:endParaRPr lang="en-US" dirty="0"/>
          </a:p>
        </p:txBody>
      </p:sp>
    </p:spTree>
    <p:extLst>
      <p:ext uri="{BB962C8B-B14F-4D97-AF65-F5344CB8AC3E}">
        <p14:creationId xmlns:p14="http://schemas.microsoft.com/office/powerpoint/2010/main" val="169705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Geometry of Landing Gear:-</a:t>
            </a:r>
          </a:p>
        </p:txBody>
      </p:sp>
      <p:sp>
        <p:nvSpPr>
          <p:cNvPr id="5" name="Slide Number Placeholder 4"/>
          <p:cNvSpPr>
            <a:spLocks noGrp="1"/>
          </p:cNvSpPr>
          <p:nvPr>
            <p:ph type="sldNum" sz="quarter" idx="12"/>
          </p:nvPr>
        </p:nvSpPr>
        <p:spPr/>
        <p:txBody>
          <a:bodyPr/>
          <a:lstStyle/>
          <a:p>
            <a:r>
              <a:rPr lang="en-IN" dirty="0"/>
              <a:t>11</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70" y="1839961"/>
            <a:ext cx="9879220" cy="4637751"/>
          </a:xfrm>
        </p:spPr>
      </p:pic>
    </p:spTree>
    <p:extLst>
      <p:ext uri="{BB962C8B-B14F-4D97-AF65-F5344CB8AC3E}">
        <p14:creationId xmlns:p14="http://schemas.microsoft.com/office/powerpoint/2010/main" val="418158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Dimensions of Landing Gear Parts in 2D..</a:t>
            </a:r>
          </a:p>
        </p:txBody>
      </p:sp>
      <p:pic>
        <p:nvPicPr>
          <p:cNvPr id="4" name="Content Placeholder 3"/>
          <p:cNvPicPr>
            <a:picLocks noGrp="1" noChangeAspect="1"/>
          </p:cNvPicPr>
          <p:nvPr>
            <p:ph idx="1"/>
          </p:nvPr>
        </p:nvPicPr>
        <p:blipFill>
          <a:blip r:embed="rId2"/>
          <a:stretch>
            <a:fillRect/>
          </a:stretch>
        </p:blipFill>
        <p:spPr>
          <a:xfrm>
            <a:off x="1092201" y="1243159"/>
            <a:ext cx="10346266" cy="5632503"/>
          </a:xfrm>
          <a:prstGeom prst="rect">
            <a:avLst/>
          </a:prstGeom>
        </p:spPr>
      </p:pic>
      <p:sp>
        <p:nvSpPr>
          <p:cNvPr id="5" name="Slide Number Placeholder 4"/>
          <p:cNvSpPr>
            <a:spLocks noGrp="1"/>
          </p:cNvSpPr>
          <p:nvPr>
            <p:ph type="sldNum" sz="quarter" idx="12"/>
          </p:nvPr>
        </p:nvSpPr>
        <p:spPr/>
        <p:txBody>
          <a:bodyPr/>
          <a:lstStyle/>
          <a:p>
            <a:r>
              <a:rPr lang="en-IN" dirty="0"/>
              <a:t>12</a:t>
            </a:r>
            <a:endParaRPr lang="en-US" dirty="0"/>
          </a:p>
        </p:txBody>
      </p:sp>
    </p:spTree>
    <p:extLst>
      <p:ext uri="{BB962C8B-B14F-4D97-AF65-F5344CB8AC3E}">
        <p14:creationId xmlns:p14="http://schemas.microsoft.com/office/powerpoint/2010/main" val="394764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Meshing of Landing Gear</a:t>
            </a:r>
          </a:p>
        </p:txBody>
      </p:sp>
      <p:sp>
        <p:nvSpPr>
          <p:cNvPr id="6" name="Slide Number Placeholder 5"/>
          <p:cNvSpPr>
            <a:spLocks noGrp="1"/>
          </p:cNvSpPr>
          <p:nvPr>
            <p:ph type="sldNum" sz="quarter" idx="12"/>
          </p:nvPr>
        </p:nvSpPr>
        <p:spPr>
          <a:xfrm>
            <a:off x="523267" y="813420"/>
            <a:ext cx="779767" cy="365125"/>
          </a:xfrm>
        </p:spPr>
        <p:txBody>
          <a:bodyPr/>
          <a:lstStyle/>
          <a:p>
            <a:r>
              <a:rPr lang="en-US" dirty="0"/>
              <a:t>13</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175" y="1555335"/>
            <a:ext cx="9280895" cy="4674549"/>
          </a:xfrm>
        </p:spPr>
      </p:pic>
    </p:spTree>
    <p:extLst>
      <p:ext uri="{BB962C8B-B14F-4D97-AF65-F5344CB8AC3E}">
        <p14:creationId xmlns:p14="http://schemas.microsoft.com/office/powerpoint/2010/main" val="265037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RESULTS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096949"/>
            <a:ext cx="8915400" cy="3777622"/>
          </a:xfrm>
        </p:spPr>
        <p:txBody>
          <a:bodyPr/>
          <a:lstStyle/>
          <a:p>
            <a:pPr lvl="0"/>
            <a:r>
              <a:rPr lang="en-US" b="1" dirty="0">
                <a:latin typeface="Times New Roman" panose="02020603050405020304" pitchFamily="18" charset="0"/>
                <a:cs typeface="Times New Roman" panose="02020603050405020304" pitchFamily="18" charset="0"/>
              </a:rPr>
              <a:t>Analysis of </a:t>
            </a:r>
            <a:r>
              <a:rPr lang="en-US" b="1" dirty="0" err="1">
                <a:latin typeface="Times New Roman" panose="02020603050405020304" pitchFamily="18" charset="0"/>
                <a:cs typeface="Times New Roman" panose="02020603050405020304" pitchFamily="18" charset="0"/>
              </a:rPr>
              <a:t>Titaninum</a:t>
            </a:r>
            <a:r>
              <a:rPr lang="en-US" b="1" dirty="0">
                <a:latin typeface="Times New Roman" panose="02020603050405020304" pitchFamily="18" charset="0"/>
                <a:cs typeface="Times New Roman" panose="02020603050405020304" pitchFamily="18" charset="0"/>
              </a:rPr>
              <a:t> Alloy ( Ti-10V-2FE-3Al )</a:t>
            </a:r>
          </a:p>
          <a:p>
            <a:endParaRPr lang="en-IN" dirty="0"/>
          </a:p>
        </p:txBody>
      </p:sp>
      <p:sp>
        <p:nvSpPr>
          <p:cNvPr id="5" name="Slide Number Placeholder 4"/>
          <p:cNvSpPr>
            <a:spLocks noGrp="1"/>
          </p:cNvSpPr>
          <p:nvPr>
            <p:ph type="sldNum" sz="quarter" idx="12"/>
          </p:nvPr>
        </p:nvSpPr>
        <p:spPr/>
        <p:txBody>
          <a:bodyPr/>
          <a:lstStyle/>
          <a:p>
            <a:r>
              <a:rPr lang="en-US" dirty="0"/>
              <a:t>14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322" y="2688599"/>
            <a:ext cx="4948015" cy="31115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005" y="2688600"/>
            <a:ext cx="4972275" cy="3185972"/>
          </a:xfrm>
          <a:prstGeom prst="rect">
            <a:avLst/>
          </a:prstGeom>
        </p:spPr>
      </p:pic>
      <p:sp>
        <p:nvSpPr>
          <p:cNvPr id="7" name="TextBox 6"/>
          <p:cNvSpPr txBox="1"/>
          <p:nvPr/>
        </p:nvSpPr>
        <p:spPr>
          <a:xfrm>
            <a:off x="2743200" y="5881854"/>
            <a:ext cx="217675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Total Deformation Result </a:t>
            </a:r>
            <a:endParaRPr 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631252" y="5881854"/>
            <a:ext cx="180530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Elastic Strain Result </a:t>
            </a:r>
          </a:p>
        </p:txBody>
      </p:sp>
    </p:spTree>
    <p:extLst>
      <p:ext uri="{BB962C8B-B14F-4D97-AF65-F5344CB8AC3E}">
        <p14:creationId xmlns:p14="http://schemas.microsoft.com/office/powerpoint/2010/main" val="341114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EXPERIMENTAL RESULTS </a:t>
            </a:r>
            <a:r>
              <a:rPr lang="en-US" sz="3200" dirty="0" err="1">
                <a:latin typeface="Times New Roman" panose="02020603050405020304" pitchFamily="18" charset="0"/>
                <a:cs typeface="Times New Roman" panose="02020603050405020304" pitchFamily="18" charset="0"/>
              </a:rPr>
              <a:t>Contd</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87560" y="2019499"/>
            <a:ext cx="8915400" cy="3777622"/>
          </a:xfrm>
        </p:spPr>
        <p:txBody>
          <a:bodyPr/>
          <a:lstStyle/>
          <a:p>
            <a:pPr lvl="0"/>
            <a:r>
              <a:rPr lang="en-US" b="1" dirty="0"/>
              <a:t>Analysis of </a:t>
            </a:r>
            <a:r>
              <a:rPr lang="en-US" b="1" dirty="0" err="1"/>
              <a:t>Titaninum</a:t>
            </a:r>
            <a:r>
              <a:rPr lang="en-US" b="1" dirty="0"/>
              <a:t> Alloy ( Ti-10V-2FE-3Al ) </a:t>
            </a:r>
            <a:r>
              <a:rPr lang="en-US" b="1" dirty="0" err="1"/>
              <a:t>Contd</a:t>
            </a:r>
            <a:r>
              <a:rPr lang="en-US" b="1" dirty="0"/>
              <a:t>:-</a:t>
            </a:r>
            <a:endParaRPr lang="en-US" dirty="0"/>
          </a:p>
        </p:txBody>
      </p:sp>
      <p:sp>
        <p:nvSpPr>
          <p:cNvPr id="4" name="Slide Number Placeholder 3"/>
          <p:cNvSpPr>
            <a:spLocks noGrp="1"/>
          </p:cNvSpPr>
          <p:nvPr>
            <p:ph type="sldNum" sz="quarter" idx="12"/>
          </p:nvPr>
        </p:nvSpPr>
        <p:spPr/>
        <p:txBody>
          <a:bodyPr/>
          <a:lstStyle/>
          <a:p>
            <a:r>
              <a:rPr lang="en-US" dirty="0"/>
              <a:t>15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3" y="2705025"/>
            <a:ext cx="5170206" cy="29266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892" y="2705025"/>
            <a:ext cx="5409488" cy="2926654"/>
          </a:xfrm>
          <a:prstGeom prst="rect">
            <a:avLst/>
          </a:prstGeom>
        </p:spPr>
      </p:pic>
      <p:sp>
        <p:nvSpPr>
          <p:cNvPr id="7" name="TextBox 6"/>
          <p:cNvSpPr txBox="1"/>
          <p:nvPr/>
        </p:nvSpPr>
        <p:spPr>
          <a:xfrm>
            <a:off x="1631250" y="5833772"/>
            <a:ext cx="370922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Equivalent Elastic Strain (Von </a:t>
            </a:r>
            <a:r>
              <a:rPr lang="en-US" sz="1400" b="1" dirty="0" err="1">
                <a:latin typeface="Times New Roman" panose="02020603050405020304" pitchFamily="18" charset="0"/>
                <a:cs typeface="Times New Roman" panose="02020603050405020304" pitchFamily="18" charset="0"/>
              </a:rPr>
              <a:t>Mises</a:t>
            </a:r>
            <a:r>
              <a:rPr lang="en-US" sz="1400" b="1" dirty="0">
                <a:latin typeface="Times New Roman" panose="02020603050405020304" pitchFamily="18" charset="0"/>
                <a:cs typeface="Times New Roman" panose="02020603050405020304" pitchFamily="18" charset="0"/>
              </a:rPr>
              <a:t>) Results </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750143" y="5797121"/>
            <a:ext cx="262270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Maximum Shear Stress Results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40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file2">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392801" y="1905000"/>
            <a:ext cx="9862009" cy="3957415"/>
          </a:xfrm>
        </p:spPr>
      </p:pic>
      <p:sp>
        <p:nvSpPr>
          <p:cNvPr id="4" name="Slide Number Placeholder 3"/>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2220595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EXPERIMENTAL RESULTS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Analysis of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Alloy (Al 2040)</a:t>
            </a:r>
          </a:p>
          <a:p>
            <a:endParaRPr lang="en-US" dirty="0"/>
          </a:p>
        </p:txBody>
      </p:sp>
      <p:sp>
        <p:nvSpPr>
          <p:cNvPr id="4" name="Slide Number Placeholder 3"/>
          <p:cNvSpPr>
            <a:spLocks noGrp="1"/>
          </p:cNvSpPr>
          <p:nvPr>
            <p:ph type="sldNum" sz="quarter" idx="12"/>
          </p:nvPr>
        </p:nvSpPr>
        <p:spPr/>
        <p:txBody>
          <a:bodyPr/>
          <a:lstStyle/>
          <a:p>
            <a:r>
              <a:rPr lang="en-US" dirty="0"/>
              <a:t>17</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491" y="2552433"/>
            <a:ext cx="4961034" cy="28997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170" y="2552434"/>
            <a:ext cx="5341122" cy="2899782"/>
          </a:xfrm>
          <a:prstGeom prst="rect">
            <a:avLst/>
          </a:prstGeom>
        </p:spPr>
      </p:pic>
      <p:sp>
        <p:nvSpPr>
          <p:cNvPr id="5" name="TextBox 4"/>
          <p:cNvSpPr txBox="1"/>
          <p:nvPr/>
        </p:nvSpPr>
        <p:spPr>
          <a:xfrm>
            <a:off x="2589212" y="5586727"/>
            <a:ext cx="164295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Total Deformation </a:t>
            </a: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639798" y="5588056"/>
            <a:ext cx="1858201"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Elastic Strain Result </a:t>
            </a:r>
          </a:p>
          <a:p>
            <a:endParaRPr lang="en-US" dirty="0"/>
          </a:p>
        </p:txBody>
      </p:sp>
    </p:spTree>
    <p:extLst>
      <p:ext uri="{BB962C8B-B14F-4D97-AF65-F5344CB8AC3E}">
        <p14:creationId xmlns:p14="http://schemas.microsoft.com/office/powerpoint/2010/main" val="41910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EXPERIMENTAL RESULTS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lvl="0"/>
            <a:r>
              <a:rPr lang="en-US" b="1" dirty="0">
                <a:latin typeface="Times New Roman" panose="02020603050405020304" pitchFamily="18" charset="0"/>
                <a:cs typeface="Times New Roman" panose="02020603050405020304" pitchFamily="18" charset="0"/>
              </a:rPr>
              <a:t>Analysis of </a:t>
            </a:r>
            <a:r>
              <a:rPr lang="en-US" b="1" dirty="0" err="1">
                <a:latin typeface="Times New Roman" panose="02020603050405020304" pitchFamily="18" charset="0"/>
                <a:cs typeface="Times New Roman" panose="02020603050405020304" pitchFamily="18" charset="0"/>
              </a:rPr>
              <a:t>Aluminium</a:t>
            </a:r>
            <a:r>
              <a:rPr lang="en-US" b="1" dirty="0">
                <a:latin typeface="Times New Roman" panose="02020603050405020304" pitchFamily="18" charset="0"/>
                <a:cs typeface="Times New Roman" panose="02020603050405020304" pitchFamily="18" charset="0"/>
              </a:rPr>
              <a:t> Alloy (Al 2040)</a:t>
            </a:r>
          </a:p>
          <a:p>
            <a:endParaRPr lang="en-US" dirty="0"/>
          </a:p>
          <a:p>
            <a:endParaRPr lang="en-US" dirty="0"/>
          </a:p>
        </p:txBody>
      </p:sp>
      <p:sp>
        <p:nvSpPr>
          <p:cNvPr id="4" name="Slide Number Placeholder 3"/>
          <p:cNvSpPr>
            <a:spLocks noGrp="1"/>
          </p:cNvSpPr>
          <p:nvPr>
            <p:ph type="sldNum" sz="quarter" idx="12"/>
          </p:nvPr>
        </p:nvSpPr>
        <p:spPr/>
        <p:txBody>
          <a:bodyPr/>
          <a:lstStyle/>
          <a:p>
            <a:r>
              <a:rPr lang="en-US" dirty="0"/>
              <a:t>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855" y="2752637"/>
            <a:ext cx="4662933" cy="281922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888" y="2752637"/>
            <a:ext cx="5418034" cy="2819221"/>
          </a:xfrm>
          <a:prstGeom prst="rect">
            <a:avLst/>
          </a:prstGeom>
        </p:spPr>
      </p:pic>
      <p:sp>
        <p:nvSpPr>
          <p:cNvPr id="6" name="TextBox 5"/>
          <p:cNvSpPr txBox="1"/>
          <p:nvPr/>
        </p:nvSpPr>
        <p:spPr>
          <a:xfrm>
            <a:off x="1455855" y="5674407"/>
            <a:ext cx="3709221"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Equivalent Elastic Strain (Von </a:t>
            </a:r>
            <a:r>
              <a:rPr lang="en-US" sz="1400" b="1" dirty="0" err="1">
                <a:latin typeface="Times New Roman" panose="02020603050405020304" pitchFamily="18" charset="0"/>
                <a:cs typeface="Times New Roman" panose="02020603050405020304" pitchFamily="18" charset="0"/>
              </a:rPr>
              <a:t>Mises</a:t>
            </a:r>
            <a:r>
              <a:rPr lang="en-US" sz="1400" b="1" dirty="0">
                <a:latin typeface="Times New Roman" panose="02020603050405020304" pitchFamily="18" charset="0"/>
                <a:cs typeface="Times New Roman" panose="02020603050405020304" pitchFamily="18" charset="0"/>
              </a:rPr>
              <a:t>) Results </a:t>
            </a:r>
            <a:endParaRPr lang="en-US" sz="1400" dirty="0">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7217614" y="5674407"/>
            <a:ext cx="2622706"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Maximum Shear Stress Results </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111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778" y="1357355"/>
            <a:ext cx="8911687" cy="1280890"/>
          </a:xfrm>
        </p:spPr>
        <p:txBody>
          <a:bodyPr>
            <a:normAutofit/>
          </a:bodyPr>
          <a:lstStyle/>
          <a:p>
            <a:r>
              <a:rPr lang="en-US" sz="1800" dirty="0">
                <a:latin typeface="Times New Roman" panose="02020603050405020304" pitchFamily="18" charset="0"/>
                <a:cs typeface="Times New Roman" panose="02020603050405020304" pitchFamily="18" charset="0"/>
              </a:rPr>
              <a:t>Group Members:-</a:t>
            </a:r>
          </a:p>
        </p:txBody>
      </p:sp>
      <p:sp>
        <p:nvSpPr>
          <p:cNvPr id="3" name="Content Placeholder 2"/>
          <p:cNvSpPr>
            <a:spLocks noGrp="1"/>
          </p:cNvSpPr>
          <p:nvPr>
            <p:ph idx="1"/>
          </p:nvPr>
        </p:nvSpPr>
        <p:spPr/>
        <p:txBody>
          <a:bodyPr/>
          <a:lstStyle/>
          <a:p>
            <a:endParaRPr lang="en-US" dirty="0"/>
          </a:p>
        </p:txBody>
      </p:sp>
      <p:sp>
        <p:nvSpPr>
          <p:cNvPr id="4" name="Subtitle 2"/>
          <p:cNvSpPr txBox="1">
            <a:spLocks/>
          </p:cNvSpPr>
          <p:nvPr/>
        </p:nvSpPr>
        <p:spPr>
          <a:xfrm>
            <a:off x="3254374" y="2133601"/>
            <a:ext cx="8915399" cy="1712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solidFill>
                  <a:prstClr val="black"/>
                </a:solidFill>
                <a:latin typeface="Times New Roman" panose="02020603050405020304" pitchFamily="18" charset="0"/>
                <a:cs typeface="Times New Roman" panose="02020603050405020304" pitchFamily="18" charset="0"/>
              </a:rPr>
              <a:t>Group Member:-</a:t>
            </a:r>
          </a:p>
          <a:p>
            <a:br>
              <a:rPr lang="en-US">
                <a:solidFill>
                  <a:prstClr val="black"/>
                </a:solidFill>
                <a:latin typeface="Times New Roman" panose="02020603050405020304" pitchFamily="18" charset="0"/>
                <a:cs typeface="Times New Roman" panose="02020603050405020304" pitchFamily="18" charset="0"/>
              </a:rPr>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687006"/>
              </p:ext>
            </p:extLst>
          </p:nvPr>
        </p:nvGraphicFramePr>
        <p:xfrm>
          <a:off x="1247802" y="1781751"/>
          <a:ext cx="10256810" cy="4761982"/>
        </p:xfrm>
        <a:graphic>
          <a:graphicData uri="http://schemas.openxmlformats.org/drawingml/2006/table">
            <a:tbl>
              <a:tblPr firstRow="1" bandRow="1">
                <a:tableStyleId>{5C22544A-7EE6-4342-B048-85BDC9FD1C3A}</a:tableStyleId>
              </a:tblPr>
              <a:tblGrid>
                <a:gridCol w="627136">
                  <a:extLst>
                    <a:ext uri="{9D8B030D-6E8A-4147-A177-3AD203B41FA5}">
                      <a16:colId xmlns:a16="http://schemas.microsoft.com/office/drawing/2014/main" val="20000"/>
                    </a:ext>
                  </a:extLst>
                </a:gridCol>
                <a:gridCol w="2472206">
                  <a:extLst>
                    <a:ext uri="{9D8B030D-6E8A-4147-A177-3AD203B41FA5}">
                      <a16:colId xmlns:a16="http://schemas.microsoft.com/office/drawing/2014/main" val="20001"/>
                    </a:ext>
                  </a:extLst>
                </a:gridCol>
                <a:gridCol w="1560819">
                  <a:extLst>
                    <a:ext uri="{9D8B030D-6E8A-4147-A177-3AD203B41FA5}">
                      <a16:colId xmlns:a16="http://schemas.microsoft.com/office/drawing/2014/main" val="20002"/>
                    </a:ext>
                  </a:extLst>
                </a:gridCol>
                <a:gridCol w="3511843">
                  <a:extLst>
                    <a:ext uri="{9D8B030D-6E8A-4147-A177-3AD203B41FA5}">
                      <a16:colId xmlns:a16="http://schemas.microsoft.com/office/drawing/2014/main" val="20003"/>
                    </a:ext>
                  </a:extLst>
                </a:gridCol>
                <a:gridCol w="2084806">
                  <a:extLst>
                    <a:ext uri="{9D8B030D-6E8A-4147-A177-3AD203B41FA5}">
                      <a16:colId xmlns:a16="http://schemas.microsoft.com/office/drawing/2014/main" val="20004"/>
                    </a:ext>
                  </a:extLst>
                </a:gridCol>
              </a:tblGrid>
              <a:tr h="751936">
                <a:tc>
                  <a:txBody>
                    <a:bodyPr/>
                    <a:lstStyle/>
                    <a:p>
                      <a:r>
                        <a:rPr lang="en-US" sz="1600" dirty="0" err="1"/>
                        <a:t>Sl</a:t>
                      </a:r>
                      <a:r>
                        <a:rPr lang="en-US" sz="1600" dirty="0"/>
                        <a:t> No.</a:t>
                      </a:r>
                    </a:p>
                  </a:txBody>
                  <a:tcPr/>
                </a:tc>
                <a:tc>
                  <a:txBody>
                    <a:bodyPr/>
                    <a:lstStyle/>
                    <a:p>
                      <a:r>
                        <a:rPr lang="en-US" dirty="0"/>
                        <a:t>Name</a:t>
                      </a:r>
                    </a:p>
                  </a:txBody>
                  <a:tcPr/>
                </a:tc>
                <a:tc>
                  <a:txBody>
                    <a:bodyPr/>
                    <a:lstStyle/>
                    <a:p>
                      <a:r>
                        <a:rPr lang="en-US" sz="1600" dirty="0" err="1">
                          <a:latin typeface="Times New Roman" panose="02020603050405020304" pitchFamily="18" charset="0"/>
                          <a:cs typeface="Times New Roman" panose="02020603050405020304" pitchFamily="18" charset="0"/>
                        </a:rPr>
                        <a:t>Regn</a:t>
                      </a:r>
                      <a:r>
                        <a:rPr lang="en-US" sz="1600" dirty="0">
                          <a:latin typeface="Times New Roman" panose="02020603050405020304" pitchFamily="18" charset="0"/>
                          <a:cs typeface="Times New Roman" panose="02020603050405020304" pitchFamily="18" charset="0"/>
                        </a:rPr>
                        <a:t> </a:t>
                      </a:r>
                      <a:r>
                        <a:rPr lang="en-US" sz="1600" baseline="0" dirty="0">
                          <a:latin typeface="Times New Roman" panose="02020603050405020304" pitchFamily="18" charset="0"/>
                          <a:cs typeface="Times New Roman" panose="02020603050405020304" pitchFamily="18" charset="0"/>
                        </a:rPr>
                        <a:t>No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Email</a:t>
                      </a:r>
                    </a:p>
                  </a:txBody>
                  <a:tcPr/>
                </a:tc>
                <a:tc>
                  <a:txBody>
                    <a:bodyPr/>
                    <a:lstStyle/>
                    <a:p>
                      <a:r>
                        <a:rPr lang="en-US" dirty="0"/>
                        <a:t>Mobile</a:t>
                      </a:r>
                      <a:r>
                        <a:rPr lang="en-US" baseline="0" dirty="0"/>
                        <a:t> No.</a:t>
                      </a:r>
                      <a:endParaRPr lang="en-US" dirty="0"/>
                    </a:p>
                  </a:txBody>
                  <a:tcPr/>
                </a:tc>
                <a:extLst>
                  <a:ext uri="{0D108BD9-81ED-4DB2-BD59-A6C34878D82A}">
                    <a16:rowId xmlns:a16="http://schemas.microsoft.com/office/drawing/2014/main" val="10000"/>
                  </a:ext>
                </a:extLst>
              </a:tr>
              <a:tr h="592484">
                <a:tc>
                  <a:txBody>
                    <a:bodyPr/>
                    <a:lstStyle/>
                    <a:p>
                      <a:r>
                        <a:rPr lang="en-US" dirty="0"/>
                        <a:t>(1)</a:t>
                      </a:r>
                    </a:p>
                  </a:txBody>
                  <a:tcPr/>
                </a:tc>
                <a:tc>
                  <a:txBody>
                    <a:bodyPr/>
                    <a:lstStyle/>
                    <a:p>
                      <a:r>
                        <a:rPr lang="en-US" sz="1600" dirty="0">
                          <a:latin typeface="Times New Roman" panose="02020603050405020304" pitchFamily="18" charset="0"/>
                          <a:cs typeface="Times New Roman" panose="02020603050405020304" pitchFamily="18" charset="0"/>
                        </a:rPr>
                        <a:t>Mahesh </a:t>
                      </a:r>
                      <a:r>
                        <a:rPr lang="en-US" sz="1600" dirty="0" err="1">
                          <a:latin typeface="Times New Roman" panose="02020603050405020304" pitchFamily="18" charset="0"/>
                          <a:cs typeface="Times New Roman" panose="02020603050405020304" pitchFamily="18" charset="0"/>
                        </a:rPr>
                        <a:t>Prajapati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1801227749</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mahesh76947@gmail.com</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7605957165</a:t>
                      </a:r>
                    </a:p>
                  </a:txBody>
                  <a:tcPr/>
                </a:tc>
                <a:extLst>
                  <a:ext uri="{0D108BD9-81ED-4DB2-BD59-A6C34878D82A}">
                    <a16:rowId xmlns:a16="http://schemas.microsoft.com/office/drawing/2014/main" val="10001"/>
                  </a:ext>
                </a:extLst>
              </a:tr>
              <a:tr h="592484">
                <a:tc>
                  <a:txBody>
                    <a:bodyPr/>
                    <a:lstStyle/>
                    <a:p>
                      <a:r>
                        <a:rPr lang="en-US" dirty="0"/>
                        <a:t>(2)</a:t>
                      </a:r>
                    </a:p>
                  </a:txBody>
                  <a:tcPr/>
                </a:tc>
                <a:tc>
                  <a:txBody>
                    <a:bodyPr/>
                    <a:lstStyle/>
                    <a:p>
                      <a:r>
                        <a:rPr lang="en-US" sz="1600" dirty="0" err="1">
                          <a:latin typeface="Times New Roman" panose="02020603050405020304" pitchFamily="18" charset="0"/>
                          <a:cs typeface="Times New Roman" panose="02020603050405020304" pitchFamily="18" charset="0"/>
                        </a:rPr>
                        <a:t>Sumit</a:t>
                      </a:r>
                      <a:r>
                        <a:rPr lang="en-US" sz="1600" baseline="0" dirty="0">
                          <a:latin typeface="Times New Roman" panose="02020603050405020304" pitchFamily="18" charset="0"/>
                          <a:cs typeface="Times New Roman" panose="02020603050405020304" pitchFamily="18" charset="0"/>
                        </a:rPr>
                        <a:t> Kumar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1801227562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sumitkarn1911@gmail.com</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7992201488</a:t>
                      </a:r>
                    </a:p>
                  </a:txBody>
                  <a:tcPr/>
                </a:tc>
                <a:extLst>
                  <a:ext uri="{0D108BD9-81ED-4DB2-BD59-A6C34878D82A}">
                    <a16:rowId xmlns:a16="http://schemas.microsoft.com/office/drawing/2014/main" val="10002"/>
                  </a:ext>
                </a:extLst>
              </a:tr>
              <a:tr h="592484">
                <a:tc>
                  <a:txBody>
                    <a:bodyPr/>
                    <a:lstStyle/>
                    <a:p>
                      <a:r>
                        <a:rPr lang="en-US" dirty="0"/>
                        <a:t>(3)</a:t>
                      </a:r>
                    </a:p>
                  </a:txBody>
                  <a:tcPr/>
                </a:tc>
                <a:tc>
                  <a:txBody>
                    <a:bodyPr/>
                    <a:lstStyle/>
                    <a:p>
                      <a:r>
                        <a:rPr lang="en-US" sz="1600" dirty="0" err="1">
                          <a:latin typeface="Times New Roman" panose="02020603050405020304" pitchFamily="18" charset="0"/>
                          <a:cs typeface="Times New Roman" panose="02020603050405020304" pitchFamily="18" charset="0"/>
                        </a:rPr>
                        <a:t>Navneet</a:t>
                      </a:r>
                      <a:r>
                        <a:rPr lang="en-US" sz="1600" dirty="0">
                          <a:latin typeface="Times New Roman" panose="02020603050405020304" pitchFamily="18" charset="0"/>
                          <a:cs typeface="Times New Roman" panose="02020603050405020304" pitchFamily="18" charset="0"/>
                        </a:rPr>
                        <a:t> Arya</a:t>
                      </a:r>
                    </a:p>
                  </a:txBody>
                  <a:tcPr/>
                </a:tc>
                <a:tc>
                  <a:txBody>
                    <a:bodyPr/>
                    <a:lstStyle/>
                    <a:p>
                      <a:r>
                        <a:rPr lang="en-US" sz="1600" dirty="0">
                          <a:latin typeface="Times New Roman" panose="02020603050405020304" pitchFamily="18" charset="0"/>
                          <a:cs typeface="Times New Roman" panose="02020603050405020304" pitchFamily="18" charset="0"/>
                        </a:rPr>
                        <a:t>1801227295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navneetarya171@gmail.com</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7004338734</a:t>
                      </a:r>
                    </a:p>
                  </a:txBody>
                  <a:tcPr/>
                </a:tc>
                <a:extLst>
                  <a:ext uri="{0D108BD9-81ED-4DB2-BD59-A6C34878D82A}">
                    <a16:rowId xmlns:a16="http://schemas.microsoft.com/office/drawing/2014/main" val="10003"/>
                  </a:ext>
                </a:extLst>
              </a:tr>
              <a:tr h="374200">
                <a:tc>
                  <a:txBody>
                    <a:bodyPr/>
                    <a:lstStyle/>
                    <a:p>
                      <a:r>
                        <a:rPr lang="en-US" dirty="0"/>
                        <a:t>(4)</a:t>
                      </a:r>
                    </a:p>
                  </a:txBody>
                  <a:tcPr/>
                </a:tc>
                <a:tc>
                  <a:txBody>
                    <a:bodyPr/>
                    <a:lstStyle/>
                    <a:p>
                      <a:r>
                        <a:rPr lang="en-US" sz="1600" dirty="0">
                          <a:latin typeface="Times New Roman" panose="02020603050405020304" pitchFamily="18" charset="0"/>
                          <a:cs typeface="Times New Roman" panose="02020603050405020304" pitchFamily="18" charset="0"/>
                        </a:rPr>
                        <a:t>Royal</a:t>
                      </a:r>
                      <a:r>
                        <a:rPr lang="en-US" sz="1600" baseline="0" dirty="0">
                          <a:latin typeface="Times New Roman" panose="02020603050405020304" pitchFamily="18" charset="0"/>
                          <a:cs typeface="Times New Roman" panose="02020603050405020304" pitchFamily="18" charset="0"/>
                        </a:rPr>
                        <a:t> Kumar Patel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1801227410</a:t>
                      </a:r>
                    </a:p>
                  </a:txBody>
                  <a:tcPr/>
                </a:tc>
                <a:tc>
                  <a:txBody>
                    <a:bodyPr/>
                    <a:lstStyle/>
                    <a:p>
                      <a:r>
                        <a:rPr lang="en-US" sz="1600" dirty="0">
                          <a:latin typeface="Times New Roman" panose="02020603050405020304" pitchFamily="18" charset="0"/>
                          <a:cs typeface="Times New Roman" panose="02020603050405020304" pitchFamily="18" charset="0"/>
                        </a:rPr>
                        <a:t>rouyalpatel123@gmail.com</a:t>
                      </a:r>
                    </a:p>
                  </a:txBody>
                  <a:tcPr/>
                </a:tc>
                <a:tc>
                  <a:txBody>
                    <a:bodyPr/>
                    <a:lstStyle/>
                    <a:p>
                      <a:r>
                        <a:rPr lang="en-US" dirty="0"/>
                        <a:t>7325903342</a:t>
                      </a:r>
                    </a:p>
                  </a:txBody>
                  <a:tcPr/>
                </a:tc>
                <a:extLst>
                  <a:ext uri="{0D108BD9-81ED-4DB2-BD59-A6C34878D82A}">
                    <a16:rowId xmlns:a16="http://schemas.microsoft.com/office/drawing/2014/main" val="10004"/>
                  </a:ext>
                </a:extLst>
              </a:tr>
              <a:tr h="592484">
                <a:tc>
                  <a:txBody>
                    <a:bodyPr/>
                    <a:lstStyle/>
                    <a:p>
                      <a:r>
                        <a:rPr lang="en-US" dirty="0"/>
                        <a:t>(5)</a:t>
                      </a:r>
                    </a:p>
                  </a:txBody>
                  <a:tcPr/>
                </a:tc>
                <a:tc>
                  <a:txBody>
                    <a:bodyPr/>
                    <a:lstStyle/>
                    <a:p>
                      <a:r>
                        <a:rPr lang="en-US" sz="1600" dirty="0" err="1">
                          <a:latin typeface="Times New Roman" panose="02020603050405020304" pitchFamily="18" charset="0"/>
                          <a:cs typeface="Times New Roman" panose="02020603050405020304" pitchFamily="18" charset="0"/>
                        </a:rPr>
                        <a:t>Udaya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Gour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1801227605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Udayanathgour@gmail.com</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9178689748</a:t>
                      </a:r>
                    </a:p>
                  </a:txBody>
                  <a:tcPr/>
                </a:tc>
                <a:extLst>
                  <a:ext uri="{0D108BD9-81ED-4DB2-BD59-A6C34878D82A}">
                    <a16:rowId xmlns:a16="http://schemas.microsoft.com/office/drawing/2014/main" val="10005"/>
                  </a:ext>
                </a:extLst>
              </a:tr>
              <a:tr h="632955">
                <a:tc>
                  <a:txBody>
                    <a:bodyPr/>
                    <a:lstStyle/>
                    <a:p>
                      <a:r>
                        <a:rPr lang="en-US" dirty="0"/>
                        <a:t>(6)</a:t>
                      </a:r>
                    </a:p>
                  </a:txBody>
                  <a:tcPr/>
                </a:tc>
                <a:tc>
                  <a:txBody>
                    <a:bodyPr/>
                    <a:lstStyle/>
                    <a:p>
                      <a:r>
                        <a:rPr lang="en-US" sz="1600" dirty="0" err="1">
                          <a:latin typeface="Times New Roman" panose="02020603050405020304" pitchFamily="18" charset="0"/>
                          <a:cs typeface="Times New Roman" panose="02020603050405020304" pitchFamily="18" charset="0"/>
                        </a:rPr>
                        <a:t>Shantanu</a:t>
                      </a:r>
                      <a:r>
                        <a:rPr lang="en-US" sz="1600" dirty="0">
                          <a:latin typeface="Times New Roman" panose="02020603050405020304" pitchFamily="18" charset="0"/>
                          <a:cs typeface="Times New Roman" panose="02020603050405020304" pitchFamily="18" charset="0"/>
                        </a:rPr>
                        <a:t> Srivastava</a:t>
                      </a:r>
                    </a:p>
                  </a:txBody>
                  <a:tcPr/>
                </a:tc>
                <a:tc>
                  <a:txBody>
                    <a:bodyPr/>
                    <a:lstStyle/>
                    <a:p>
                      <a:r>
                        <a:rPr lang="en-US" sz="1600" dirty="0">
                          <a:latin typeface="Times New Roman" panose="02020603050405020304" pitchFamily="18" charset="0"/>
                          <a:cs typeface="Times New Roman" panose="02020603050405020304" pitchFamily="18" charset="0"/>
                        </a:rPr>
                        <a:t>1801227467</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srivastavashantanu70@gmail.com</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t>9709861620</a:t>
                      </a:r>
                    </a:p>
                  </a:txBody>
                  <a:tcPr/>
                </a:tc>
                <a:extLst>
                  <a:ext uri="{0D108BD9-81ED-4DB2-BD59-A6C34878D82A}">
                    <a16:rowId xmlns:a16="http://schemas.microsoft.com/office/drawing/2014/main" val="10006"/>
                  </a:ext>
                </a:extLst>
              </a:tr>
              <a:tr h="632955">
                <a:tc>
                  <a:txBody>
                    <a:bodyPr/>
                    <a:lstStyle/>
                    <a:p>
                      <a:r>
                        <a:rPr lang="en-US" dirty="0"/>
                        <a:t>(7)</a:t>
                      </a:r>
                    </a:p>
                  </a:txBody>
                  <a:tcPr/>
                </a:tc>
                <a:tc>
                  <a:txBody>
                    <a:bodyPr/>
                    <a:lstStyle/>
                    <a:p>
                      <a:r>
                        <a:rPr lang="en-US" sz="1600" dirty="0">
                          <a:latin typeface="Times New Roman" panose="02020603050405020304" pitchFamily="18" charset="0"/>
                          <a:cs typeface="Times New Roman" panose="02020603050405020304" pitchFamily="18" charset="0"/>
                        </a:rPr>
                        <a:t>Shashank Yash</a:t>
                      </a:r>
                    </a:p>
                  </a:txBody>
                  <a:tcPr/>
                </a:tc>
                <a:tc>
                  <a:txBody>
                    <a:bodyPr/>
                    <a:lstStyle/>
                    <a:p>
                      <a:r>
                        <a:rPr lang="en-US" sz="1600" dirty="0">
                          <a:latin typeface="Times New Roman" panose="02020603050405020304" pitchFamily="18" charset="0"/>
                          <a:cs typeface="Times New Roman" panose="02020603050405020304" pitchFamily="18" charset="0"/>
                        </a:rPr>
                        <a:t>1801227471</a:t>
                      </a:r>
                    </a:p>
                  </a:txBody>
                  <a:tcPr/>
                </a:tc>
                <a:tc>
                  <a:txBody>
                    <a:bodyPr/>
                    <a:lstStyle/>
                    <a:p>
                      <a:r>
                        <a:rPr lang="en-US" sz="1600" dirty="0">
                          <a:latin typeface="Times New Roman" panose="02020603050405020304" pitchFamily="18" charset="0"/>
                          <a:cs typeface="Times New Roman" panose="02020603050405020304" pitchFamily="18" charset="0"/>
                        </a:rPr>
                        <a:t>Shashankyash1229@gamil.com</a:t>
                      </a:r>
                    </a:p>
                  </a:txBody>
                  <a:tcPr/>
                </a:tc>
                <a:tc>
                  <a:txBody>
                    <a:bodyPr/>
                    <a:lstStyle/>
                    <a:p>
                      <a:r>
                        <a:rPr lang="en-US" dirty="0"/>
                        <a:t>8340242924</a:t>
                      </a:r>
                    </a:p>
                  </a:txBody>
                  <a:tcPr/>
                </a:tc>
                <a:extLst>
                  <a:ext uri="{0D108BD9-81ED-4DB2-BD59-A6C34878D82A}">
                    <a16:rowId xmlns:a16="http://schemas.microsoft.com/office/drawing/2014/main" val="2692810939"/>
                  </a:ext>
                </a:extLst>
              </a:tr>
            </a:tbl>
          </a:graphicData>
        </a:graphic>
      </p:graphicFrame>
      <p:sp>
        <p:nvSpPr>
          <p:cNvPr id="6" name="Slide Number Placeholder 5"/>
          <p:cNvSpPr>
            <a:spLocks noGrp="1"/>
          </p:cNvSpPr>
          <p:nvPr>
            <p:ph type="sldNum" sz="quarter" idx="12"/>
          </p:nvPr>
        </p:nvSpPr>
        <p:spPr/>
        <p:txBody>
          <a:bodyPr/>
          <a:lstStyle/>
          <a:p>
            <a:r>
              <a:rPr lang="en-IN" dirty="0"/>
              <a:t>1</a:t>
            </a:r>
            <a:endParaRPr lang="en-US" dirty="0"/>
          </a:p>
        </p:txBody>
      </p:sp>
    </p:spTree>
    <p:extLst>
      <p:ext uri="{BB962C8B-B14F-4D97-AF65-F5344CB8AC3E}">
        <p14:creationId xmlns:p14="http://schemas.microsoft.com/office/powerpoint/2010/main" val="102417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EXPERIMENTAL RESULTS</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897308" y="2133599"/>
            <a:ext cx="10607304" cy="3874093"/>
          </a:xfrm>
        </p:spPr>
        <p:txBody>
          <a:bodyPr/>
          <a:lstStyle/>
          <a:p>
            <a:r>
              <a:rPr lang="en-US" dirty="0"/>
              <a:t> </a:t>
            </a:r>
            <a:r>
              <a:rPr lang="en-US" b="1" dirty="0"/>
              <a:t>Analysis of </a:t>
            </a:r>
            <a:r>
              <a:rPr lang="en-US" b="1" dirty="0" err="1"/>
              <a:t>Titaninum</a:t>
            </a:r>
            <a:r>
              <a:rPr lang="en-US" b="1" dirty="0"/>
              <a:t> Metal( Ti Metal)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78" y="2666288"/>
            <a:ext cx="5055164" cy="26490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578" y="2666288"/>
            <a:ext cx="5415407" cy="2717563"/>
          </a:xfrm>
          <a:prstGeom prst="rect">
            <a:avLst/>
          </a:prstGeom>
        </p:spPr>
      </p:pic>
      <p:sp>
        <p:nvSpPr>
          <p:cNvPr id="7" name="TextBox 6"/>
          <p:cNvSpPr txBox="1"/>
          <p:nvPr/>
        </p:nvSpPr>
        <p:spPr>
          <a:xfrm>
            <a:off x="2281727" y="5384348"/>
            <a:ext cx="1642950"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Total Deformation </a:t>
            </a:r>
            <a:endParaRPr lang="en-US" sz="1400" dirty="0">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8391970" y="5350116"/>
            <a:ext cx="1858201"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Elastic Strain Result </a:t>
            </a:r>
          </a:p>
          <a:p>
            <a:endParaRPr lang="en-US" dirty="0"/>
          </a:p>
        </p:txBody>
      </p:sp>
      <p:sp>
        <p:nvSpPr>
          <p:cNvPr id="9" name="TextBox 8"/>
          <p:cNvSpPr txBox="1"/>
          <p:nvPr/>
        </p:nvSpPr>
        <p:spPr>
          <a:xfrm>
            <a:off x="895000" y="855118"/>
            <a:ext cx="441146" cy="369332"/>
          </a:xfrm>
          <a:prstGeom prst="rect">
            <a:avLst/>
          </a:prstGeom>
          <a:noFill/>
        </p:spPr>
        <p:txBody>
          <a:bodyPr wrap="none" lIns="91440" tIns="45720" rIns="91440" bIns="45720" rtlCol="0" anchor="t">
            <a:spAutoFit/>
          </a:bodyPr>
          <a:lstStyle/>
          <a:p>
            <a:r>
              <a:rPr lang="en-US" dirty="0">
                <a:solidFill>
                  <a:schemeClr val="bg1"/>
                </a:solidFill>
              </a:rPr>
              <a:t>19</a:t>
            </a:r>
          </a:p>
        </p:txBody>
      </p:sp>
    </p:spTree>
    <p:extLst>
      <p:ext uri="{BB962C8B-B14F-4D97-AF65-F5344CB8AC3E}">
        <p14:creationId xmlns:p14="http://schemas.microsoft.com/office/powerpoint/2010/main" val="3356522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6924"/>
            <a:ext cx="8911687" cy="1280890"/>
          </a:xfrm>
        </p:spPr>
        <p:txBody>
          <a:bodyPr/>
          <a:lstStyle/>
          <a:p>
            <a:r>
              <a:rPr lang="en-US" sz="3200" dirty="0">
                <a:latin typeface="Times New Roman" panose="02020603050405020304" pitchFamily="18" charset="0"/>
                <a:cs typeface="Times New Roman" panose="02020603050405020304" pitchFamily="18" charset="0"/>
              </a:rPr>
              <a:t>EXPERIMENTAL RESULTS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t> </a:t>
            </a:r>
            <a:r>
              <a:rPr lang="en-US" b="1" dirty="0">
                <a:latin typeface="Times New Roman" panose="02020603050405020304" pitchFamily="18" charset="0"/>
                <a:cs typeface="Times New Roman" panose="02020603050405020304" pitchFamily="18" charset="0"/>
              </a:rPr>
              <a:t>Analysis of </a:t>
            </a:r>
            <a:r>
              <a:rPr lang="en-US" b="1" dirty="0" err="1">
                <a:latin typeface="Times New Roman" panose="02020603050405020304" pitchFamily="18" charset="0"/>
                <a:cs typeface="Times New Roman" panose="02020603050405020304" pitchFamily="18" charset="0"/>
              </a:rPr>
              <a:t>Titaninum</a:t>
            </a:r>
            <a:r>
              <a:rPr lang="en-US" b="1" dirty="0">
                <a:latin typeface="Times New Roman" panose="02020603050405020304" pitchFamily="18" charset="0"/>
                <a:cs typeface="Times New Roman" panose="02020603050405020304" pitchFamily="18" charset="0"/>
              </a:rPr>
              <a:t> Metal( Ti Metal) </a:t>
            </a:r>
            <a:r>
              <a:rPr lang="en-US" b="1" dirty="0" err="1">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r>
              <a:rPr lang="en-US" dirty="0"/>
              <a:t>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79" y="2625173"/>
            <a:ext cx="5217408" cy="27944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183" y="2625173"/>
            <a:ext cx="4811282" cy="2794475"/>
          </a:xfrm>
          <a:prstGeom prst="rect">
            <a:avLst/>
          </a:prstGeom>
        </p:spPr>
      </p:pic>
      <p:sp>
        <p:nvSpPr>
          <p:cNvPr id="7" name="TextBox 6"/>
          <p:cNvSpPr txBox="1"/>
          <p:nvPr/>
        </p:nvSpPr>
        <p:spPr>
          <a:xfrm>
            <a:off x="1408217" y="5479465"/>
            <a:ext cx="3951723" cy="861774"/>
          </a:xfrm>
          <a:prstGeom prst="rect">
            <a:avLst/>
          </a:prstGeom>
          <a:noFill/>
        </p:spPr>
        <p:txBody>
          <a:bodyPr wrap="none" rtlCol="0">
            <a:spAutoFit/>
          </a:bodyPr>
          <a:lstStyle/>
          <a:p>
            <a:r>
              <a:rPr lang="en-US" sz="1400" b="1" dirty="0"/>
              <a:t>Equivalent Elastic Strain (Von </a:t>
            </a:r>
            <a:r>
              <a:rPr lang="en-US" sz="1400" b="1" dirty="0" err="1"/>
              <a:t>Mises</a:t>
            </a:r>
            <a:r>
              <a:rPr lang="en-US" sz="1400" b="1" dirty="0"/>
              <a:t>) Results </a:t>
            </a:r>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TextBox 7"/>
          <p:cNvSpPr txBox="1"/>
          <p:nvPr/>
        </p:nvSpPr>
        <p:spPr>
          <a:xfrm>
            <a:off x="7298108" y="5479465"/>
            <a:ext cx="2622706"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Maximum Shear Stress Results </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393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12462"/>
            <a:ext cx="8911687" cy="1280890"/>
          </a:xfrm>
        </p:spPr>
        <p:txBody>
          <a:bodyPr>
            <a:normAutofit/>
          </a:bodyPr>
          <a:lstStyle/>
          <a:p>
            <a:r>
              <a:rPr lang="en-US" sz="3200" dirty="0">
                <a:latin typeface="Times New Roman" panose="02020603050405020304" pitchFamily="18" charset="0"/>
                <a:cs typeface="Times New Roman" panose="02020603050405020304" pitchFamily="18" charset="0"/>
              </a:rPr>
              <a:t>Observation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71586426"/>
              </p:ext>
            </p:extLst>
          </p:nvPr>
        </p:nvGraphicFramePr>
        <p:xfrm>
          <a:off x="2589213" y="2133600"/>
          <a:ext cx="8915400" cy="4206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178308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gridCol w="1783080">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Material</a:t>
                      </a:r>
                    </a:p>
                  </a:txBody>
                  <a:tcPr/>
                </a:tc>
                <a:tc>
                  <a:txBody>
                    <a:bodyPr/>
                    <a:lstStyle/>
                    <a:p>
                      <a:r>
                        <a:rPr lang="en-US" dirty="0">
                          <a:latin typeface="Times New Roman" panose="02020603050405020304" pitchFamily="18" charset="0"/>
                          <a:cs typeface="Times New Roman" panose="02020603050405020304" pitchFamily="18" charset="0"/>
                        </a:rPr>
                        <a:t>Total Deformation</a:t>
                      </a:r>
                    </a:p>
                    <a:p>
                      <a:r>
                        <a:rPr lang="en-US" dirty="0">
                          <a:latin typeface="Times New Roman" panose="02020603050405020304" pitchFamily="18" charset="0"/>
                          <a:cs typeface="Times New Roman" panose="02020603050405020304" pitchFamily="18" charset="0"/>
                        </a:rPr>
                        <a:t>(mm)</a:t>
                      </a:r>
                    </a:p>
                  </a:txBody>
                  <a:tcPr/>
                </a:tc>
                <a:tc>
                  <a:txBody>
                    <a:bodyPr/>
                    <a:lstStyle/>
                    <a:p>
                      <a:r>
                        <a:rPr lang="en-US" sz="1800" b="1" dirty="0">
                          <a:latin typeface="Times New Roman" panose="02020603050405020304" pitchFamily="18" charset="0"/>
                          <a:cs typeface="Times New Roman" panose="02020603050405020304" pitchFamily="18" charset="0"/>
                        </a:rPr>
                        <a:t>Elastic Strain </a:t>
                      </a:r>
                    </a:p>
                  </a:txBody>
                  <a:tcPr/>
                </a:tc>
                <a:tc>
                  <a:txBody>
                    <a:bodyPr/>
                    <a:lstStyle/>
                    <a:p>
                      <a:r>
                        <a:rPr lang="en-US" sz="1800" b="1" dirty="0">
                          <a:latin typeface="Times New Roman" panose="02020603050405020304" pitchFamily="18" charset="0"/>
                          <a:cs typeface="Times New Roman" panose="02020603050405020304" pitchFamily="18" charset="0"/>
                        </a:rPr>
                        <a:t>Equivalent Elastic Strain (Von </a:t>
                      </a:r>
                      <a:r>
                        <a:rPr lang="en-US" sz="1800" b="1" dirty="0" err="1">
                          <a:latin typeface="Times New Roman" panose="02020603050405020304" pitchFamily="18" charset="0"/>
                          <a:cs typeface="Times New Roman" panose="02020603050405020304" pitchFamily="18" charset="0"/>
                        </a:rPr>
                        <a:t>Mises</a:t>
                      </a:r>
                      <a:r>
                        <a:rPr lang="en-US" sz="1800" b="1" dirty="0">
                          <a:latin typeface="Times New Roman" panose="02020603050405020304" pitchFamily="18" charset="0"/>
                          <a:cs typeface="Times New Roman" panose="02020603050405020304" pitchFamily="18" charset="0"/>
                        </a:rPr>
                        <a:t>) </a:t>
                      </a:r>
                    </a:p>
                    <a:p>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Mpa</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Maximum Shear Stress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Mpa</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latin typeface="Times New Roman" panose="02020603050405020304" pitchFamily="18" charset="0"/>
                          <a:cs typeface="Times New Roman" panose="02020603050405020304" pitchFamily="18" charset="0"/>
                        </a:rPr>
                        <a:t>Titaninum</a:t>
                      </a:r>
                      <a:r>
                        <a:rPr lang="en-US" b="1" dirty="0">
                          <a:latin typeface="Times New Roman" panose="02020603050405020304" pitchFamily="18" charset="0"/>
                          <a:cs typeface="Times New Roman" panose="02020603050405020304" pitchFamily="18" charset="0"/>
                        </a:rPr>
                        <a:t> Alloy ( Ti-10V-2FE-3Al )</a:t>
                      </a:r>
                    </a:p>
                    <a:p>
                      <a:endParaRPr lang="en-US" dirty="0"/>
                    </a:p>
                  </a:txBody>
                  <a:tcPr/>
                </a:tc>
                <a:tc>
                  <a:txBody>
                    <a:bodyPr/>
                    <a:lstStyle/>
                    <a:p>
                      <a:r>
                        <a:rPr lang="en-US" dirty="0"/>
                        <a:t>Max- 6.932</a:t>
                      </a:r>
                    </a:p>
                    <a:p>
                      <a:endParaRPr lang="en-US" dirty="0"/>
                    </a:p>
                  </a:txBody>
                  <a:tcPr/>
                </a:tc>
                <a:tc>
                  <a:txBody>
                    <a:bodyPr/>
                    <a:lstStyle/>
                    <a:p>
                      <a:r>
                        <a:rPr lang="en-US" dirty="0"/>
                        <a:t>Max- 4.218</a:t>
                      </a:r>
                    </a:p>
                    <a:p>
                      <a:endParaRPr lang="en-US" dirty="0"/>
                    </a:p>
                    <a:p>
                      <a:endParaRPr lang="en-US" dirty="0"/>
                    </a:p>
                  </a:txBody>
                  <a:tcPr/>
                </a:tc>
                <a:tc>
                  <a:txBody>
                    <a:bodyPr/>
                    <a:lstStyle/>
                    <a:p>
                      <a:r>
                        <a:rPr lang="en-US" dirty="0"/>
                        <a:t>Max- 1.4882</a:t>
                      </a:r>
                    </a:p>
                    <a:p>
                      <a:endParaRPr lang="en-US" dirty="0"/>
                    </a:p>
                    <a:p>
                      <a:endParaRPr lang="en-US" dirty="0"/>
                    </a:p>
                  </a:txBody>
                  <a:tcPr/>
                </a:tc>
                <a:tc>
                  <a:txBody>
                    <a:bodyPr/>
                    <a:lstStyle/>
                    <a:p>
                      <a:r>
                        <a:rPr lang="en-US" dirty="0"/>
                        <a:t>Max- 7.825</a:t>
                      </a:r>
                    </a:p>
                    <a:p>
                      <a:endParaRPr lang="en-US" dirty="0"/>
                    </a:p>
                    <a:p>
                      <a:endParaRPr lang="en-US" dirty="0"/>
                    </a:p>
                  </a:txBody>
                  <a:tcPr/>
                </a:tc>
                <a:extLst>
                  <a:ext uri="{0D108BD9-81ED-4DB2-BD59-A6C34878D82A}">
                    <a16:rowId xmlns:a16="http://schemas.microsoft.com/office/drawing/2014/main" val="100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latin typeface="Times New Roman" panose="02020603050405020304" pitchFamily="18" charset="0"/>
                          <a:cs typeface="Times New Roman" panose="02020603050405020304" pitchFamily="18" charset="0"/>
                        </a:rPr>
                        <a:t>Aluminium</a:t>
                      </a:r>
                      <a:r>
                        <a:rPr lang="en-US" b="1" dirty="0">
                          <a:latin typeface="Times New Roman" panose="02020603050405020304" pitchFamily="18" charset="0"/>
                          <a:cs typeface="Times New Roman" panose="02020603050405020304" pitchFamily="18" charset="0"/>
                        </a:rPr>
                        <a:t> Alloy (Al 2040)</a:t>
                      </a:r>
                    </a:p>
                    <a:p>
                      <a:endParaRPr lang="en-US" dirty="0"/>
                    </a:p>
                  </a:txBody>
                  <a:tcPr/>
                </a:tc>
                <a:tc>
                  <a:txBody>
                    <a:bodyPr/>
                    <a:lstStyle/>
                    <a:p>
                      <a:r>
                        <a:rPr lang="en-US" dirty="0"/>
                        <a:t>Max- 6.392</a:t>
                      </a:r>
                    </a:p>
                  </a:txBody>
                  <a:tcPr/>
                </a:tc>
                <a:tc>
                  <a:txBody>
                    <a:bodyPr/>
                    <a:lstStyle/>
                    <a:p>
                      <a:r>
                        <a:rPr lang="en-US" dirty="0"/>
                        <a:t>Max- 4.098</a:t>
                      </a:r>
                    </a:p>
                    <a:p>
                      <a:endParaRPr lang="en-US" dirty="0"/>
                    </a:p>
                    <a:p>
                      <a:endParaRPr lang="en-US" dirty="0"/>
                    </a:p>
                  </a:txBody>
                  <a:tcPr/>
                </a:tc>
                <a:tc>
                  <a:txBody>
                    <a:bodyPr/>
                    <a:lstStyle/>
                    <a:p>
                      <a:r>
                        <a:rPr lang="en-US" dirty="0"/>
                        <a:t>Max- 9.472</a:t>
                      </a:r>
                    </a:p>
                    <a:p>
                      <a:endParaRPr lang="en-US" dirty="0"/>
                    </a:p>
                    <a:p>
                      <a:endParaRPr lang="en-US" dirty="0"/>
                    </a:p>
                  </a:txBody>
                  <a:tcPr/>
                </a:tc>
                <a:tc>
                  <a:txBody>
                    <a:bodyPr/>
                    <a:lstStyle/>
                    <a:p>
                      <a:r>
                        <a:rPr lang="en-US" dirty="0"/>
                        <a:t>Max- 6.492</a:t>
                      </a:r>
                    </a:p>
                    <a:p>
                      <a:endParaRPr lang="en-US" dirty="0"/>
                    </a:p>
                    <a:p>
                      <a:endParaRPr lang="en-US" dirty="0"/>
                    </a:p>
                  </a:txBody>
                  <a:tcPr/>
                </a:tc>
                <a:extLst>
                  <a:ext uri="{0D108BD9-81ED-4DB2-BD59-A6C34878D82A}">
                    <a16:rowId xmlns:a16="http://schemas.microsoft.com/office/drawing/2014/main" val="10002"/>
                  </a:ext>
                </a:extLst>
              </a:tr>
              <a:tr h="370840">
                <a:tc>
                  <a:txBody>
                    <a:bodyPr/>
                    <a:lstStyle/>
                    <a:p>
                      <a:r>
                        <a:rPr lang="en-US" b="1" dirty="0" err="1">
                          <a:latin typeface="Times New Roman" panose="02020603050405020304" pitchFamily="18" charset="0"/>
                          <a:cs typeface="Times New Roman" panose="02020603050405020304" pitchFamily="18" charset="0"/>
                        </a:rPr>
                        <a:t>Titaninum</a:t>
                      </a:r>
                      <a:r>
                        <a:rPr lang="en-US" b="1" dirty="0">
                          <a:latin typeface="Times New Roman" panose="02020603050405020304" pitchFamily="18" charset="0"/>
                          <a:cs typeface="Times New Roman" panose="02020603050405020304" pitchFamily="18" charset="0"/>
                        </a:rPr>
                        <a:t> Metal( Ti Metal) </a:t>
                      </a:r>
                      <a:endParaRPr lang="en-US" dirty="0"/>
                    </a:p>
                  </a:txBody>
                  <a:tcPr/>
                </a:tc>
                <a:tc>
                  <a:txBody>
                    <a:bodyPr/>
                    <a:lstStyle/>
                    <a:p>
                      <a:r>
                        <a:rPr lang="en-US" dirty="0"/>
                        <a:t>Max-6.352</a:t>
                      </a:r>
                    </a:p>
                    <a:p>
                      <a:endParaRPr lang="en-US" dirty="0"/>
                    </a:p>
                    <a:p>
                      <a:endParaRPr lang="en-US" dirty="0"/>
                    </a:p>
                  </a:txBody>
                  <a:tcPr/>
                </a:tc>
                <a:tc>
                  <a:txBody>
                    <a:bodyPr/>
                    <a:lstStyle/>
                    <a:p>
                      <a:r>
                        <a:rPr lang="en-US" dirty="0"/>
                        <a:t>Max- 4.129</a:t>
                      </a:r>
                    </a:p>
                    <a:p>
                      <a:endParaRPr lang="en-US" dirty="0"/>
                    </a:p>
                  </a:txBody>
                  <a:tcPr/>
                </a:tc>
                <a:tc>
                  <a:txBody>
                    <a:bodyPr/>
                    <a:lstStyle/>
                    <a:p>
                      <a:r>
                        <a:rPr lang="en-US" dirty="0"/>
                        <a:t>Max- 1.4882</a:t>
                      </a:r>
                    </a:p>
                    <a:p>
                      <a:endParaRPr lang="en-US" dirty="0"/>
                    </a:p>
                    <a:p>
                      <a:endParaRPr lang="en-US" dirty="0"/>
                    </a:p>
                  </a:txBody>
                  <a:tcPr/>
                </a:tc>
                <a:tc>
                  <a:txBody>
                    <a:bodyPr/>
                    <a:lstStyle/>
                    <a:p>
                      <a:r>
                        <a:rPr lang="en-US" dirty="0"/>
                        <a:t>Max- 7.825</a:t>
                      </a:r>
                    </a:p>
                    <a:p>
                      <a:endParaRPr lang="en-US" dirty="0"/>
                    </a:p>
                    <a:p>
                      <a:endParaRPr lang="en-US" dirty="0"/>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r>
              <a:rPr lang="en-US" dirty="0"/>
              <a:t>21</a:t>
            </a:r>
          </a:p>
        </p:txBody>
      </p:sp>
    </p:spTree>
    <p:extLst>
      <p:ext uri="{BB962C8B-B14F-4D97-AF65-F5344CB8AC3E}">
        <p14:creationId xmlns:p14="http://schemas.microsoft.com/office/powerpoint/2010/main" val="192484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p:cNvSpPr>
            <a:spLocks noGrp="1"/>
          </p:cNvSpPr>
          <p:nvPr>
            <p:ph idx="1"/>
          </p:nvPr>
        </p:nvSpPr>
        <p:spPr>
          <a:xfrm>
            <a:off x="1948277" y="1492664"/>
            <a:ext cx="8915400" cy="4741225"/>
          </a:xfrm>
        </p:spPr>
        <p:txBody>
          <a:bodyPr>
            <a:normAutofit/>
          </a:bodyPr>
          <a:lstStyle/>
          <a:p>
            <a:r>
              <a:rPr lang="en-US" sz="2000" dirty="0">
                <a:latin typeface="Times New Roman" panose="02020603050405020304" pitchFamily="18" charset="0"/>
                <a:cs typeface="Times New Roman" panose="02020603050405020304" pitchFamily="18" charset="0"/>
              </a:rPr>
              <a:t>The CAD model is considered to be structural analysis by finite element approach using the ANSYS package. The accuracy and precession depend on the mesh quality. </a:t>
            </a:r>
          </a:p>
          <a:p>
            <a:r>
              <a:rPr lang="en-US" sz="2000" dirty="0">
                <a:latin typeface="Times New Roman" panose="02020603050405020304" pitchFamily="18" charset="0"/>
                <a:cs typeface="Times New Roman" panose="02020603050405020304" pitchFamily="18" charset="0"/>
              </a:rPr>
              <a:t>A single material should not be used for every component as the role of every component is different.</a:t>
            </a:r>
          </a:p>
          <a:p>
            <a:r>
              <a:rPr lang="en-US" sz="2000" dirty="0">
                <a:latin typeface="Times New Roman" panose="02020603050405020304" pitchFamily="18" charset="0"/>
                <a:cs typeface="Times New Roman" panose="02020603050405020304" pitchFamily="18" charset="0"/>
              </a:rPr>
              <a:t>Titanium alloy is selected as the highest deformation is seen their and a good stiff material is needed to reduce deformation though steel alloy has lesser deformation . </a:t>
            </a:r>
          </a:p>
          <a:p>
            <a:r>
              <a:rPr lang="en-US" sz="2000" u="sng" dirty="0">
                <a:latin typeface="Times New Roman" panose="02020603050405020304" pitchFamily="18" charset="0"/>
                <a:cs typeface="Times New Roman" panose="02020603050405020304" pitchFamily="18" charset="0"/>
              </a:rPr>
              <a:t>Maximum total deformation was observed in </a:t>
            </a:r>
            <a:r>
              <a:rPr lang="en-US" sz="2000" u="sng" dirty="0" err="1">
                <a:latin typeface="Times New Roman" panose="02020603050405020304" pitchFamily="18" charset="0"/>
                <a:cs typeface="Times New Roman" panose="02020603050405020304" pitchFamily="18" charset="0"/>
              </a:rPr>
              <a:t>titaninum</a:t>
            </a:r>
            <a:r>
              <a:rPr lang="en-US" sz="2000" u="sng" dirty="0">
                <a:latin typeface="Times New Roman" panose="02020603050405020304" pitchFamily="18" charset="0"/>
                <a:cs typeface="Times New Roman" panose="02020603050405020304" pitchFamily="18" charset="0"/>
              </a:rPr>
              <a:t> alloy(Ti-10v-2FE-3Al)</a:t>
            </a:r>
          </a:p>
          <a:p>
            <a:r>
              <a:rPr lang="en-US" sz="2000" u="sng" dirty="0">
                <a:latin typeface="Times New Roman" panose="02020603050405020304" pitchFamily="18" charset="0"/>
                <a:cs typeface="Times New Roman" panose="02020603050405020304" pitchFamily="18" charset="0"/>
              </a:rPr>
              <a:t>Maximum elastic strain was found in </a:t>
            </a:r>
            <a:r>
              <a:rPr lang="en-US" sz="2000" u="sng" dirty="0" err="1">
                <a:latin typeface="Times New Roman" panose="02020603050405020304" pitchFamily="18" charset="0"/>
                <a:cs typeface="Times New Roman" panose="02020603050405020304" pitchFamily="18" charset="0"/>
              </a:rPr>
              <a:t>titaninum</a:t>
            </a:r>
            <a:r>
              <a:rPr lang="en-US" sz="2000" u="sng" dirty="0">
                <a:latin typeface="Times New Roman" panose="02020603050405020304" pitchFamily="18" charset="0"/>
                <a:cs typeface="Times New Roman" panose="02020603050405020304" pitchFamily="18" charset="0"/>
              </a:rPr>
              <a:t> alloy(Ti-10v-2FE-3Al)</a:t>
            </a:r>
          </a:p>
          <a:p>
            <a:endParaRPr lang="en-US" dirty="0"/>
          </a:p>
        </p:txBody>
      </p:sp>
      <p:sp>
        <p:nvSpPr>
          <p:cNvPr id="4" name="Slide Number Placeholder 3"/>
          <p:cNvSpPr>
            <a:spLocks noGrp="1"/>
          </p:cNvSpPr>
          <p:nvPr>
            <p:ph type="sldNum" sz="quarter" idx="12"/>
          </p:nvPr>
        </p:nvSpPr>
        <p:spPr/>
        <p:txBody>
          <a:bodyPr/>
          <a:lstStyle/>
          <a:p>
            <a:r>
              <a:rPr lang="en-US" dirty="0"/>
              <a:t>22</a:t>
            </a:r>
          </a:p>
        </p:txBody>
      </p:sp>
    </p:spTree>
    <p:extLst>
      <p:ext uri="{BB962C8B-B14F-4D97-AF65-F5344CB8AC3E}">
        <p14:creationId xmlns:p14="http://schemas.microsoft.com/office/powerpoint/2010/main" val="27440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FUTURE WORK</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Non-linear, fatigue and impact analysis can also be done to know the phenomenon of the landing gear.</a:t>
            </a:r>
          </a:p>
          <a:p>
            <a:pPr lvl="0"/>
            <a:r>
              <a:rPr lang="en-US" dirty="0">
                <a:latin typeface="Times New Roman" panose="02020603050405020304" pitchFamily="18" charset="0"/>
                <a:cs typeface="Times New Roman" panose="02020603050405020304" pitchFamily="18" charset="0"/>
              </a:rPr>
              <a:t>Hydraulics and </a:t>
            </a:r>
            <a:r>
              <a:rPr lang="en-US" dirty="0" err="1">
                <a:latin typeface="Times New Roman" panose="02020603050405020304" pitchFamily="18" charset="0"/>
                <a:cs typeface="Times New Roman" panose="02020603050405020304" pitchFamily="18" charset="0"/>
              </a:rPr>
              <a:t>tyres</a:t>
            </a:r>
            <a:r>
              <a:rPr lang="en-US" dirty="0">
                <a:latin typeface="Times New Roman" panose="02020603050405020304" pitchFamily="18" charset="0"/>
                <a:cs typeface="Times New Roman" panose="02020603050405020304" pitchFamily="18" charset="0"/>
              </a:rPr>
              <a:t> should be taken for best results.</a:t>
            </a:r>
          </a:p>
          <a:p>
            <a:pPr lvl="0"/>
            <a:r>
              <a:rPr lang="en-US" dirty="0">
                <a:latin typeface="Times New Roman" panose="02020603050405020304" pitchFamily="18" charset="0"/>
                <a:cs typeface="Times New Roman" panose="02020603050405020304" pitchFamily="18" charset="0"/>
              </a:rPr>
              <a:t>Some other materials can also be tested.</a:t>
            </a:r>
          </a:p>
          <a:p>
            <a:pPr lvl="0"/>
            <a:r>
              <a:rPr lang="en-US" dirty="0">
                <a:latin typeface="Times New Roman" panose="02020603050405020304" pitchFamily="18" charset="0"/>
                <a:cs typeface="Times New Roman" panose="02020603050405020304" pitchFamily="18" charset="0"/>
              </a:rPr>
              <a:t>Topology optimization can also be done to </a:t>
            </a:r>
            <a:r>
              <a:rPr lang="en-US" sz="1400" dirty="0">
                <a:latin typeface="Times New Roman" panose="02020603050405020304" pitchFamily="18" charset="0"/>
                <a:cs typeface="Times New Roman" panose="02020603050405020304" pitchFamily="18" charset="0"/>
              </a:rPr>
              <a:t>reduce</a:t>
            </a:r>
            <a:r>
              <a:rPr lang="en-US" dirty="0">
                <a:latin typeface="Times New Roman" panose="02020603050405020304" pitchFamily="18" charset="0"/>
                <a:cs typeface="Times New Roman" panose="02020603050405020304" pitchFamily="18" charset="0"/>
              </a:rPr>
              <a:t> the weight and a combination of reduced weight design and steel alloy can probably do the job and can be made in less cost.</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23</a:t>
            </a:r>
          </a:p>
        </p:txBody>
      </p:sp>
    </p:spTree>
    <p:extLst>
      <p:ext uri="{BB962C8B-B14F-4D97-AF65-F5344CB8AC3E}">
        <p14:creationId xmlns:p14="http://schemas.microsoft.com/office/powerpoint/2010/main" val="3374644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47" y="512462"/>
            <a:ext cx="8911687" cy="1280890"/>
          </a:xfrm>
        </p:spPr>
        <p:txBody>
          <a:bodyPr>
            <a:normAutofit/>
          </a:bodyPr>
          <a:lstStyle/>
          <a:p>
            <a:r>
              <a:rPr lang="en-US" sz="3200"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1591733" y="1557867"/>
            <a:ext cx="9912879" cy="4353355"/>
          </a:xfrm>
        </p:spPr>
        <p:txBody>
          <a:bodyPr>
            <a:normAutofit/>
          </a:bodyPr>
          <a:lstStyle/>
          <a:p>
            <a:pPr marL="0" indent="0" algn="just">
              <a:buNone/>
            </a:pPr>
            <a:r>
              <a:rPr lang="en-US" sz="1400" dirty="0">
                <a:latin typeface="Times New Roman" panose="02020603050405020304" pitchFamily="18" charset="0"/>
                <a:cs typeface="Times New Roman" panose="02020603050405020304" pitchFamily="18" charset="0"/>
              </a:rPr>
              <a:t>1.Hitch “ Aircraft ground dynamics. ” Vehicle System Dynamics , </a:t>
            </a:r>
            <a:r>
              <a:rPr lang="en-US" sz="1400" dirty="0" err="1">
                <a:latin typeface="Times New Roman" panose="02020603050405020304" pitchFamily="18" charset="0"/>
                <a:cs typeface="Times New Roman" panose="02020603050405020304" pitchFamily="18" charset="0"/>
              </a:rPr>
              <a:t>Vol</a:t>
            </a:r>
            <a:r>
              <a:rPr lang="en-US" sz="1400" dirty="0">
                <a:latin typeface="Times New Roman" panose="02020603050405020304" pitchFamily="18" charset="0"/>
                <a:cs typeface="Times New Roman" panose="02020603050405020304" pitchFamily="18" charset="0"/>
              </a:rPr>
              <a:t> 10 , 1981 , </a:t>
            </a:r>
            <a:r>
              <a:rPr lang="en-US" sz="1400" dirty="0" err="1">
                <a:latin typeface="Times New Roman" panose="02020603050405020304" pitchFamily="18" charset="0"/>
                <a:cs typeface="Times New Roman" panose="02020603050405020304" pitchFamily="18" charset="0"/>
              </a:rPr>
              <a:t>pp</a:t>
            </a:r>
            <a:r>
              <a:rPr lang="en-US" sz="1400" dirty="0">
                <a:latin typeface="Times New Roman" panose="02020603050405020304" pitchFamily="18" charset="0"/>
                <a:cs typeface="Times New Roman" panose="02020603050405020304" pitchFamily="18" charset="0"/>
              </a:rPr>
              <a:t> 319 – 332 . [Taylor &amp; Francis Online], [Web of Science ®️], [Google Scholar]</a:t>
            </a:r>
          </a:p>
          <a:p>
            <a:pPr marL="0" indent="0" algn="just">
              <a:buNone/>
            </a:pPr>
            <a:r>
              <a:rPr lang="en-US" sz="1400" dirty="0">
                <a:latin typeface="Times New Roman" panose="02020603050405020304" pitchFamily="18" charset="0"/>
                <a:cs typeface="Times New Roman" panose="02020603050405020304" pitchFamily="18" charset="0"/>
              </a:rPr>
              <a:t>2.von </a:t>
            </a:r>
            <a:r>
              <a:rPr lang="en-US" sz="1400" dirty="0" err="1">
                <a:latin typeface="Times New Roman" panose="02020603050405020304" pitchFamily="18" charset="0"/>
                <a:cs typeface="Times New Roman" panose="02020603050405020304" pitchFamily="18" charset="0"/>
              </a:rPr>
              <a:t>Schlippe</a:t>
            </a:r>
            <a:r>
              <a:rPr lang="en-US" sz="1400" dirty="0">
                <a:latin typeface="Times New Roman" panose="02020603050405020304" pitchFamily="18" charset="0"/>
                <a:cs typeface="Times New Roman" panose="02020603050405020304" pitchFamily="18" charset="0"/>
              </a:rPr>
              <a:t> und R. Dietrich “ Das </a:t>
            </a:r>
            <a:r>
              <a:rPr lang="en-US" sz="1400" dirty="0" err="1">
                <a:latin typeface="Times New Roman" panose="02020603050405020304" pitchFamily="18" charset="0"/>
                <a:cs typeface="Times New Roman" panose="02020603050405020304" pitchFamily="18" charset="0"/>
              </a:rPr>
              <a:t>Flattern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eines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pneumatischen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Rades</a:t>
            </a:r>
            <a:r>
              <a:rPr lang="en-US" sz="1400" dirty="0">
                <a:latin typeface="Times New Roman" panose="02020603050405020304" pitchFamily="18" charset="0"/>
                <a:cs typeface="Times New Roman" panose="02020603050405020304" pitchFamily="18" charset="0"/>
              </a:rPr>
              <a:t>. ” Lilienthal </a:t>
            </a:r>
            <a:r>
              <a:rPr lang="en-US" sz="1400" dirty="0" err="1">
                <a:latin typeface="Times New Roman" panose="02020603050405020304" pitchFamily="18" charset="0"/>
                <a:cs typeface="Times New Roman" panose="02020603050405020304" pitchFamily="18" charset="0"/>
              </a:rPr>
              <a:t>Gesellschaft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für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Luftfahrtforschung</a:t>
            </a:r>
            <a:r>
              <a:rPr lang="en-US" sz="1400" dirty="0">
                <a:latin typeface="Times New Roman" panose="02020603050405020304" pitchFamily="18" charset="0"/>
                <a:cs typeface="Times New Roman" panose="02020603050405020304" pitchFamily="18" charset="0"/>
              </a:rPr>
              <a:t> , 1941 . [Google Scholar]</a:t>
            </a:r>
          </a:p>
          <a:p>
            <a:pPr marL="0" indent="0" algn="just">
              <a:buNone/>
            </a:pPr>
            <a:r>
              <a:rPr lang="en-US" sz="1400" dirty="0">
                <a:latin typeface="Times New Roman" panose="02020603050405020304" pitchFamily="18" charset="0"/>
                <a:cs typeface="Times New Roman" panose="02020603050405020304" pitchFamily="18" charset="0"/>
              </a:rPr>
              <a:t>3.H. B. </a:t>
            </a:r>
            <a:r>
              <a:rPr lang="en-US" sz="1400" dirty="0" err="1">
                <a:latin typeface="Times New Roman" panose="02020603050405020304" pitchFamily="18" charset="0"/>
                <a:cs typeface="Times New Roman" panose="02020603050405020304" pitchFamily="18" charset="0"/>
              </a:rPr>
              <a:t>Pacejka</a:t>
            </a:r>
            <a:r>
              <a:rPr lang="en-US" sz="1400" dirty="0">
                <a:latin typeface="Times New Roman" panose="02020603050405020304" pitchFamily="18" charset="0"/>
                <a:cs typeface="Times New Roman" panose="02020603050405020304" pitchFamily="18" charset="0"/>
              </a:rPr>
              <a:t> “ Wheels ”. Farewell Address presented on May 22, 1996 at the Faculty of Mechanical Engineering and Marine Technology of the University of Technology , Delft , Netherlands . [Google Scholar]</a:t>
            </a:r>
          </a:p>
          <a:p>
            <a:pPr marL="0" indent="0" algn="just">
              <a:buNone/>
            </a:pPr>
            <a:r>
              <a:rPr lang="en-US" sz="1400" dirty="0">
                <a:latin typeface="Times New Roman" panose="02020603050405020304" pitchFamily="18" charset="0"/>
                <a:cs typeface="Times New Roman" panose="02020603050405020304" pitchFamily="18" charset="0"/>
              </a:rPr>
              <a:t>4.G. </a:t>
            </a:r>
            <a:r>
              <a:rPr lang="en-US" sz="1400" dirty="0" err="1">
                <a:latin typeface="Times New Roman" panose="02020603050405020304" pitchFamily="18" charset="0"/>
                <a:cs typeface="Times New Roman" panose="02020603050405020304" pitchFamily="18" charset="0"/>
              </a:rPr>
              <a:t>Schänzer</a:t>
            </a:r>
            <a:r>
              <a:rPr lang="en-US" sz="1400" dirty="0">
                <a:latin typeface="Times New Roman" panose="02020603050405020304" pitchFamily="18" charset="0"/>
                <a:cs typeface="Times New Roman" panose="02020603050405020304" pitchFamily="18" charset="0"/>
              </a:rPr>
              <a:t> “ Meβ- und </a:t>
            </a:r>
            <a:r>
              <a:rPr lang="en-US" sz="1400" dirty="0" err="1">
                <a:latin typeface="Times New Roman" panose="02020603050405020304" pitchFamily="18" charset="0"/>
                <a:cs typeface="Times New Roman" panose="02020603050405020304" pitchFamily="18" charset="0"/>
              </a:rPr>
              <a:t>Regelungstechnik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Flugzeug</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Automatisierungstechnische</a:t>
            </a:r>
            <a:r>
              <a:rPr lang="en-US" sz="1400" dirty="0">
                <a:latin typeface="Times New Roman" panose="02020603050405020304" pitchFamily="18" charset="0"/>
                <a:cs typeface="Times New Roman" panose="02020603050405020304" pitchFamily="18" charset="0"/>
              </a:rPr>
              <a:t> Praxis 36 , 1994 . [Google Scholar]</a:t>
            </a:r>
          </a:p>
          <a:p>
            <a:pPr marL="0" indent="0" algn="just">
              <a:buNone/>
            </a:pPr>
            <a:r>
              <a:rPr lang="en-US" sz="1400" dirty="0">
                <a:latin typeface="Times New Roman" panose="02020603050405020304" pitchFamily="18" charset="0"/>
                <a:cs typeface="Times New Roman" panose="02020603050405020304" pitchFamily="18" charset="0"/>
              </a:rPr>
              <a:t>5.Roloff “ Landing Gear Integration on a Supersonic Transport Aircraft. ” In ICAS Proc. 96 - 4.11.1 , pp. 2659 – 2666 . [Google Scholar]</a:t>
            </a:r>
          </a:p>
          <a:p>
            <a:pPr marL="0" indent="0" algn="just">
              <a:buNone/>
            </a:pPr>
            <a:r>
              <a:rPr lang="en-US" sz="1400" dirty="0">
                <a:latin typeface="Times New Roman" panose="02020603050405020304" pitchFamily="18" charset="0"/>
                <a:cs typeface="Times New Roman" panose="02020603050405020304" pitchFamily="18" charset="0"/>
              </a:rPr>
              <a:t>6.L. </a:t>
            </a:r>
            <a:r>
              <a:rPr lang="en-US" sz="1400" dirty="0" err="1">
                <a:latin typeface="Times New Roman" panose="02020603050405020304" pitchFamily="18" charset="0"/>
                <a:cs typeface="Times New Roman" panose="02020603050405020304" pitchFamily="18" charset="0"/>
              </a:rPr>
              <a:t>Pazmany</a:t>
            </a:r>
            <a:r>
              <a:rPr lang="en-US" sz="1400" dirty="0">
                <a:latin typeface="Times New Roman" panose="02020603050405020304" pitchFamily="18" charset="0"/>
                <a:cs typeface="Times New Roman" panose="02020603050405020304" pitchFamily="18" charset="0"/>
              </a:rPr>
              <a:t> “ Landing Gear Design for Light Aircraft ”. </a:t>
            </a:r>
            <a:r>
              <a:rPr lang="en-US" sz="1400" dirty="0" err="1">
                <a:latin typeface="Times New Roman" panose="02020603050405020304" pitchFamily="18" charset="0"/>
                <a:cs typeface="Times New Roman" panose="02020603050405020304" pitchFamily="18" charset="0"/>
              </a:rPr>
              <a:t>Vol</a:t>
            </a:r>
            <a:r>
              <a:rPr lang="en-US" sz="1400" dirty="0">
                <a:latin typeface="Times New Roman" panose="02020603050405020304" pitchFamily="18" charset="0"/>
                <a:cs typeface="Times New Roman" panose="02020603050405020304" pitchFamily="18" charset="0"/>
              </a:rPr>
              <a:t> I. ISBN 0-9616777-0-8 . [Go</a:t>
            </a:r>
            <a:r>
              <a:rPr lang="en-US" dirty="0">
                <a:latin typeface="Times New Roman" panose="02020603050405020304" pitchFamily="18" charset="0"/>
                <a:cs typeface="Times New Roman" panose="02020603050405020304" pitchFamily="18" charset="0"/>
              </a:rPr>
              <a:t>ogle Scholar]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IN" dirty="0"/>
              <a:t>24</a:t>
            </a:r>
            <a:endParaRPr lang="en-US" dirty="0"/>
          </a:p>
        </p:txBody>
      </p:sp>
    </p:spTree>
    <p:extLst>
      <p:ext uri="{BB962C8B-B14F-4D97-AF65-F5344CB8AC3E}">
        <p14:creationId xmlns:p14="http://schemas.microsoft.com/office/powerpoint/2010/main" val="304945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287" y="574137"/>
            <a:ext cx="8911687" cy="1280890"/>
          </a:xfrm>
        </p:spPr>
        <p:txBody>
          <a:bodyPr>
            <a:normAutofit/>
          </a:bodyPr>
          <a:lstStyle/>
          <a:p>
            <a:r>
              <a:rPr lang="en-US" sz="3200" dirty="0">
                <a:latin typeface="Times New Roman" panose="02020603050405020304" pitchFamily="18" charset="0"/>
                <a:cs typeface="Times New Roman" panose="02020603050405020304" pitchFamily="18" charset="0"/>
              </a:rPr>
              <a:t>Content:-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2781208"/>
              </p:ext>
            </p:extLst>
          </p:nvPr>
        </p:nvGraphicFramePr>
        <p:xfrm>
          <a:off x="1518249" y="1152907"/>
          <a:ext cx="9419826" cy="5760764"/>
        </p:xfrm>
        <a:graphic>
          <a:graphicData uri="http://schemas.openxmlformats.org/drawingml/2006/table">
            <a:tbl>
              <a:tblPr firstRow="1" bandRow="1">
                <a:tableStyleId>{5C22544A-7EE6-4342-B048-85BDC9FD1C3A}</a:tableStyleId>
              </a:tblPr>
              <a:tblGrid>
                <a:gridCol w="3139942">
                  <a:extLst>
                    <a:ext uri="{9D8B030D-6E8A-4147-A177-3AD203B41FA5}">
                      <a16:colId xmlns:a16="http://schemas.microsoft.com/office/drawing/2014/main" val="20000"/>
                    </a:ext>
                  </a:extLst>
                </a:gridCol>
                <a:gridCol w="3139942">
                  <a:extLst>
                    <a:ext uri="{9D8B030D-6E8A-4147-A177-3AD203B41FA5}">
                      <a16:colId xmlns:a16="http://schemas.microsoft.com/office/drawing/2014/main" val="20001"/>
                    </a:ext>
                  </a:extLst>
                </a:gridCol>
                <a:gridCol w="3139942">
                  <a:extLst>
                    <a:ext uri="{9D8B030D-6E8A-4147-A177-3AD203B41FA5}">
                      <a16:colId xmlns:a16="http://schemas.microsoft.com/office/drawing/2014/main" val="20002"/>
                    </a:ext>
                  </a:extLst>
                </a:gridCol>
              </a:tblGrid>
              <a:tr h="354639">
                <a:tc>
                  <a:txBody>
                    <a:bodyPr/>
                    <a:lstStyle/>
                    <a:p>
                      <a:r>
                        <a:rPr lang="en-US" dirty="0" err="1"/>
                        <a:t>Sl</a:t>
                      </a:r>
                      <a:r>
                        <a:rPr lang="en-US" baseline="0" dirty="0"/>
                        <a:t> No</a:t>
                      </a:r>
                      <a:endParaRPr lang="en-US" dirty="0"/>
                    </a:p>
                  </a:txBody>
                  <a:tcPr/>
                </a:tc>
                <a:tc>
                  <a:txBody>
                    <a:bodyPr/>
                    <a:lstStyle/>
                    <a:p>
                      <a:r>
                        <a:rPr lang="en-US" dirty="0"/>
                        <a:t>Particulars</a:t>
                      </a:r>
                    </a:p>
                  </a:txBody>
                  <a:tcPr/>
                </a:tc>
                <a:tc>
                  <a:txBody>
                    <a:bodyPr/>
                    <a:lstStyle/>
                    <a:p>
                      <a:r>
                        <a:rPr lang="en-US" dirty="0"/>
                        <a:t>Slide</a:t>
                      </a:r>
                      <a:r>
                        <a:rPr lang="en-US" baseline="0" dirty="0"/>
                        <a:t> No.</a:t>
                      </a:r>
                      <a:endParaRPr lang="en-US" dirty="0"/>
                    </a:p>
                  </a:txBody>
                  <a:tcPr/>
                </a:tc>
                <a:extLst>
                  <a:ext uri="{0D108BD9-81ED-4DB2-BD59-A6C34878D82A}">
                    <a16:rowId xmlns:a16="http://schemas.microsoft.com/office/drawing/2014/main" val="10000"/>
                  </a:ext>
                </a:extLst>
              </a:tr>
              <a:tr h="354639">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 Introduction</a:t>
                      </a:r>
                    </a:p>
                  </a:txBody>
                  <a:tcPr/>
                </a:tc>
                <a:tc>
                  <a:txBody>
                    <a:bodyPr/>
                    <a:lstStyle/>
                    <a:p>
                      <a:r>
                        <a:rPr lang="en-IN" dirty="0"/>
                        <a:t>03</a:t>
                      </a:r>
                      <a:endParaRPr lang="en-US" dirty="0"/>
                    </a:p>
                  </a:txBody>
                  <a:tcPr/>
                </a:tc>
                <a:extLst>
                  <a:ext uri="{0D108BD9-81ED-4DB2-BD59-A6C34878D82A}">
                    <a16:rowId xmlns:a16="http://schemas.microsoft.com/office/drawing/2014/main" val="10001"/>
                  </a:ext>
                </a:extLst>
              </a:tr>
              <a:tr h="354639">
                <a:tc>
                  <a:txBody>
                    <a:bodyPr/>
                    <a:lstStyle/>
                    <a:p>
                      <a:r>
                        <a:rPr lang="en-US" dirty="0"/>
                        <a:t>2</a:t>
                      </a:r>
                    </a:p>
                  </a:txBody>
                  <a:tcPr/>
                </a:tc>
                <a:tc>
                  <a:txBody>
                    <a:bodyPr/>
                    <a:lstStyle/>
                    <a:p>
                      <a:r>
                        <a:rPr lang="en-US" dirty="0">
                          <a:latin typeface="Times New Roman" panose="02020603050405020304" pitchFamily="18" charset="0"/>
                          <a:cs typeface="Times New Roman" panose="02020603050405020304" pitchFamily="18" charset="0"/>
                        </a:rPr>
                        <a:t> Flow</a:t>
                      </a:r>
                      <a:r>
                        <a:rPr lang="en-US" baseline="0" dirty="0">
                          <a:latin typeface="Times New Roman" panose="02020603050405020304" pitchFamily="18" charset="0"/>
                          <a:cs typeface="Times New Roman" panose="02020603050405020304" pitchFamily="18" charset="0"/>
                        </a:rPr>
                        <a:t> Chart</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04</a:t>
                      </a:r>
                      <a:endParaRPr lang="en-US" dirty="0"/>
                    </a:p>
                  </a:txBody>
                  <a:tcPr/>
                </a:tc>
                <a:extLst>
                  <a:ext uri="{0D108BD9-81ED-4DB2-BD59-A6C34878D82A}">
                    <a16:rowId xmlns:a16="http://schemas.microsoft.com/office/drawing/2014/main" val="10002"/>
                  </a:ext>
                </a:extLst>
              </a:tr>
              <a:tr h="354639">
                <a:tc>
                  <a:txBody>
                    <a:bodyPr/>
                    <a:lstStyle/>
                    <a:p>
                      <a:r>
                        <a:rPr lang="en-US" dirty="0"/>
                        <a:t>3</a:t>
                      </a:r>
                    </a:p>
                  </a:txBody>
                  <a:tcPr/>
                </a:tc>
                <a:tc>
                  <a:txBody>
                    <a:bodyPr/>
                    <a:lstStyle/>
                    <a:p>
                      <a:r>
                        <a:rPr lang="en-IN" dirty="0">
                          <a:latin typeface="Times New Roman" panose="02020603050405020304" pitchFamily="18" charset="0"/>
                          <a:cs typeface="Times New Roman" panose="02020603050405020304" pitchFamily="18" charset="0"/>
                        </a:rPr>
                        <a:t>Literature</a:t>
                      </a:r>
                      <a:r>
                        <a:rPr lang="en-IN" baseline="0" dirty="0">
                          <a:latin typeface="Times New Roman" panose="02020603050405020304" pitchFamily="18" charset="0"/>
                          <a:cs typeface="Times New Roman" panose="02020603050405020304" pitchFamily="18" charset="0"/>
                        </a:rPr>
                        <a:t> Review</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05-07</a:t>
                      </a:r>
                      <a:endParaRPr lang="en-US" dirty="0"/>
                    </a:p>
                  </a:txBody>
                  <a:tcPr/>
                </a:tc>
                <a:extLst>
                  <a:ext uri="{0D108BD9-81ED-4DB2-BD59-A6C34878D82A}">
                    <a16:rowId xmlns:a16="http://schemas.microsoft.com/office/drawing/2014/main" val="10003"/>
                  </a:ext>
                </a:extLst>
              </a:tr>
              <a:tr h="354639">
                <a:tc>
                  <a:txBody>
                    <a:bodyPr/>
                    <a:lstStyle/>
                    <a:p>
                      <a:r>
                        <a:rPr lang="en-US"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08</a:t>
                      </a:r>
                      <a:endParaRPr lang="en-US" dirty="0"/>
                    </a:p>
                  </a:txBody>
                  <a:tcPr/>
                </a:tc>
                <a:extLst>
                  <a:ext uri="{0D108BD9-81ED-4DB2-BD59-A6C34878D82A}">
                    <a16:rowId xmlns:a16="http://schemas.microsoft.com/office/drawing/2014/main" val="10004"/>
                  </a:ext>
                </a:extLst>
              </a:tr>
              <a:tr h="354639">
                <a:tc>
                  <a:txBody>
                    <a:bodyPr/>
                    <a:lstStyle/>
                    <a:p>
                      <a:r>
                        <a:rPr lang="en-US" dirty="0"/>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Material</a:t>
                      </a:r>
                      <a:r>
                        <a:rPr lang="en-US" baseline="0" dirty="0">
                          <a:latin typeface="Times New Roman" panose="02020603050405020304" pitchFamily="18" charset="0"/>
                          <a:cs typeface="Times New Roman" panose="02020603050405020304" pitchFamily="18" charset="0"/>
                        </a:rPr>
                        <a:t> Selection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09</a:t>
                      </a:r>
                      <a:endParaRPr lang="en-US" dirty="0"/>
                    </a:p>
                  </a:txBody>
                  <a:tcPr/>
                </a:tc>
                <a:extLst>
                  <a:ext uri="{0D108BD9-81ED-4DB2-BD59-A6C34878D82A}">
                    <a16:rowId xmlns:a16="http://schemas.microsoft.com/office/drawing/2014/main" val="10005"/>
                  </a:ext>
                </a:extLst>
              </a:tr>
              <a:tr h="354639">
                <a:tc>
                  <a:txBody>
                    <a:bodyPr/>
                    <a:lstStyle/>
                    <a:p>
                      <a:r>
                        <a:rPr lang="en-US"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Parts</a:t>
                      </a:r>
                      <a:r>
                        <a:rPr lang="en-IN" baseline="0" dirty="0">
                          <a:latin typeface="Times New Roman" panose="02020603050405020304" pitchFamily="18" charset="0"/>
                          <a:cs typeface="Times New Roman" panose="02020603050405020304" pitchFamily="18" charset="0"/>
                        </a:rPr>
                        <a:t> of landing Gear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10</a:t>
                      </a:r>
                      <a:endParaRPr lang="en-US" dirty="0"/>
                    </a:p>
                  </a:txBody>
                  <a:tcPr/>
                </a:tc>
                <a:extLst>
                  <a:ext uri="{0D108BD9-81ED-4DB2-BD59-A6C34878D82A}">
                    <a16:rowId xmlns:a16="http://schemas.microsoft.com/office/drawing/2014/main" val="10006"/>
                  </a:ext>
                </a:extLst>
              </a:tr>
              <a:tr h="365804">
                <a:tc>
                  <a:txBody>
                    <a:bodyPr/>
                    <a:lstStyle/>
                    <a:p>
                      <a:r>
                        <a:rPr lang="en-US"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Geometry</a:t>
                      </a:r>
                      <a:r>
                        <a:rPr lang="en-US" baseline="0" dirty="0">
                          <a:latin typeface="Times New Roman" panose="02020603050405020304" pitchFamily="18" charset="0"/>
                          <a:cs typeface="Times New Roman" panose="02020603050405020304" pitchFamily="18" charset="0"/>
                        </a:rPr>
                        <a:t> of Landing Gear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11</a:t>
                      </a:r>
                      <a:endParaRPr lang="en-US" dirty="0"/>
                    </a:p>
                  </a:txBody>
                  <a:tcPr/>
                </a:tc>
                <a:extLst>
                  <a:ext uri="{0D108BD9-81ED-4DB2-BD59-A6C34878D82A}">
                    <a16:rowId xmlns:a16="http://schemas.microsoft.com/office/drawing/2014/main" val="10007"/>
                  </a:ext>
                </a:extLst>
              </a:tr>
              <a:tr h="620619">
                <a:tc>
                  <a:txBody>
                    <a:bodyPr/>
                    <a:lstStyle/>
                    <a:p>
                      <a:r>
                        <a:rPr lang="en-IN" dirty="0"/>
                        <a:t>8</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Dimensions of Landing Gear Parts in 2D</a:t>
                      </a:r>
                    </a:p>
                  </a:txBody>
                  <a:tcPr/>
                </a:tc>
                <a:tc>
                  <a:txBody>
                    <a:bodyPr/>
                    <a:lstStyle/>
                    <a:p>
                      <a:r>
                        <a:rPr lang="en-IN" dirty="0"/>
                        <a:t>12</a:t>
                      </a:r>
                      <a:endParaRPr lang="en-US" dirty="0"/>
                    </a:p>
                  </a:txBody>
                  <a:tcPr/>
                </a:tc>
                <a:extLst>
                  <a:ext uri="{0D108BD9-81ED-4DB2-BD59-A6C34878D82A}">
                    <a16:rowId xmlns:a16="http://schemas.microsoft.com/office/drawing/2014/main" val="10008"/>
                  </a:ext>
                </a:extLst>
              </a:tr>
              <a:tr h="362502">
                <a:tc>
                  <a:txBody>
                    <a:bodyPr/>
                    <a:lstStyle/>
                    <a:p>
                      <a:r>
                        <a:rPr lang="en-IN" dirty="0"/>
                        <a:t>9</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Meshing of  Landing Gear</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13</a:t>
                      </a:r>
                      <a:endParaRPr lang="en-US" dirty="0"/>
                    </a:p>
                  </a:txBody>
                  <a:tcPr/>
                </a:tc>
                <a:extLst>
                  <a:ext uri="{0D108BD9-81ED-4DB2-BD59-A6C34878D82A}">
                    <a16:rowId xmlns:a16="http://schemas.microsoft.com/office/drawing/2014/main" val="10009"/>
                  </a:ext>
                </a:extLst>
              </a:tr>
              <a:tr h="362502">
                <a:tc>
                  <a:txBody>
                    <a:bodyPr/>
                    <a:lstStyle/>
                    <a:p>
                      <a:r>
                        <a:rPr lang="en-IN" dirty="0"/>
                        <a:t>10</a:t>
                      </a:r>
                      <a:endParaRPr lang="en-US" dirty="0"/>
                    </a:p>
                  </a:txBody>
                  <a:tcPr/>
                </a:tc>
                <a:tc>
                  <a:txBody>
                    <a:bodyPr/>
                    <a:lstStyle/>
                    <a:p>
                      <a:r>
                        <a:rPr lang="en-US" dirty="0">
                          <a:latin typeface="Times New Roman" panose="02020603050405020304" pitchFamily="18" charset="0"/>
                          <a:cs typeface="Times New Roman" panose="02020603050405020304" pitchFamily="18" charset="0"/>
                        </a:rPr>
                        <a:t>Experimental Results</a:t>
                      </a:r>
                    </a:p>
                  </a:txBody>
                  <a:tcPr/>
                </a:tc>
                <a:tc>
                  <a:txBody>
                    <a:bodyPr/>
                    <a:lstStyle/>
                    <a:p>
                      <a:r>
                        <a:rPr lang="en-IN" dirty="0"/>
                        <a:t>14</a:t>
                      </a:r>
                      <a:endParaRPr lang="en-US" dirty="0"/>
                    </a:p>
                  </a:txBody>
                  <a:tcPr/>
                </a:tc>
                <a:extLst>
                  <a:ext uri="{0D108BD9-81ED-4DB2-BD59-A6C34878D82A}">
                    <a16:rowId xmlns:a16="http://schemas.microsoft.com/office/drawing/2014/main" val="10010"/>
                  </a:ext>
                </a:extLst>
              </a:tr>
              <a:tr h="362502">
                <a:tc>
                  <a:txBody>
                    <a:bodyPr/>
                    <a:lstStyle/>
                    <a:p>
                      <a:r>
                        <a:rPr lang="en-US" dirty="0"/>
                        <a:t>11</a:t>
                      </a:r>
                    </a:p>
                  </a:txBody>
                  <a:tcPr/>
                </a:tc>
                <a:tc>
                  <a:txBody>
                    <a:bodyPr/>
                    <a:lstStyle/>
                    <a:p>
                      <a:r>
                        <a:rPr lang="en-US" dirty="0">
                          <a:latin typeface="Times New Roman" panose="02020603050405020304" pitchFamily="18" charset="0"/>
                          <a:cs typeface="Times New Roman" panose="02020603050405020304" pitchFamily="18" charset="0"/>
                        </a:rPr>
                        <a:t>Observation</a:t>
                      </a:r>
                      <a:r>
                        <a:rPr lang="en-US" baseline="0" dirty="0">
                          <a:latin typeface="Times New Roman" panose="02020603050405020304" pitchFamily="18" charset="0"/>
                          <a:cs typeface="Times New Roman" panose="02020603050405020304" pitchFamily="18" charset="0"/>
                        </a:rPr>
                        <a:t> Table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22</a:t>
                      </a:r>
                    </a:p>
                  </a:txBody>
                  <a:tcPr/>
                </a:tc>
                <a:extLst>
                  <a:ext uri="{0D108BD9-81ED-4DB2-BD59-A6C34878D82A}">
                    <a16:rowId xmlns:a16="http://schemas.microsoft.com/office/drawing/2014/main" val="10012"/>
                  </a:ext>
                </a:extLst>
              </a:tr>
              <a:tr h="362502">
                <a:tc>
                  <a:txBody>
                    <a:bodyPr/>
                    <a:lstStyle/>
                    <a:p>
                      <a:r>
                        <a:rPr lang="en-IN" dirty="0"/>
                        <a:t>12</a:t>
                      </a:r>
                      <a:endParaRPr lang="en-US" dirty="0"/>
                    </a:p>
                  </a:txBody>
                  <a:tcPr/>
                </a:tc>
                <a:tc>
                  <a:txBody>
                    <a:bodyPr/>
                    <a:lstStyle/>
                    <a:p>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t>15</a:t>
                      </a:r>
                      <a:endParaRPr lang="en-US" dirty="0"/>
                    </a:p>
                  </a:txBody>
                  <a:tcPr/>
                </a:tc>
                <a:extLst>
                  <a:ext uri="{0D108BD9-81ED-4DB2-BD59-A6C34878D82A}">
                    <a16:rowId xmlns:a16="http://schemas.microsoft.com/office/drawing/2014/main" val="10011"/>
                  </a:ext>
                </a:extLst>
              </a:tr>
              <a:tr h="362502">
                <a:tc>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Future Work</a:t>
                      </a:r>
                    </a:p>
                  </a:txBody>
                  <a:tcPr/>
                </a:tc>
                <a:tc>
                  <a:txBody>
                    <a:bodyPr/>
                    <a:lstStyle/>
                    <a:p>
                      <a:r>
                        <a:rPr lang="en-US" dirty="0"/>
                        <a:t>24</a:t>
                      </a:r>
                    </a:p>
                  </a:txBody>
                  <a:tcPr/>
                </a:tc>
                <a:extLst>
                  <a:ext uri="{0D108BD9-81ED-4DB2-BD59-A6C34878D82A}">
                    <a16:rowId xmlns:a16="http://schemas.microsoft.com/office/drawing/2014/main" val="10013"/>
                  </a:ext>
                </a:extLst>
              </a:tr>
              <a:tr h="166703">
                <a:tc>
                  <a:txBody>
                    <a:bodyPr/>
                    <a:lstStyle/>
                    <a:p>
                      <a:endParaRPr lang="en-US" dirty="0"/>
                    </a:p>
                  </a:txBody>
                  <a:tcPr/>
                </a:tc>
                <a:tc>
                  <a:txBody>
                    <a:bodyPr/>
                    <a:lstStyle/>
                    <a:p>
                      <a:r>
                        <a:rPr lang="en-US" dirty="0" err="1">
                          <a:latin typeface="Times New Roman" panose="02020603050405020304" pitchFamily="18" charset="0"/>
                          <a:cs typeface="Times New Roman" panose="02020603050405020304" pitchFamily="18" charset="0"/>
                        </a:rPr>
                        <a:t>Refrence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25</a:t>
                      </a:r>
                    </a:p>
                  </a:txBody>
                  <a:tcPr/>
                </a:tc>
                <a:extLst>
                  <a:ext uri="{0D108BD9-81ED-4DB2-BD59-A6C34878D82A}">
                    <a16:rowId xmlns:a16="http://schemas.microsoft.com/office/drawing/2014/main" val="10014"/>
                  </a:ext>
                </a:extLst>
              </a:tr>
            </a:tbl>
          </a:graphicData>
        </a:graphic>
      </p:graphicFrame>
      <p:sp>
        <p:nvSpPr>
          <p:cNvPr id="5" name="Slide Number Placeholder 4"/>
          <p:cNvSpPr>
            <a:spLocks noGrp="1"/>
          </p:cNvSpPr>
          <p:nvPr>
            <p:ph type="sldNum" sz="quarter" idx="12"/>
          </p:nvPr>
        </p:nvSpPr>
        <p:spPr>
          <a:xfrm>
            <a:off x="485513" y="787782"/>
            <a:ext cx="779767" cy="365125"/>
          </a:xfrm>
        </p:spPr>
        <p:txBody>
          <a:bodyPr/>
          <a:lstStyle/>
          <a:p>
            <a:r>
              <a:rPr lang="en-IN" dirty="0"/>
              <a:t>2</a:t>
            </a:r>
            <a:endParaRPr lang="en-US" dirty="0"/>
          </a:p>
        </p:txBody>
      </p:sp>
    </p:spTree>
    <p:extLst>
      <p:ext uri="{BB962C8B-B14F-4D97-AF65-F5344CB8AC3E}">
        <p14:creationId xmlns:p14="http://schemas.microsoft.com/office/powerpoint/2010/main" val="144988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053" y="198783"/>
            <a:ext cx="1961322" cy="463826"/>
          </a:xfrm>
        </p:spPr>
        <p:txBody>
          <a:bodyPr>
            <a:normAutofit fontScale="90000"/>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41259" y="2114707"/>
            <a:ext cx="10709482" cy="4340087"/>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Landing gear is a critical part &amp; has significant effect on aircraft performance.</a:t>
            </a:r>
          </a:p>
          <a:p>
            <a:r>
              <a:rPr lang="en-US" sz="2000" dirty="0">
                <a:latin typeface="Times New Roman" panose="02020603050405020304" pitchFamily="18" charset="0"/>
                <a:cs typeface="Times New Roman" panose="02020603050405020304" pitchFamily="18" charset="0"/>
              </a:rPr>
              <a:t>The basic function is to support aircraft, absorb &amp; dissipate impact kinetic energy.</a:t>
            </a:r>
          </a:p>
          <a:p>
            <a:r>
              <a:rPr lang="en-US" sz="2000" dirty="0">
                <a:latin typeface="Times New Roman" panose="02020603050405020304" pitchFamily="18" charset="0"/>
                <a:cs typeface="Times New Roman" panose="02020603050405020304" pitchFamily="18" charset="0"/>
              </a:rPr>
              <a:t>Early build airplanes conventionally used metal skids as landing gear .</a:t>
            </a:r>
          </a:p>
          <a:p>
            <a:r>
              <a:rPr lang="en-US" sz="2000" dirty="0">
                <a:latin typeface="Times New Roman" panose="02020603050405020304" pitchFamily="18" charset="0"/>
                <a:cs typeface="Times New Roman" panose="02020603050405020304" pitchFamily="18" charset="0"/>
              </a:rPr>
              <a:t>It is able to supports the airplane weight but is not able to absorb the landing shock.</a:t>
            </a:r>
          </a:p>
          <a:p>
            <a:r>
              <a:rPr lang="en-US" sz="2000" dirty="0">
                <a:latin typeface="Times New Roman" panose="02020603050405020304" pitchFamily="18" charset="0"/>
                <a:cs typeface="Times New Roman" panose="02020603050405020304" pitchFamily="18" charset="0"/>
              </a:rPr>
              <a:t>Oleo Pneumatic shock absorber is selected for high efficiency as they can absorb &amp; remove vertical kinetic energy simultaneously.</a:t>
            </a:r>
          </a:p>
          <a:p>
            <a:r>
              <a:rPr lang="en-US" sz="2000" dirty="0">
                <a:latin typeface="Times New Roman" panose="02020603050405020304" pitchFamily="18" charset="0"/>
                <a:cs typeface="Times New Roman" panose="02020603050405020304" pitchFamily="18" charset="0"/>
              </a:rPr>
              <a:t>Composites are being increasingly used due to weight saving ,reduction in fabrication cost, specific stiffness &amp; strength properties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270" y="811445"/>
            <a:ext cx="3419060" cy="19656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375" y="811445"/>
            <a:ext cx="3419060" cy="1965622"/>
          </a:xfrm>
          <a:prstGeom prst="rect">
            <a:avLst/>
          </a:prstGeom>
        </p:spPr>
      </p:pic>
      <p:sp>
        <p:nvSpPr>
          <p:cNvPr id="7" name="Slide Number Placeholder 6"/>
          <p:cNvSpPr>
            <a:spLocks noGrp="1"/>
          </p:cNvSpPr>
          <p:nvPr>
            <p:ph type="sldNum" sz="quarter" idx="12"/>
          </p:nvPr>
        </p:nvSpPr>
        <p:spPr/>
        <p:txBody>
          <a:bodyPr/>
          <a:lstStyle/>
          <a:p>
            <a:r>
              <a:rPr lang="en-IN" dirty="0"/>
              <a:t>3</a:t>
            </a:r>
            <a:endParaRPr lang="en-US" dirty="0"/>
          </a:p>
        </p:txBody>
      </p:sp>
    </p:spTree>
    <p:extLst>
      <p:ext uri="{BB962C8B-B14F-4D97-AF65-F5344CB8AC3E}">
        <p14:creationId xmlns:p14="http://schemas.microsoft.com/office/powerpoint/2010/main" val="17093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423" y="2451"/>
            <a:ext cx="10268479" cy="1591733"/>
          </a:xfrm>
        </p:spPr>
        <p:txBody>
          <a:bodyPr>
            <a:normAutofit/>
          </a:bodyPr>
          <a:lstStyle/>
          <a:p>
            <a:pPr algn="ctr"/>
            <a:r>
              <a:rPr lang="en-US" sz="3200"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351627"/>
              </p:ext>
            </p:extLst>
          </p:nvPr>
        </p:nvGraphicFramePr>
        <p:xfrm>
          <a:off x="611605" y="711868"/>
          <a:ext cx="11623689" cy="6400800"/>
        </p:xfrm>
        <a:graphic>
          <a:graphicData uri="http://schemas.openxmlformats.org/drawingml/2006/table">
            <a:tbl>
              <a:tblPr firstRow="1" bandRow="1">
                <a:tableStyleId>{5C22544A-7EE6-4342-B048-85BDC9FD1C3A}</a:tableStyleId>
              </a:tblPr>
              <a:tblGrid>
                <a:gridCol w="667153">
                  <a:extLst>
                    <a:ext uri="{9D8B030D-6E8A-4147-A177-3AD203B41FA5}">
                      <a16:colId xmlns:a16="http://schemas.microsoft.com/office/drawing/2014/main" val="20000"/>
                    </a:ext>
                  </a:extLst>
                </a:gridCol>
                <a:gridCol w="2241899">
                  <a:extLst>
                    <a:ext uri="{9D8B030D-6E8A-4147-A177-3AD203B41FA5}">
                      <a16:colId xmlns:a16="http://schemas.microsoft.com/office/drawing/2014/main" val="20001"/>
                    </a:ext>
                  </a:extLst>
                </a:gridCol>
                <a:gridCol w="3490952">
                  <a:extLst>
                    <a:ext uri="{9D8B030D-6E8A-4147-A177-3AD203B41FA5}">
                      <a16:colId xmlns:a16="http://schemas.microsoft.com/office/drawing/2014/main" val="20002"/>
                    </a:ext>
                  </a:extLst>
                </a:gridCol>
                <a:gridCol w="2370532">
                  <a:extLst>
                    <a:ext uri="{9D8B030D-6E8A-4147-A177-3AD203B41FA5}">
                      <a16:colId xmlns:a16="http://schemas.microsoft.com/office/drawing/2014/main" val="20003"/>
                    </a:ext>
                  </a:extLst>
                </a:gridCol>
                <a:gridCol w="1022025">
                  <a:extLst>
                    <a:ext uri="{9D8B030D-6E8A-4147-A177-3AD203B41FA5}">
                      <a16:colId xmlns:a16="http://schemas.microsoft.com/office/drawing/2014/main" val="4247759653"/>
                    </a:ext>
                  </a:extLst>
                </a:gridCol>
                <a:gridCol w="1831128">
                  <a:extLst>
                    <a:ext uri="{9D8B030D-6E8A-4147-A177-3AD203B41FA5}">
                      <a16:colId xmlns:a16="http://schemas.microsoft.com/office/drawing/2014/main" val="4160481798"/>
                    </a:ext>
                  </a:extLst>
                </a:gridCol>
              </a:tblGrid>
              <a:tr h="868540">
                <a:tc>
                  <a:txBody>
                    <a:bodyPr/>
                    <a:lstStyle/>
                    <a:p>
                      <a:r>
                        <a:rPr lang="en-US" dirty="0"/>
                        <a:t>   </a:t>
                      </a:r>
                      <a:r>
                        <a:rPr lang="en-US" dirty="0" err="1"/>
                        <a:t>Sl.No</a:t>
                      </a:r>
                      <a:r>
                        <a:rPr lang="en-US" baseline="0" dirty="0"/>
                        <a:t>     </a:t>
                      </a:r>
                      <a:endParaRPr lang="en-US" dirty="0"/>
                    </a:p>
                  </a:txBody>
                  <a:tcPr/>
                </a:tc>
                <a:tc>
                  <a:txBody>
                    <a:bodyPr/>
                    <a:lstStyle/>
                    <a:p>
                      <a:r>
                        <a:rPr lang="en-US" dirty="0"/>
                        <a:t>                    Title</a:t>
                      </a:r>
                    </a:p>
                    <a:p>
                      <a:endParaRPr lang="en-US" dirty="0"/>
                    </a:p>
                  </a:txBody>
                  <a:tcPr/>
                </a:tc>
                <a:tc>
                  <a:txBody>
                    <a:bodyPr/>
                    <a:lstStyle/>
                    <a:p>
                      <a:r>
                        <a:rPr lang="en-US" dirty="0"/>
                        <a:t>        Journal   name</a:t>
                      </a:r>
                    </a:p>
                  </a:txBody>
                  <a:tcPr/>
                </a:tc>
                <a:tc>
                  <a:txBody>
                    <a:bodyPr/>
                    <a:lstStyle/>
                    <a:p>
                      <a:r>
                        <a:rPr lang="en-US" dirty="0"/>
                        <a:t>       Author(s)</a:t>
                      </a:r>
                    </a:p>
                  </a:txBody>
                  <a:tcPr/>
                </a:tc>
                <a:tc>
                  <a:txBody>
                    <a:bodyPr/>
                    <a:lstStyle/>
                    <a:p>
                      <a:r>
                        <a:rPr lang="en-US" dirty="0"/>
                        <a:t>     Year</a:t>
                      </a:r>
                    </a:p>
                  </a:txBody>
                  <a:tcPr/>
                </a:tc>
                <a:tc>
                  <a:txBody>
                    <a:bodyPr/>
                    <a:lstStyle/>
                    <a:p>
                      <a:r>
                        <a:rPr lang="en-US" dirty="0"/>
                        <a:t> Remark(s)</a:t>
                      </a:r>
                    </a:p>
                  </a:txBody>
                  <a:tcPr/>
                </a:tc>
                <a:extLst>
                  <a:ext uri="{0D108BD9-81ED-4DB2-BD59-A6C34878D82A}">
                    <a16:rowId xmlns:a16="http://schemas.microsoft.com/office/drawing/2014/main" val="10000"/>
                  </a:ext>
                </a:extLst>
              </a:tr>
              <a:tr h="1392041">
                <a:tc>
                  <a:txBody>
                    <a:bodyPr/>
                    <a:lstStyle/>
                    <a:p>
                      <a:r>
                        <a:rPr lang="en-US" dirty="0"/>
                        <a:t>     (1)</a:t>
                      </a:r>
                    </a:p>
                  </a:txBody>
                  <a:tcPr/>
                </a:tc>
                <a:tc>
                  <a:txBody>
                    <a:bodyPr/>
                    <a:lstStyle/>
                    <a:p>
                      <a:r>
                        <a:rPr lang="en-US" dirty="0">
                          <a:latin typeface="Times New Roman" panose="02020603050405020304" pitchFamily="18" charset="0"/>
                          <a:cs typeface="Times New Roman" panose="02020603050405020304" pitchFamily="18" charset="0"/>
                        </a:rPr>
                        <a:t>Stress Analysis On Composite Strut Landing Gear During Rough Landing</a:t>
                      </a:r>
                    </a:p>
                  </a:txBody>
                  <a:tcPr/>
                </a:tc>
                <a:tc>
                  <a:txBody>
                    <a:bodyPr/>
                    <a:lstStyle/>
                    <a:p>
                      <a:r>
                        <a:rPr lang="en-US" dirty="0"/>
                        <a:t>Transactions on Innovations in Science &amp; TechnologyVolume.2, pp.46-51</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Sujith Stephen, </a:t>
                      </a:r>
                      <a:r>
                        <a:rPr lang="en-US" dirty="0" err="1">
                          <a:latin typeface="Times New Roman" panose="02020603050405020304" pitchFamily="18" charset="0"/>
                          <a:cs typeface="Times New Roman" panose="02020603050405020304" pitchFamily="18" charset="0"/>
                        </a:rPr>
                        <a:t>Nithin</a:t>
                      </a:r>
                      <a:r>
                        <a:rPr lang="en-US" dirty="0">
                          <a:latin typeface="Times New Roman" panose="02020603050405020304" pitchFamily="18" charset="0"/>
                          <a:cs typeface="Times New Roman" panose="02020603050405020304" pitchFamily="18" charset="0"/>
                        </a:rPr>
                        <a:t> S Nair, J. V. </a:t>
                      </a:r>
                      <a:r>
                        <a:rPr lang="en-US" dirty="0" err="1">
                          <a:latin typeface="Times New Roman" panose="02020603050405020304" pitchFamily="18" charset="0"/>
                          <a:cs typeface="Times New Roman" panose="02020603050405020304" pitchFamily="18" charset="0"/>
                        </a:rPr>
                        <a:t>Muruga</a:t>
                      </a:r>
                      <a:r>
                        <a:rPr lang="en-US" dirty="0">
                          <a:latin typeface="Times New Roman" panose="02020603050405020304" pitchFamily="18" charset="0"/>
                          <a:cs typeface="Times New Roman" panose="02020603050405020304" pitchFamily="18" charset="0"/>
                        </a:rPr>
                        <a:t> Lal </a:t>
                      </a:r>
                      <a:r>
                        <a:rPr lang="en-US" dirty="0" err="1">
                          <a:latin typeface="Times New Roman" panose="02020603050405020304" pitchFamily="18" charset="0"/>
                          <a:cs typeface="Times New Roman" panose="02020603050405020304" pitchFamily="18" charset="0"/>
                        </a:rPr>
                        <a:t>Jeyan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Composite material, Landing gear design, rough</a:t>
                      </a:r>
                      <a:r>
                        <a:rPr lang="en-US" baseline="0" dirty="0">
                          <a:latin typeface="Times New Roman" panose="02020603050405020304" pitchFamily="18" charset="0"/>
                          <a:cs typeface="Times New Roman" panose="02020603050405020304" pitchFamily="18" charset="0"/>
                        </a:rPr>
                        <a:t> landing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53803">
                <a:tc>
                  <a:txBody>
                    <a:bodyPr/>
                    <a:lstStyle/>
                    <a:p>
                      <a:r>
                        <a:rPr lang="en-US" dirty="0"/>
                        <a:t>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Structural Analysis of Aircraft Landing Gear During Rough Landing</a:t>
                      </a:r>
                    </a:p>
                    <a:p>
                      <a:endParaRPr lang="en-US" b="0" dirty="0"/>
                    </a:p>
                  </a:txBody>
                  <a:tcPr/>
                </a:tc>
                <a:tc>
                  <a:txBody>
                    <a:bodyPr/>
                    <a:lstStyle/>
                    <a:p>
                      <a:r>
                        <a:rPr lang="en-US" sz="1800" b="0" i="0" kern="1200" dirty="0">
                          <a:solidFill>
                            <a:schemeClr val="dk1"/>
                          </a:solidFill>
                          <a:effectLst/>
                          <a:latin typeface="+mn-lt"/>
                          <a:ea typeface="+mn-ea"/>
                          <a:cs typeface="+mn-cs"/>
                        </a:rPr>
                        <a:t>International Journal of Engineering Trends and Technology (IJETT) Volume-41 Number-5</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 Dileep, L.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Oblisamy</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R. 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Krithiga</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Jolly Jacob</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To develop a landing gear which is suitable for rough landing too</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177302">
                <a:tc>
                  <a:txBody>
                    <a:bodyPr/>
                    <a:lstStyle/>
                    <a:p>
                      <a:r>
                        <a:rPr lang="en-US" dirty="0"/>
                        <a:t>    (3)</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Aircraft</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 Landing Gear Design and Development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How advanced </a:t>
                      </a:r>
                      <a:r>
                        <a:rPr lang="en-US" dirty="0" err="1">
                          <a:latin typeface="Times New Roman" panose="02020603050405020304" pitchFamily="18" charset="0"/>
                          <a:cs typeface="Times New Roman" panose="02020603050405020304" pitchFamily="18" charset="0"/>
                        </a:rPr>
                        <a:t>technogies</a:t>
                      </a:r>
                      <a:r>
                        <a:rPr lang="en-US" dirty="0">
                          <a:latin typeface="Times New Roman" panose="02020603050405020304" pitchFamily="18" charset="0"/>
                          <a:cs typeface="Times New Roman" panose="02020603050405020304" pitchFamily="18" charset="0"/>
                        </a:rPr>
                        <a:t> are helping to meet the challenges Infosys</a:t>
                      </a:r>
                    </a:p>
                  </a:txBody>
                  <a:tcPr/>
                </a:tc>
                <a:tc>
                  <a:txBody>
                    <a:bodyPr/>
                    <a:lstStyle/>
                    <a:p>
                      <a:r>
                        <a:rPr lang="en-US" dirty="0">
                          <a:latin typeface="Times New Roman" panose="02020603050405020304" pitchFamily="18" charset="0"/>
                          <a:cs typeface="Times New Roman" panose="02020603050405020304" pitchFamily="18" charset="0"/>
                        </a:rPr>
                        <a:t>Dr Ravi Kumar, </a:t>
                      </a:r>
                      <a:r>
                        <a:rPr lang="en-US" dirty="0" err="1">
                          <a:latin typeface="Times New Roman" panose="02020603050405020304" pitchFamily="18" charset="0"/>
                          <a:cs typeface="Times New Roman" panose="02020603050405020304" pitchFamily="18" charset="0"/>
                        </a:rPr>
                        <a:t>Divakaran</a:t>
                      </a:r>
                      <a:r>
                        <a:rPr lang="en-US" dirty="0">
                          <a:latin typeface="Times New Roman" panose="02020603050405020304" pitchFamily="18" charset="0"/>
                          <a:cs typeface="Times New Roman" panose="02020603050405020304" pitchFamily="18" charset="0"/>
                        </a:rPr>
                        <a:t> V.N,</a:t>
                      </a:r>
                    </a:p>
                    <a:p>
                      <a:r>
                        <a:rPr lang="en-US" dirty="0">
                          <a:latin typeface="Times New Roman" panose="02020603050405020304" pitchFamily="18" charset="0"/>
                          <a:cs typeface="Times New Roman" panose="02020603050405020304" pitchFamily="18" charset="0"/>
                        </a:rPr>
                        <a:t>Srinivasa Rao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Patnala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Main</a:t>
                      </a:r>
                      <a:r>
                        <a:rPr lang="en-US" baseline="0" dirty="0">
                          <a:latin typeface="Times New Roman" panose="02020603050405020304" pitchFamily="18" charset="0"/>
                          <a:cs typeface="Times New Roman" panose="02020603050405020304" pitchFamily="18" charset="0"/>
                        </a:rPr>
                        <a:t> aim to design landing gear with minimum weight, minimum volume, high performance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r>
              <a:rPr lang="en-IN" dirty="0"/>
              <a:t>4</a:t>
            </a:r>
          </a:p>
        </p:txBody>
      </p:sp>
    </p:spTree>
    <p:extLst>
      <p:ext uri="{BB962C8B-B14F-4D97-AF65-F5344CB8AC3E}">
        <p14:creationId xmlns:p14="http://schemas.microsoft.com/office/powerpoint/2010/main" val="142606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Literature Review </a:t>
            </a:r>
            <a:r>
              <a:rPr lang="en-US" sz="3200" dirty="0" err="1">
                <a:latin typeface="Times New Roman" panose="02020603050405020304" pitchFamily="18" charset="0"/>
                <a:cs typeface="Times New Roman" panose="02020603050405020304" pitchFamily="18" charset="0"/>
              </a:rPr>
              <a:t>Contd</a:t>
            </a:r>
            <a:r>
              <a:rPr lang="en-US" sz="3200" dirty="0">
                <a:latin typeface="Times New Roman" panose="02020603050405020304" pitchFamily="18" charset="0"/>
                <a:cs typeface="Times New Roman" panose="02020603050405020304" pitchFamily="18" charset="0"/>
              </a:rPr>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6639334"/>
              </p:ext>
            </p:extLst>
          </p:nvPr>
        </p:nvGraphicFramePr>
        <p:xfrm>
          <a:off x="609599" y="1227666"/>
          <a:ext cx="10895013" cy="6309360"/>
        </p:xfrm>
        <a:graphic>
          <a:graphicData uri="http://schemas.openxmlformats.org/drawingml/2006/table">
            <a:tbl>
              <a:tblPr firstRow="1" bandRow="1">
                <a:tableStyleId>{5C22544A-7EE6-4342-B048-85BDC9FD1C3A}</a:tableStyleId>
              </a:tblPr>
              <a:tblGrid>
                <a:gridCol w="484137">
                  <a:extLst>
                    <a:ext uri="{9D8B030D-6E8A-4147-A177-3AD203B41FA5}">
                      <a16:colId xmlns:a16="http://schemas.microsoft.com/office/drawing/2014/main" val="20000"/>
                    </a:ext>
                  </a:extLst>
                </a:gridCol>
                <a:gridCol w="3093951">
                  <a:extLst>
                    <a:ext uri="{9D8B030D-6E8A-4147-A177-3AD203B41FA5}">
                      <a16:colId xmlns:a16="http://schemas.microsoft.com/office/drawing/2014/main" val="20001"/>
                    </a:ext>
                  </a:extLst>
                </a:gridCol>
                <a:gridCol w="1974574">
                  <a:extLst>
                    <a:ext uri="{9D8B030D-6E8A-4147-A177-3AD203B41FA5}">
                      <a16:colId xmlns:a16="http://schemas.microsoft.com/office/drawing/2014/main" val="20002"/>
                    </a:ext>
                  </a:extLst>
                </a:gridCol>
                <a:gridCol w="1710681">
                  <a:extLst>
                    <a:ext uri="{9D8B030D-6E8A-4147-A177-3AD203B41FA5}">
                      <a16:colId xmlns:a16="http://schemas.microsoft.com/office/drawing/2014/main" val="20003"/>
                    </a:ext>
                  </a:extLst>
                </a:gridCol>
                <a:gridCol w="1815835">
                  <a:extLst>
                    <a:ext uri="{9D8B030D-6E8A-4147-A177-3AD203B41FA5}">
                      <a16:colId xmlns:a16="http://schemas.microsoft.com/office/drawing/2014/main" val="1858555722"/>
                    </a:ext>
                  </a:extLst>
                </a:gridCol>
                <a:gridCol w="1815835">
                  <a:extLst>
                    <a:ext uri="{9D8B030D-6E8A-4147-A177-3AD203B41FA5}">
                      <a16:colId xmlns:a16="http://schemas.microsoft.com/office/drawing/2014/main" val="2011349721"/>
                    </a:ext>
                  </a:extLst>
                </a:gridCol>
              </a:tblGrid>
              <a:tr h="778934">
                <a:tc>
                  <a:txBody>
                    <a:bodyPr/>
                    <a:lstStyle/>
                    <a:p>
                      <a:r>
                        <a:rPr lang="en-US" baseline="0" dirty="0"/>
                        <a:t>Sl.no</a:t>
                      </a:r>
                      <a:endParaRPr lang="en-US" dirty="0"/>
                    </a:p>
                  </a:txBody>
                  <a:tcPr/>
                </a:tc>
                <a:tc>
                  <a:txBody>
                    <a:bodyPr/>
                    <a:lstStyle/>
                    <a:p>
                      <a:r>
                        <a:rPr lang="en-US" dirty="0"/>
                        <a:t>             Title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Journal      name</a:t>
                      </a:r>
                    </a:p>
                    <a:p>
                      <a:endParaRPr lang="en-US" dirty="0"/>
                    </a:p>
                  </a:txBody>
                  <a:tcPr/>
                </a:tc>
                <a:tc>
                  <a:txBody>
                    <a:bodyPr/>
                    <a:lstStyle/>
                    <a:p>
                      <a:r>
                        <a:rPr lang="en-US" dirty="0"/>
                        <a:t> Author(s)</a:t>
                      </a:r>
                    </a:p>
                  </a:txBody>
                  <a:tcPr/>
                </a:tc>
                <a:tc>
                  <a:txBody>
                    <a:bodyPr/>
                    <a:lstStyle/>
                    <a:p>
                      <a:r>
                        <a:rPr lang="en-US" dirty="0"/>
                        <a:t>    Year</a:t>
                      </a:r>
                    </a:p>
                  </a:txBody>
                  <a:tcPr/>
                </a:tc>
                <a:tc>
                  <a:txBody>
                    <a:bodyPr/>
                    <a:lstStyle/>
                    <a:p>
                      <a:r>
                        <a:rPr lang="en-US" dirty="0"/>
                        <a:t>Remark(s)</a:t>
                      </a:r>
                    </a:p>
                  </a:txBody>
                  <a:tcPr/>
                </a:tc>
                <a:extLst>
                  <a:ext uri="{0D108BD9-81ED-4DB2-BD59-A6C34878D82A}">
                    <a16:rowId xmlns:a16="http://schemas.microsoft.com/office/drawing/2014/main" val="10000"/>
                  </a:ext>
                </a:extLst>
              </a:tr>
              <a:tr h="1701800">
                <a:tc>
                  <a:txBody>
                    <a:bodyPr/>
                    <a:lstStyle/>
                    <a:p>
                      <a:r>
                        <a:rPr lang="en-US" dirty="0"/>
                        <a:t>(4)</a:t>
                      </a:r>
                    </a:p>
                  </a:txBody>
                  <a:tcPr/>
                </a:tc>
                <a:tc>
                  <a:txBody>
                    <a:bodyPr/>
                    <a:lstStyle/>
                    <a:p>
                      <a:r>
                        <a:rPr lang="en-US" sz="1600" dirty="0">
                          <a:latin typeface="Times New Roman" panose="02020603050405020304" pitchFamily="18" charset="0"/>
                          <a:cs typeface="Times New Roman" panose="02020603050405020304" pitchFamily="18" charset="0"/>
                        </a:rPr>
                        <a:t>Aircraft Landing Gear Dynamics</a:t>
                      </a:r>
                      <a:r>
                        <a:rPr lang="en-US" sz="1600" baseline="0" dirty="0">
                          <a:latin typeface="Times New Roman" panose="02020603050405020304" pitchFamily="18" charset="0"/>
                          <a:cs typeface="Times New Roman" panose="02020603050405020304" pitchFamily="18" charset="0"/>
                        </a:rPr>
                        <a:t>, simulation and control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Structural and multidisciplinary </a:t>
                      </a:r>
                      <a:r>
                        <a:rPr lang="en-US" sz="1600" dirty="0" err="1">
                          <a:latin typeface="Times New Roman" panose="02020603050405020304" pitchFamily="18" charset="0"/>
                          <a:cs typeface="Times New Roman" panose="02020603050405020304" pitchFamily="18" charset="0"/>
                        </a:rPr>
                        <a:t>optimazation</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 </a:t>
                      </a:r>
                      <a:r>
                        <a:rPr lang="en-US" sz="1600" dirty="0" err="1">
                          <a:latin typeface="Times New Roman" panose="02020603050405020304" pitchFamily="18" charset="0"/>
                          <a:cs typeface="Times New Roman" panose="02020603050405020304" pitchFamily="18" charset="0"/>
                        </a:rPr>
                        <a:t>kruger</a:t>
                      </a:r>
                      <a:r>
                        <a:rPr lang="en-US" sz="1600" dirty="0">
                          <a:latin typeface="Times New Roman" panose="02020603050405020304" pitchFamily="18" charset="0"/>
                          <a:cs typeface="Times New Roman" panose="02020603050405020304" pitchFamily="18" charset="0"/>
                        </a:rPr>
                        <a:t>, I. </a:t>
                      </a:r>
                      <a:r>
                        <a:rPr lang="en-US" sz="1600" dirty="0" err="1">
                          <a:latin typeface="Times New Roman" panose="02020603050405020304" pitchFamily="18" charset="0"/>
                          <a:cs typeface="Times New Roman" panose="02020603050405020304" pitchFamily="18" charset="0"/>
                        </a:rPr>
                        <a:t>Bessselink</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D. Cowling, D. B. Doan, W. </a:t>
                      </a:r>
                      <a:r>
                        <a:rPr lang="en-US" sz="1600" baseline="0" dirty="0" err="1">
                          <a:latin typeface="Times New Roman" panose="02020603050405020304" pitchFamily="18" charset="0"/>
                          <a:cs typeface="Times New Roman" panose="02020603050405020304" pitchFamily="18" charset="0"/>
                        </a:rPr>
                        <a:t>Kortum</a:t>
                      </a:r>
                      <a:r>
                        <a:rPr lang="en-US" sz="1600" baseline="0" dirty="0">
                          <a:latin typeface="Times New Roman" panose="02020603050405020304" pitchFamily="18" charset="0"/>
                          <a:cs typeface="Times New Roman" panose="02020603050405020304" pitchFamily="18" charset="0"/>
                        </a:rPr>
                        <a:t> &amp; W. </a:t>
                      </a:r>
                      <a:r>
                        <a:rPr lang="en-US" sz="1600" baseline="0" dirty="0" err="1">
                          <a:latin typeface="Times New Roman" panose="02020603050405020304" pitchFamily="18" charset="0"/>
                          <a:cs typeface="Times New Roman" panose="02020603050405020304" pitchFamily="18" charset="0"/>
                        </a:rPr>
                        <a:t>Krabacher</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2007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Aircraft</a:t>
                      </a:r>
                      <a:r>
                        <a:rPr lang="en-US" sz="1600" baseline="0" dirty="0">
                          <a:latin typeface="Times New Roman" panose="02020603050405020304" pitchFamily="18" charset="0"/>
                          <a:cs typeface="Times New Roman" panose="02020603050405020304" pitchFamily="18" charset="0"/>
                        </a:rPr>
                        <a:t> weight, Operation Includes takeoff, taxing and towing, numerical simulation and shimmy problems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02267">
                <a:tc>
                  <a:txBody>
                    <a:bodyPr/>
                    <a:lstStyle/>
                    <a:p>
                      <a:r>
                        <a:rPr lang="en-US" dirty="0"/>
                        <a:t>(5)</a:t>
                      </a:r>
                    </a:p>
                  </a:txBody>
                  <a:tcPr/>
                </a:tc>
                <a:tc>
                  <a:txBody>
                    <a:bodyPr/>
                    <a:lstStyle/>
                    <a:p>
                      <a:r>
                        <a:rPr lang="en-US" sz="1600" dirty="0">
                          <a:latin typeface="Times New Roman" panose="02020603050405020304" pitchFamily="18" charset="0"/>
                          <a:cs typeface="Times New Roman" panose="02020603050405020304" pitchFamily="18" charset="0"/>
                        </a:rPr>
                        <a:t>Overview</a:t>
                      </a:r>
                      <a:r>
                        <a:rPr lang="en-US" sz="1600" baseline="0" dirty="0">
                          <a:latin typeface="Times New Roman" panose="02020603050405020304" pitchFamily="18" charset="0"/>
                          <a:cs typeface="Times New Roman" panose="02020603050405020304" pitchFamily="18" charset="0"/>
                        </a:rPr>
                        <a:t> of Landing Gear Dynamics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NASA Langley Research Centre,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Jocelyn Pritchard</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2012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Self-Induced Oscillation, Brake-Induced</a:t>
                      </a:r>
                      <a:r>
                        <a:rPr lang="en-US" sz="1600" baseline="0" dirty="0">
                          <a:latin typeface="Times New Roman" panose="02020603050405020304" pitchFamily="18" charset="0"/>
                          <a:cs typeface="Times New Roman" panose="02020603050405020304" pitchFamily="18" charset="0"/>
                        </a:rPr>
                        <a:t> Vibration, Low torsional stiffness, Wheel imbalance, Worn Parts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38577">
                <a:tc>
                  <a:txBody>
                    <a:bodyPr/>
                    <a:lstStyle/>
                    <a:p>
                      <a:r>
                        <a:rPr lang="en-US" sz="1600" dirty="0"/>
                        <a:t>(6)</a:t>
                      </a:r>
                    </a:p>
                  </a:txBody>
                  <a:tcPr/>
                </a:tc>
                <a:tc>
                  <a:txBody>
                    <a:bodyPr/>
                    <a:lstStyle/>
                    <a:p>
                      <a:r>
                        <a:rPr lang="en-US" sz="1600" dirty="0">
                          <a:latin typeface="Times New Roman" panose="02020603050405020304" pitchFamily="18" charset="0"/>
                          <a:cs typeface="Times New Roman" panose="02020603050405020304" pitchFamily="18" charset="0"/>
                        </a:rPr>
                        <a:t>Step</a:t>
                      </a:r>
                      <a:r>
                        <a:rPr lang="en-US" sz="1600" baseline="0" dirty="0">
                          <a:latin typeface="Times New Roman" panose="02020603050405020304" pitchFamily="18" charset="0"/>
                          <a:cs typeface="Times New Roman" panose="02020603050405020304" pitchFamily="18" charset="0"/>
                        </a:rPr>
                        <a:t> Towards Safety: Material Failure Analysis Of landing Gear</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Aditya</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Armaan</a:t>
                      </a:r>
                      <a:r>
                        <a:rPr lang="en-US" sz="1600" baseline="0" dirty="0">
                          <a:latin typeface="Times New Roman" panose="02020603050405020304" pitchFamily="18" charset="0"/>
                          <a:cs typeface="Times New Roman" panose="02020603050405020304" pitchFamily="18" charset="0"/>
                        </a:rPr>
                        <a:t>, Sharma Keshav, Srinivas G.</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2018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Fatigue Failure, Material,</a:t>
                      </a:r>
                      <a:r>
                        <a:rPr lang="en-US" sz="1600" baseline="0" dirty="0">
                          <a:latin typeface="Times New Roman" panose="02020603050405020304" pitchFamily="18" charset="0"/>
                          <a:cs typeface="Times New Roman" panose="02020603050405020304" pitchFamily="18" charset="0"/>
                        </a:rPr>
                        <a:t> Fractography, Landing Gear, Struts, Trunnions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r>
              <a:rPr lang="en-IN" dirty="0"/>
              <a:t>5</a:t>
            </a:r>
          </a:p>
        </p:txBody>
      </p:sp>
    </p:spTree>
    <p:extLst>
      <p:ext uri="{BB962C8B-B14F-4D97-AF65-F5344CB8AC3E}">
        <p14:creationId xmlns:p14="http://schemas.microsoft.com/office/powerpoint/2010/main" val="88925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r>
              <a:rPr lang="en-US" dirty="0"/>
              <a:t>:-</a:t>
            </a:r>
          </a:p>
        </p:txBody>
      </p:sp>
      <p:sp>
        <p:nvSpPr>
          <p:cNvPr id="3" name="Content Placeholder 2"/>
          <p:cNvSpPr>
            <a:spLocks noGrp="1"/>
          </p:cNvSpPr>
          <p:nvPr>
            <p:ph idx="1"/>
          </p:nvPr>
        </p:nvSpPr>
        <p:spPr>
          <a:xfrm>
            <a:off x="1074057" y="1905000"/>
            <a:ext cx="8348239" cy="4165218"/>
          </a:xfrm>
        </p:spPr>
        <p:txBody>
          <a:bodyPr>
            <a:normAutofit/>
          </a:bodyPr>
          <a:lstStyle/>
          <a:p>
            <a:r>
              <a:rPr lang="en-US" sz="3200" dirty="0">
                <a:latin typeface="Times New Roman" panose="02020603050405020304" pitchFamily="18" charset="0"/>
                <a:cs typeface="Times New Roman" panose="02020603050405020304" pitchFamily="18" charset="0"/>
              </a:rPr>
              <a:t>Prepare the CAD model of every parts and assembled</a:t>
            </a:r>
          </a:p>
          <a:p>
            <a:r>
              <a:rPr lang="en-US" sz="3200" dirty="0">
                <a:latin typeface="Times New Roman" panose="02020603050405020304" pitchFamily="18" charset="0"/>
                <a:cs typeface="Times New Roman" panose="02020603050405020304" pitchFamily="18" charset="0"/>
              </a:rPr>
              <a:t>Import IGES file into the </a:t>
            </a:r>
            <a:r>
              <a:rPr lang="en-US" sz="3200" dirty="0" err="1">
                <a:latin typeface="Times New Roman" panose="02020603050405020304" pitchFamily="18" charset="0"/>
                <a:cs typeface="Times New Roman" panose="02020603050405020304" pitchFamily="18" charset="0"/>
              </a:rPr>
              <a:t>Ansys</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Selection of material for the assembled landing gear.</a:t>
            </a:r>
          </a:p>
          <a:p>
            <a:r>
              <a:rPr lang="en-US" sz="3200" dirty="0">
                <a:latin typeface="Times New Roman" panose="02020603050405020304" pitchFamily="18" charset="0"/>
                <a:cs typeface="Times New Roman" panose="02020603050405020304" pitchFamily="18" charset="0"/>
              </a:rPr>
              <a:t>Simulation and analysis of the assembled landing gear.</a:t>
            </a:r>
          </a:p>
          <a:p>
            <a:endParaRPr lang="en-US" sz="3200" dirty="0"/>
          </a:p>
        </p:txBody>
      </p:sp>
      <p:sp>
        <p:nvSpPr>
          <p:cNvPr id="4" name="Slide Number Placeholder 3"/>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286190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Flow Chart:-</a:t>
            </a:r>
          </a:p>
        </p:txBody>
      </p:sp>
      <p:sp>
        <p:nvSpPr>
          <p:cNvPr id="12" name="Slide Number Placeholder 11"/>
          <p:cNvSpPr>
            <a:spLocks noGrp="1"/>
          </p:cNvSpPr>
          <p:nvPr>
            <p:ph type="sldNum" sz="quarter" idx="12"/>
          </p:nvPr>
        </p:nvSpPr>
        <p:spPr/>
        <p:txBody>
          <a:bodyPr/>
          <a:lstStyle/>
          <a:p>
            <a:r>
              <a:rPr lang="en-IN" dirty="0"/>
              <a:t>7</a:t>
            </a:r>
          </a:p>
        </p:txBody>
      </p:sp>
      <p:sp>
        <p:nvSpPr>
          <p:cNvPr id="11" name="Rectangle 10">
            <a:extLst>
              <a:ext uri="{FF2B5EF4-FFF2-40B4-BE49-F238E27FC236}">
                <a16:creationId xmlns:a16="http://schemas.microsoft.com/office/drawing/2014/main" id="{4F3D98C8-8FE8-4514-9C57-ADACC49DB14C}"/>
              </a:ext>
            </a:extLst>
          </p:cNvPr>
          <p:cNvSpPr/>
          <p:nvPr/>
        </p:nvSpPr>
        <p:spPr>
          <a:xfrm>
            <a:off x="4802167" y="1302597"/>
            <a:ext cx="3046391" cy="465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Material Selection</a:t>
            </a:r>
          </a:p>
        </p:txBody>
      </p:sp>
      <p:sp>
        <p:nvSpPr>
          <p:cNvPr id="14" name="Rectangle 13">
            <a:extLst>
              <a:ext uri="{FF2B5EF4-FFF2-40B4-BE49-F238E27FC236}">
                <a16:creationId xmlns:a16="http://schemas.microsoft.com/office/drawing/2014/main" id="{3FC79E2C-FA51-4F09-AEC8-C9505C3E871D}"/>
              </a:ext>
            </a:extLst>
          </p:cNvPr>
          <p:cNvSpPr/>
          <p:nvPr/>
        </p:nvSpPr>
        <p:spPr>
          <a:xfrm>
            <a:off x="4802167" y="2141685"/>
            <a:ext cx="3046392" cy="36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Modeling</a:t>
            </a:r>
            <a:r>
              <a:rPr lang="en-IN" b="1" dirty="0"/>
              <a:t> of Geometry</a:t>
            </a:r>
          </a:p>
        </p:txBody>
      </p:sp>
      <p:sp>
        <p:nvSpPr>
          <p:cNvPr id="15" name="Rectangle 14">
            <a:extLst>
              <a:ext uri="{FF2B5EF4-FFF2-40B4-BE49-F238E27FC236}">
                <a16:creationId xmlns:a16="http://schemas.microsoft.com/office/drawing/2014/main" id="{AA2B9184-3CDD-4135-AFCF-0043A3F82527}"/>
              </a:ext>
            </a:extLst>
          </p:cNvPr>
          <p:cNvSpPr/>
          <p:nvPr/>
        </p:nvSpPr>
        <p:spPr>
          <a:xfrm>
            <a:off x="4802167" y="2923582"/>
            <a:ext cx="3046392" cy="47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Drafting &amp; Dimension</a:t>
            </a:r>
          </a:p>
        </p:txBody>
      </p:sp>
      <p:sp>
        <p:nvSpPr>
          <p:cNvPr id="16" name="Rectangle 15">
            <a:extLst>
              <a:ext uri="{FF2B5EF4-FFF2-40B4-BE49-F238E27FC236}">
                <a16:creationId xmlns:a16="http://schemas.microsoft.com/office/drawing/2014/main" id="{6A4C6EA9-C878-4BE1-A471-CE55D8916C40}"/>
              </a:ext>
            </a:extLst>
          </p:cNvPr>
          <p:cNvSpPr/>
          <p:nvPr/>
        </p:nvSpPr>
        <p:spPr>
          <a:xfrm>
            <a:off x="4802167" y="3836375"/>
            <a:ext cx="3046391" cy="478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Meshing</a:t>
            </a:r>
          </a:p>
        </p:txBody>
      </p:sp>
      <p:sp>
        <p:nvSpPr>
          <p:cNvPr id="17" name="Rectangle 16">
            <a:extLst>
              <a:ext uri="{FF2B5EF4-FFF2-40B4-BE49-F238E27FC236}">
                <a16:creationId xmlns:a16="http://schemas.microsoft.com/office/drawing/2014/main" id="{96E87DD1-1C6C-4C79-A527-21FEB3BCB6C5}"/>
              </a:ext>
            </a:extLst>
          </p:cNvPr>
          <p:cNvSpPr/>
          <p:nvPr/>
        </p:nvSpPr>
        <p:spPr>
          <a:xfrm>
            <a:off x="4802167" y="4703045"/>
            <a:ext cx="3046391" cy="67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Stimulation &amp; Problem</a:t>
            </a:r>
          </a:p>
        </p:txBody>
      </p:sp>
      <p:sp>
        <p:nvSpPr>
          <p:cNvPr id="18" name="Rectangle 17">
            <a:extLst>
              <a:ext uri="{FF2B5EF4-FFF2-40B4-BE49-F238E27FC236}">
                <a16:creationId xmlns:a16="http://schemas.microsoft.com/office/drawing/2014/main" id="{EE3D904D-EC3B-4DFB-9E2D-B6899EC47A58}"/>
              </a:ext>
            </a:extLst>
          </p:cNvPr>
          <p:cNvSpPr/>
          <p:nvPr/>
        </p:nvSpPr>
        <p:spPr>
          <a:xfrm>
            <a:off x="4802166" y="5950226"/>
            <a:ext cx="3046392" cy="69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Analysis of Result</a:t>
            </a:r>
          </a:p>
        </p:txBody>
      </p:sp>
      <p:sp>
        <p:nvSpPr>
          <p:cNvPr id="46" name="Arrow: Down 45">
            <a:extLst>
              <a:ext uri="{FF2B5EF4-FFF2-40B4-BE49-F238E27FC236}">
                <a16:creationId xmlns:a16="http://schemas.microsoft.com/office/drawing/2014/main" id="{B099688F-F4CB-40EF-AEC8-409AF2C224A6}"/>
              </a:ext>
            </a:extLst>
          </p:cNvPr>
          <p:cNvSpPr/>
          <p:nvPr/>
        </p:nvSpPr>
        <p:spPr>
          <a:xfrm>
            <a:off x="6214716" y="1748452"/>
            <a:ext cx="194666" cy="366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Left 50">
            <a:extLst>
              <a:ext uri="{FF2B5EF4-FFF2-40B4-BE49-F238E27FC236}">
                <a16:creationId xmlns:a16="http://schemas.microsoft.com/office/drawing/2014/main" id="{EE4F0415-D5A3-4A6B-BBAB-E899A2A8693B}"/>
              </a:ext>
            </a:extLst>
          </p:cNvPr>
          <p:cNvSpPr/>
          <p:nvPr/>
        </p:nvSpPr>
        <p:spPr>
          <a:xfrm rot="16200000">
            <a:off x="6130633" y="2603767"/>
            <a:ext cx="389460" cy="2516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Left 51">
            <a:extLst>
              <a:ext uri="{FF2B5EF4-FFF2-40B4-BE49-F238E27FC236}">
                <a16:creationId xmlns:a16="http://schemas.microsoft.com/office/drawing/2014/main" id="{CD318F75-730C-41C8-84B9-831906164EBA}"/>
              </a:ext>
            </a:extLst>
          </p:cNvPr>
          <p:cNvSpPr/>
          <p:nvPr/>
        </p:nvSpPr>
        <p:spPr>
          <a:xfrm rot="16200000">
            <a:off x="6144118" y="3516928"/>
            <a:ext cx="368314" cy="2458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Down 52">
            <a:extLst>
              <a:ext uri="{FF2B5EF4-FFF2-40B4-BE49-F238E27FC236}">
                <a16:creationId xmlns:a16="http://schemas.microsoft.com/office/drawing/2014/main" id="{E466547C-0810-48A8-99D6-F6314F0AE831}"/>
              </a:ext>
            </a:extLst>
          </p:cNvPr>
          <p:cNvSpPr/>
          <p:nvPr/>
        </p:nvSpPr>
        <p:spPr>
          <a:xfrm>
            <a:off x="6137498" y="4288314"/>
            <a:ext cx="375728" cy="387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F2FB1B38-C736-4F57-AB15-3C70048B9769}"/>
              </a:ext>
            </a:extLst>
          </p:cNvPr>
          <p:cNvSpPr/>
          <p:nvPr/>
        </p:nvSpPr>
        <p:spPr>
          <a:xfrm rot="5400000">
            <a:off x="6065575" y="5373447"/>
            <a:ext cx="554076" cy="577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287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Material Selection:-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Aircraft materials are of high specific strength, and corrosion-resistant alloys</a:t>
            </a:r>
          </a:p>
          <a:p>
            <a:r>
              <a:rPr lang="en-US" dirty="0">
                <a:latin typeface="Times New Roman" panose="02020603050405020304" pitchFamily="18" charset="0"/>
                <a:cs typeface="Times New Roman" panose="02020603050405020304" pitchFamily="18" charset="0"/>
              </a:rPr>
              <a:t>Material used for the component on the landing gear are composed of mainly </a:t>
            </a:r>
            <a:r>
              <a:rPr lang="en-US" b="1" dirty="0">
                <a:latin typeface="Times New Roman" panose="02020603050405020304" pitchFamily="18" charset="0"/>
                <a:cs typeface="Times New Roman" panose="02020603050405020304" pitchFamily="18" charset="0"/>
              </a:rPr>
              <a:t>High Strength Steel (HSS),Titanium , </a:t>
            </a:r>
            <a:r>
              <a:rPr lang="en-US" b="1" dirty="0" err="1">
                <a:latin typeface="Times New Roman" panose="02020603050405020304" pitchFamily="18" charset="0"/>
                <a:cs typeface="Times New Roman" panose="02020603050405020304" pitchFamily="18" charset="0"/>
              </a:rPr>
              <a:t>Aluminium</a:t>
            </a:r>
            <a:r>
              <a:rPr lang="en-US" b="1" dirty="0">
                <a:latin typeface="Times New Roman" panose="02020603050405020304" pitchFamily="18" charset="0"/>
                <a:cs typeface="Times New Roman" panose="02020603050405020304" pitchFamily="18" charset="0"/>
              </a:rPr>
              <a:t> and Magnesium</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High strength steel </a:t>
            </a:r>
            <a:r>
              <a:rPr lang="en-US" dirty="0">
                <a:latin typeface="Times New Roman" panose="02020603050405020304" pitchFamily="18" charset="0"/>
                <a:cs typeface="Times New Roman" panose="02020603050405020304" pitchFamily="18" charset="0"/>
              </a:rPr>
              <a:t>– It have high strength and stiffness. It has high  strength to volume ratio which is the main factor for the landing gear.</a:t>
            </a:r>
          </a:p>
          <a:p>
            <a:r>
              <a:rPr lang="en-US" b="1" dirty="0">
                <a:latin typeface="Times New Roman" panose="02020603050405020304" pitchFamily="18" charset="0"/>
                <a:cs typeface="Times New Roman" panose="02020603050405020304" pitchFamily="18" charset="0"/>
              </a:rPr>
              <a:t>Titanium -</a:t>
            </a:r>
            <a:r>
              <a:rPr lang="en-US" dirty="0">
                <a:latin typeface="Times New Roman" panose="02020603050405020304" pitchFamily="18" charset="0"/>
                <a:cs typeface="Times New Roman" panose="02020603050405020304" pitchFamily="18" charset="0"/>
              </a:rPr>
              <a:t> It has high strength and low density used for weight saving .The main titanium alloy Ti-5Al-5V-5Mo-3Cr,which is used for as a main component for the landing gear.</a:t>
            </a:r>
          </a:p>
          <a:p>
            <a:r>
              <a:rPr lang="en-US" b="1" dirty="0" err="1">
                <a:latin typeface="Times New Roman" panose="02020603050405020304" pitchFamily="18" charset="0"/>
                <a:cs typeface="Times New Roman" panose="02020603050405020304" pitchFamily="18" charset="0"/>
              </a:rPr>
              <a:t>Aluminium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Modern aircraft consist of </a:t>
            </a:r>
            <a:r>
              <a:rPr lang="en-US" dirty="0" err="1">
                <a:latin typeface="Times New Roman" panose="02020603050405020304" pitchFamily="18" charset="0"/>
                <a:cs typeface="Times New Roman" panose="02020603050405020304" pitchFamily="18" charset="0"/>
              </a:rPr>
              <a:t>approximatly</a:t>
            </a:r>
            <a:r>
              <a:rPr lang="en-US" dirty="0">
                <a:latin typeface="Times New Roman" panose="02020603050405020304" pitchFamily="18" charset="0"/>
                <a:cs typeface="Times New Roman" panose="02020603050405020304" pitchFamily="18" charset="0"/>
              </a:rPr>
              <a:t> 70% of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alloys.it has relatively low cost, light weight and can heat treated to strength level. Basically aluminum 7075 is used for the landing gear as it is strong with strength comparable to many material.</a:t>
            </a:r>
          </a:p>
          <a:p>
            <a:r>
              <a:rPr lang="en-US" dirty="0">
                <a:latin typeface="Times New Roman" panose="02020603050405020304" pitchFamily="18" charset="0"/>
                <a:cs typeface="Times New Roman" panose="02020603050405020304" pitchFamily="18" charset="0"/>
              </a:rPr>
              <a:t>Mainly carbon fiber, glass fiber and epoxy resin composites are used for landing strut.</a:t>
            </a:r>
          </a:p>
        </p:txBody>
      </p:sp>
      <p:sp>
        <p:nvSpPr>
          <p:cNvPr id="4" name="Slide Number Placeholder 3"/>
          <p:cNvSpPr>
            <a:spLocks noGrp="1"/>
          </p:cNvSpPr>
          <p:nvPr>
            <p:ph type="sldNum" sz="quarter" idx="12"/>
          </p:nvPr>
        </p:nvSpPr>
        <p:spPr/>
        <p:txBody>
          <a:bodyPr/>
          <a:lstStyle/>
          <a:p>
            <a:r>
              <a:rPr lang="en-IN" dirty="0"/>
              <a:t>8</a:t>
            </a:r>
          </a:p>
        </p:txBody>
      </p:sp>
    </p:spTree>
    <p:extLst>
      <p:ext uri="{BB962C8B-B14F-4D97-AF65-F5344CB8AC3E}">
        <p14:creationId xmlns:p14="http://schemas.microsoft.com/office/powerpoint/2010/main" val="3813397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1007</TotalTime>
  <Words>1501</Words>
  <Application>Microsoft Office PowerPoint</Application>
  <PresentationFormat>Widescreen</PresentationFormat>
  <Paragraphs>284</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                   </vt:lpstr>
      <vt:lpstr>Group Members:-</vt:lpstr>
      <vt:lpstr>Content:-</vt:lpstr>
      <vt:lpstr>Introduction</vt:lpstr>
      <vt:lpstr>Literature Review:-</vt:lpstr>
      <vt:lpstr>Literature Review Contd…:-</vt:lpstr>
      <vt:lpstr>Objective:-</vt:lpstr>
      <vt:lpstr>Flow Chart:-</vt:lpstr>
      <vt:lpstr>Material Selection:-</vt:lpstr>
      <vt:lpstr>Material Selection Contd:-</vt:lpstr>
      <vt:lpstr>Parts of Landing Gear</vt:lpstr>
      <vt:lpstr>Geometry of Landing Gear:-</vt:lpstr>
      <vt:lpstr>Dimensions of Landing Gear Parts in 2D..</vt:lpstr>
      <vt:lpstr>Meshing of Landing Gear</vt:lpstr>
      <vt:lpstr>EXPERIMENTAL RESULTS </vt:lpstr>
      <vt:lpstr>EXPERIMENTAL RESULTS Contd:- </vt:lpstr>
      <vt:lpstr>PowerPoint Presentation</vt:lpstr>
      <vt:lpstr>EXPERIMENTAL RESULTS </vt:lpstr>
      <vt:lpstr>EXPERIMENTAL RESULTS </vt:lpstr>
      <vt:lpstr>EXPERIMENTAL RESULTS </vt:lpstr>
      <vt:lpstr>EXPERIMENTAL RESULTS </vt:lpstr>
      <vt:lpstr>Observation Table</vt:lpstr>
      <vt:lpstr>Conclusion </vt:lpstr>
      <vt:lpstr>FUTURE WORK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TOPIC:-LANDING GEAR STRESS ANALYSIS DURING ROUGH  LANDING DEPARTMENT:-MECHANICAL ENGINEERING ORGANISATION:- CV RAMAN GLOBAL UNIVERSITY, BHUBANESWAR PROJECT GUIDE:-  Dr. BIJAY. K. KHAMARI &amp; Dr. RAHUL KUMAR GROUP:- 15</dc:title>
  <dc:creator>User</dc:creator>
  <cp:lastModifiedBy>s</cp:lastModifiedBy>
  <cp:revision>111</cp:revision>
  <dcterms:created xsi:type="dcterms:W3CDTF">2021-12-04T11:28:57Z</dcterms:created>
  <dcterms:modified xsi:type="dcterms:W3CDTF">2022-04-28T07:14:23Z</dcterms:modified>
</cp:coreProperties>
</file>