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8" r:id="rId2"/>
    <p:sldId id="271" r:id="rId3"/>
    <p:sldId id="275" r:id="rId4"/>
    <p:sldId id="267" r:id="rId5"/>
    <p:sldId id="270" r:id="rId6"/>
    <p:sldId id="276" r:id="rId7"/>
    <p:sldId id="277" r:id="rId8"/>
    <p:sldId id="264"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71"/>
            <p14:sldId id="275"/>
            <p14:sldId id="267"/>
            <p14:sldId id="270"/>
            <p14:sldId id="276"/>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hyperlink" Target="http://trafficmanagement.netlify.app"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a:bodyPr>
          <a:lstStyle/>
          <a:p>
            <a:pPr marL="457200" indent="-457200">
              <a:buNone/>
            </a:pPr>
            <a:r>
              <a:rPr lang="en-US" sz="4000" b="1" dirty="0">
                <a:ea typeface="Calibri"/>
                <a:cs typeface="Calibri"/>
              </a:rPr>
              <a:t>                              Project Requirement</a:t>
            </a:r>
          </a:p>
          <a:p>
            <a:pPr marL="0" indent="0">
              <a:buNone/>
            </a:pPr>
            <a:r>
              <a:rPr lang="en-US" sz="2000" b="1" dirty="0">
                <a:solidFill>
                  <a:schemeClr val="tx1">
                    <a:lumMod val="95000"/>
                    <a:lumOff val="5000"/>
                  </a:schemeClr>
                </a:solidFill>
                <a:latin typeface="Bahnschrift SemiBold"/>
                <a:ea typeface="+mn-lt"/>
                <a:cs typeface="+mn-lt"/>
              </a:rPr>
              <a:t>Sensors and Devices:</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Traffic cameras: High-resolution cameras for monitoring traffic conditions.</a:t>
            </a:r>
            <a:endParaRPr lang="en-US" sz="2000">
              <a:latin typeface="Arial"/>
              <a:cs typeface="Arial"/>
            </a:endParaRPr>
          </a:p>
          <a:p>
            <a:pPr>
              <a:buFont typeface="Arial"/>
              <a:buChar char="•"/>
            </a:pPr>
            <a:r>
              <a:rPr lang="en-US" sz="2000" dirty="0">
                <a:solidFill>
                  <a:srgbClr val="374151"/>
                </a:solidFill>
                <a:latin typeface="Arial"/>
                <a:ea typeface="+mn-lt"/>
                <a:cs typeface="+mn-lt"/>
              </a:rPr>
              <a:t>Vehicle detection sensors: Inductive loop sensors, ultrasonic sensors, or radar sensors to detect the presence of vehicles.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Communication Infrastructure:</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High-speed internet connectivity for data transmission.</a:t>
            </a:r>
            <a:endParaRPr lang="en-US" sz="2000">
              <a:latin typeface="Arial"/>
              <a:cs typeface="Arial"/>
            </a:endParaRPr>
          </a:p>
          <a:p>
            <a:pPr>
              <a:buFont typeface="Arial"/>
              <a:buChar char="•"/>
            </a:pPr>
            <a:r>
              <a:rPr lang="en-US" sz="2000" dirty="0">
                <a:solidFill>
                  <a:srgbClr val="374151"/>
                </a:solidFill>
                <a:latin typeface="Arial"/>
                <a:ea typeface="+mn-lt"/>
                <a:cs typeface="+mn-lt"/>
              </a:rPr>
              <a:t>Mesh network or </a:t>
            </a:r>
            <a:r>
              <a:rPr lang="en-US" sz="2000" err="1">
                <a:solidFill>
                  <a:srgbClr val="374151"/>
                </a:solidFill>
                <a:latin typeface="Arial"/>
                <a:ea typeface="+mn-lt"/>
                <a:cs typeface="+mn-lt"/>
              </a:rPr>
              <a:t>LoRaWAN</a:t>
            </a:r>
            <a:r>
              <a:rPr lang="en-US" sz="2000" dirty="0">
                <a:solidFill>
                  <a:srgbClr val="374151"/>
                </a:solidFill>
                <a:latin typeface="Arial"/>
                <a:ea typeface="+mn-lt"/>
                <a:cs typeface="+mn-lt"/>
              </a:rPr>
              <a:t> for connecting IoT devices over long distances.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Data Storage and Management:</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Cloud-based storage for collecting and analyzing data.</a:t>
            </a:r>
            <a:endParaRPr lang="en-US" sz="2000">
              <a:latin typeface="Arial"/>
              <a:cs typeface="Arial"/>
            </a:endParaRPr>
          </a:p>
          <a:p>
            <a:pPr>
              <a:buFont typeface="Arial"/>
              <a:buChar char="•"/>
            </a:pPr>
            <a:r>
              <a:rPr lang="en-US" sz="2000" dirty="0">
                <a:solidFill>
                  <a:srgbClr val="374151"/>
                </a:solidFill>
                <a:latin typeface="Arial"/>
                <a:ea typeface="+mn-lt"/>
                <a:cs typeface="+mn-lt"/>
              </a:rPr>
              <a:t>Databases to store historical traffic data.</a:t>
            </a:r>
            <a:endParaRPr lang="en-US" sz="2000">
              <a:latin typeface="Arial"/>
              <a:cs typeface="Arial"/>
            </a:endParaRPr>
          </a:p>
          <a:p>
            <a:pPr>
              <a:buFont typeface="Arial"/>
              <a:buChar char="•"/>
            </a:pPr>
            <a:r>
              <a:rPr lang="en-US" sz="2000" dirty="0">
                <a:solidFill>
                  <a:srgbClr val="374151"/>
                </a:solidFill>
                <a:latin typeface="Arial"/>
                <a:ea typeface="+mn-lt"/>
                <a:cs typeface="+mn-lt"/>
              </a:rPr>
              <a:t>Real-time data processing and analytics for traffic insights</a:t>
            </a:r>
            <a:endParaRPr lang="en-US" sz="2000" dirty="0">
              <a:latin typeface="Arial"/>
            </a:endParaRPr>
          </a:p>
          <a:p>
            <a:pPr marL="0" indent="0">
              <a:buNone/>
            </a:pPr>
            <a:endParaRPr lang="en-US" sz="2000" dirty="0">
              <a:solidFill>
                <a:srgbClr val="374151"/>
              </a:solidFill>
              <a:latin typeface="Arial"/>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62500" lnSpcReduction="20000"/>
          </a:bodyPr>
          <a:lstStyle/>
          <a:p>
            <a:pPr marL="457200" indent="-457200">
              <a:buNone/>
            </a:pPr>
            <a:r>
              <a:rPr lang="en-US" sz="4000" b="1" dirty="0">
                <a:ea typeface="Calibri"/>
                <a:cs typeface="Calibri"/>
              </a:rPr>
              <a:t>                              </a:t>
            </a:r>
          </a:p>
          <a:p>
            <a:pPr>
              <a:buNone/>
            </a:pPr>
            <a:r>
              <a:rPr lang="en-US" sz="3200" dirty="0">
                <a:solidFill>
                  <a:schemeClr val="tx1">
                    <a:lumMod val="95000"/>
                    <a:lumOff val="5000"/>
                  </a:schemeClr>
                </a:solidFill>
                <a:latin typeface="Bahnschrift SemiBold"/>
                <a:ea typeface="+mn-lt"/>
                <a:cs typeface="+mn-lt"/>
              </a:rPr>
              <a:t>Traffic Control and Automation:</a:t>
            </a:r>
            <a:endParaRPr lang="en-US" sz="32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Centralized traffic management system for real-time decision-making.</a:t>
            </a:r>
            <a:endParaRPr lang="en-US" sz="2000">
              <a:latin typeface="Arial 2"/>
            </a:endParaRPr>
          </a:p>
          <a:p>
            <a:pPr>
              <a:buFont typeface="Arial"/>
              <a:buChar char="•"/>
            </a:pPr>
            <a:r>
              <a:rPr lang="en-US" sz="2000" dirty="0">
                <a:solidFill>
                  <a:srgbClr val="374151"/>
                </a:solidFill>
                <a:latin typeface="Arial 2"/>
                <a:ea typeface="+mn-lt"/>
                <a:cs typeface="+mn-lt"/>
              </a:rPr>
              <a:t>Adaptive traffic signal control algorithms for optimizing signal timing.</a:t>
            </a:r>
            <a:endParaRPr lang="en-US" sz="2000">
              <a:latin typeface="Arial 2"/>
            </a:endParaRPr>
          </a:p>
          <a:p>
            <a:pPr>
              <a:buFont typeface="Arial"/>
              <a:buChar char="•"/>
            </a:pPr>
            <a:r>
              <a:rPr lang="en-US" sz="2000" dirty="0">
                <a:solidFill>
                  <a:srgbClr val="374151"/>
                </a:solidFill>
                <a:latin typeface="Arial 2"/>
                <a:ea typeface="+mn-lt"/>
                <a:cs typeface="+mn-lt"/>
              </a:rPr>
              <a:t>Traffic prediction models to anticipate congestion and reroute traffic.</a:t>
            </a:r>
            <a:endParaRPr lang="en-US" sz="2000" dirty="0">
              <a:latin typeface="Arial 2"/>
            </a:endParaRPr>
          </a:p>
          <a:p>
            <a:pPr>
              <a:buNone/>
            </a:pPr>
            <a:r>
              <a:rPr lang="en-US" sz="3200" b="1" dirty="0">
                <a:solidFill>
                  <a:schemeClr val="tx1">
                    <a:lumMod val="95000"/>
                    <a:lumOff val="5000"/>
                  </a:schemeClr>
                </a:solidFill>
                <a:latin typeface="Bahnschrift SemiBold"/>
                <a:ea typeface="+mn-lt"/>
                <a:cs typeface="+mn-lt"/>
              </a:rPr>
              <a:t>User Interface:</a:t>
            </a:r>
            <a:endParaRPr lang="en-US" sz="320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Web or mobile applications for traffic management personnel.</a:t>
            </a:r>
            <a:endParaRPr lang="en-US" sz="2000">
              <a:latin typeface="Arial 2"/>
            </a:endParaRPr>
          </a:p>
          <a:p>
            <a:pPr>
              <a:buFont typeface="Arial"/>
              <a:buChar char="•"/>
            </a:pPr>
            <a:r>
              <a:rPr lang="en-US" sz="2000" dirty="0">
                <a:solidFill>
                  <a:srgbClr val="374151"/>
                </a:solidFill>
                <a:latin typeface="Arial 2"/>
                <a:ea typeface="+mn-lt"/>
                <a:cs typeface="+mn-lt"/>
              </a:rPr>
              <a:t>Public-facing applications for commuters to access real-time traffic information.</a:t>
            </a:r>
            <a:endParaRPr lang="en-US" sz="2000">
              <a:latin typeface="Arial 2"/>
            </a:endParaRPr>
          </a:p>
          <a:p>
            <a:pPr>
              <a:buFont typeface="Arial"/>
              <a:buChar char="•"/>
            </a:pPr>
            <a:r>
              <a:rPr lang="en-US" sz="2000" dirty="0">
                <a:solidFill>
                  <a:srgbClr val="374151"/>
                </a:solidFill>
                <a:latin typeface="Arial 2"/>
                <a:ea typeface="+mn-lt"/>
                <a:cs typeface="+mn-lt"/>
              </a:rPr>
              <a:t>User-friendly dashboards with maps and traffic data</a:t>
            </a:r>
            <a:endParaRPr lang="en-US" sz="2000" dirty="0">
              <a:solidFill>
                <a:srgbClr val="374151"/>
              </a:solidFill>
              <a:latin typeface="Arial 2"/>
              <a:ea typeface="Calibri"/>
              <a:cs typeface="Calibri"/>
            </a:endParaRPr>
          </a:p>
          <a:p>
            <a:pPr marL="0" indent="0">
              <a:buNone/>
            </a:pPr>
            <a:r>
              <a:rPr lang="en-US" sz="3200" b="1" dirty="0">
                <a:solidFill>
                  <a:schemeClr val="tx1">
                    <a:lumMod val="95000"/>
                    <a:lumOff val="5000"/>
                  </a:schemeClr>
                </a:solidFill>
                <a:latin typeface="Bahnschrift SemiBold"/>
                <a:ea typeface="+mn-lt"/>
                <a:cs typeface="+mn-lt"/>
              </a:rPr>
              <a:t>Security and Privacy:</a:t>
            </a:r>
            <a:endParaRPr lang="en-US" sz="3200" dirty="0">
              <a:solidFill>
                <a:schemeClr val="tx1">
                  <a:lumMod val="95000"/>
                  <a:lumOff val="5000"/>
                </a:schemeClr>
              </a:solidFill>
              <a:latin typeface="Arial"/>
              <a:ea typeface="Calibri"/>
              <a:cs typeface="Arial"/>
            </a:endParaRPr>
          </a:p>
          <a:p>
            <a:pPr>
              <a:buFont typeface="Arial"/>
              <a:buChar char="•"/>
            </a:pPr>
            <a:r>
              <a:rPr lang="en-US" sz="2000" dirty="0">
                <a:solidFill>
                  <a:srgbClr val="374151"/>
                </a:solidFill>
                <a:latin typeface="Arial 2"/>
                <a:ea typeface="+mn-lt"/>
                <a:cs typeface="+mn-lt"/>
              </a:rPr>
              <a:t>Implement robust security measures to protect data and devices from cyber threats.</a:t>
            </a:r>
            <a:endParaRPr lang="en-US" sz="2000">
              <a:latin typeface="Arial 2"/>
            </a:endParaRPr>
          </a:p>
          <a:p>
            <a:pPr>
              <a:buFont typeface="Arial"/>
              <a:buChar char="•"/>
            </a:pPr>
            <a:r>
              <a:rPr lang="en-US" sz="2000" dirty="0">
                <a:solidFill>
                  <a:srgbClr val="374151"/>
                </a:solidFill>
                <a:latin typeface="Arial 2"/>
                <a:ea typeface="+mn-lt"/>
                <a:cs typeface="+mn-lt"/>
              </a:rPr>
              <a:t>Ensure compliance with privacy regulations when collecting and using data.</a:t>
            </a:r>
            <a:endParaRPr lang="en-US" sz="2000" dirty="0">
              <a:latin typeface="Arial 2"/>
            </a:endParaRPr>
          </a:p>
          <a:p>
            <a:pPr>
              <a:buFont typeface="Arial"/>
              <a:buChar char="•"/>
            </a:pPr>
            <a:endParaRPr lang="en-US">
              <a:solidFill>
                <a:srgbClr val="000000"/>
              </a:solidFill>
              <a:latin typeface="Calibri"/>
              <a:ea typeface="Calibri"/>
              <a:cs typeface="Calibri"/>
            </a:endParaRPr>
          </a:p>
          <a:p>
            <a:pPr marL="0" indent="0">
              <a:buNone/>
            </a:pPr>
            <a:br>
              <a:rPr lang="en-US" dirty="0"/>
            </a:br>
            <a:endParaRPr lang="en-US" dirty="0">
              <a:ea typeface="Calibri"/>
              <a:cs typeface="Calibri"/>
            </a:endParaRPr>
          </a:p>
          <a:p>
            <a:pPr marL="0" indent="0">
              <a:buNone/>
            </a:pPr>
            <a:endParaRPr lang="en-US" sz="2000" b="1" dirty="0">
              <a:solidFill>
                <a:srgbClr val="0D0D0D"/>
              </a:solidFill>
              <a:latin typeface="Bahnschrift SemiBold"/>
              <a:ea typeface="Calibri"/>
              <a:cs typeface="Calibri"/>
            </a:endParaRPr>
          </a:p>
          <a:p>
            <a:pPr marL="0" indent="0">
              <a:buNone/>
            </a:pPr>
            <a:endParaRPr lang="en-US" sz="2000" dirty="0">
              <a:solidFill>
                <a:srgbClr val="374151"/>
              </a:solidFill>
              <a:latin typeface="Arial"/>
              <a:ea typeface="Calibri"/>
              <a:cs typeface="Calibri"/>
            </a:endParaRPr>
          </a:p>
          <a:p>
            <a:pPr>
              <a:buFont typeface="Arial"/>
              <a:buChar char="•"/>
            </a:pPr>
            <a:endParaRPr lang="en-US">
              <a:ea typeface="Calibri"/>
              <a:cs typeface="Calibri"/>
            </a:endParaRPr>
          </a:p>
          <a:p>
            <a:pPr marL="0" indent="0">
              <a:buNone/>
            </a:pPr>
            <a:br>
              <a:rPr lang="en-US" dirty="0"/>
            </a:br>
            <a:endParaRPr lang="en-US" dirty="0">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6801862"/>
          </a:xfrm>
          <a:prstGeom prst="rect">
            <a:avLst/>
          </a:prstGeom>
          <a:noFill/>
        </p:spPr>
        <p:txBody>
          <a:bodyPr wrap="square">
            <a:spAutoFit/>
          </a:bodyPr>
          <a:lstStyle/>
          <a:p>
            <a:r>
              <a:rPr lang="en-US" sz="2800" b="1"/>
              <a:t>Code Implementation </a:t>
            </a:r>
            <a:endParaRPr lang="en-IN" sz="2800" b="1" dirty="0"/>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69768" y="772307"/>
            <a:ext cx="8503921" cy="5632311"/>
          </a:xfrm>
          <a:prstGeom prst="rect">
            <a:avLst/>
          </a:prstGeom>
        </p:spPr>
        <p:txBody>
          <a:bodyPr wrap="square">
            <a:spAutoFit/>
          </a:bodyPr>
          <a:lstStyle/>
          <a:p>
            <a:r>
              <a:rPr lang="en-US" dirty="0"/>
              <a:t>import random</a:t>
            </a:r>
          </a:p>
          <a:p>
            <a:r>
              <a:rPr lang="en-US" dirty="0"/>
              <a:t>import time</a:t>
            </a:r>
          </a:p>
          <a:p>
            <a:endParaRPr lang="en-US" dirty="0"/>
          </a:p>
          <a:p>
            <a:r>
              <a:rPr lang="en-US" dirty="0"/>
              <a:t>def </a:t>
            </a:r>
            <a:r>
              <a:rPr lang="en-US" dirty="0" err="1"/>
              <a:t>generate_traffic_data</a:t>
            </a:r>
            <a:r>
              <a:rPr lang="en-US" dirty="0"/>
              <a:t>():</a:t>
            </a:r>
          </a:p>
          <a:p>
            <a:r>
              <a:rPr lang="en-US" dirty="0"/>
              <a:t>	return {</a:t>
            </a:r>
          </a:p>
          <a:p>
            <a:r>
              <a:rPr lang="en-US" dirty="0"/>
              <a:t>	"location": "Intersection A",</a:t>
            </a:r>
          </a:p>
          <a:p>
            <a:r>
              <a:rPr lang="en-US" dirty="0"/>
              <a:t>	"</a:t>
            </a:r>
            <a:r>
              <a:rPr lang="en-US" dirty="0" err="1"/>
              <a:t>traffic_flow</a:t>
            </a:r>
            <a:r>
              <a:rPr lang="en-US" dirty="0"/>
              <a:t>": </a:t>
            </a:r>
            <a:r>
              <a:rPr lang="en-US" dirty="0" err="1"/>
              <a:t>random.randint</a:t>
            </a:r>
            <a:r>
              <a:rPr lang="en-US" dirty="0"/>
              <a:t>(0, 100),</a:t>
            </a:r>
          </a:p>
          <a:p>
            <a:r>
              <a:rPr lang="en-US" dirty="0"/>
              <a:t>	"weather": "Clear",</a:t>
            </a:r>
          </a:p>
          <a:p>
            <a:r>
              <a:rPr lang="en-US" dirty="0"/>
              <a:t>	}</a:t>
            </a:r>
          </a:p>
          <a:p>
            <a:endParaRPr lang="en-US" dirty="0"/>
          </a:p>
          <a:p>
            <a:r>
              <a:rPr lang="en-US" dirty="0"/>
              <a:t>def </a:t>
            </a:r>
            <a:r>
              <a:rPr lang="en-US" dirty="0" err="1"/>
              <a:t>control_traffic_lights</a:t>
            </a:r>
            <a:r>
              <a:rPr lang="en-US" dirty="0"/>
              <a:t>(data):</a:t>
            </a:r>
          </a:p>
          <a:p>
            <a:r>
              <a:rPr lang="en-US" dirty="0"/>
              <a:t> 	if data["</a:t>
            </a:r>
            <a:r>
              <a:rPr lang="en-US" dirty="0" err="1"/>
              <a:t>traffic_flow</a:t>
            </a:r>
            <a:r>
              <a:rPr lang="en-US" dirty="0"/>
              <a:t>"] &gt; 50:        </a:t>
            </a:r>
          </a:p>
          <a:p>
            <a:r>
              <a:rPr lang="en-US" dirty="0"/>
              <a:t>	print("High traffic flow. Adjusting traffic lights for green signal.")</a:t>
            </a:r>
          </a:p>
          <a:p>
            <a:endParaRPr lang="en-US" dirty="0"/>
          </a:p>
          <a:p>
            <a:r>
              <a:rPr lang="en-US" dirty="0"/>
              <a:t>while True:    </a:t>
            </a:r>
          </a:p>
          <a:p>
            <a:r>
              <a:rPr lang="en-US" dirty="0"/>
              <a:t>	</a:t>
            </a:r>
            <a:r>
              <a:rPr lang="en-US" dirty="0" err="1"/>
              <a:t>traffic_data</a:t>
            </a:r>
            <a:r>
              <a:rPr lang="en-US" dirty="0"/>
              <a:t> = </a:t>
            </a:r>
            <a:r>
              <a:rPr lang="en-US" dirty="0" err="1"/>
              <a:t>generate_traffic_data</a:t>
            </a:r>
            <a:r>
              <a:rPr lang="en-US" dirty="0"/>
              <a:t>()    </a:t>
            </a:r>
          </a:p>
          <a:p>
            <a:r>
              <a:rPr lang="en-US" dirty="0"/>
              <a:t>	print("Traffic Data:", </a:t>
            </a:r>
            <a:r>
              <a:rPr lang="en-US" dirty="0" err="1"/>
              <a:t>traffic_data</a:t>
            </a:r>
            <a:r>
              <a:rPr lang="en-US" dirty="0"/>
              <a:t>)        </a:t>
            </a:r>
          </a:p>
          <a:p>
            <a:r>
              <a:rPr lang="en-US" dirty="0"/>
              <a:t>	</a:t>
            </a:r>
            <a:r>
              <a:rPr lang="en-US" dirty="0" err="1"/>
              <a:t>control_traffic_lights</a:t>
            </a:r>
            <a:r>
              <a:rPr lang="en-US" dirty="0"/>
              <a:t>(</a:t>
            </a:r>
            <a:r>
              <a:rPr lang="en-US" dirty="0" err="1"/>
              <a:t>traffic_data</a:t>
            </a:r>
            <a:r>
              <a:rPr lang="en-US" dirty="0"/>
              <a:t>)     </a:t>
            </a:r>
          </a:p>
          <a:p>
            <a:r>
              <a:rPr lang="en-US" dirty="0"/>
              <a:t>   </a:t>
            </a:r>
          </a:p>
          <a:p>
            <a:r>
              <a:rPr lang="en-US" dirty="0" err="1"/>
              <a:t>time.sleep</a:t>
            </a:r>
            <a:r>
              <a:rPr lang="en-US" dirty="0"/>
              <a:t>(5)</a:t>
            </a:r>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6A5A-D25A-7A49-84DB-8909C3FAACD5}"/>
              </a:ext>
            </a:extLst>
          </p:cNvPr>
          <p:cNvSpPr>
            <a:spLocks noGrp="1"/>
          </p:cNvSpPr>
          <p:nvPr>
            <p:ph type="title"/>
          </p:nvPr>
        </p:nvSpPr>
        <p:spPr/>
        <p:txBody>
          <a:bodyPr>
            <a:noAutofit/>
          </a:bodyPr>
          <a:lstStyle/>
          <a:p>
            <a:r>
              <a:rPr lang="en-US" sz="4800">
                <a:latin typeface="+mn-lt"/>
                <a:ea typeface="Abadi" panose="02000000000000000000" pitchFamily="2" charset="0"/>
              </a:rPr>
              <a:t>RASPBERRY</a:t>
            </a:r>
            <a:r>
              <a:rPr lang="en-US" sz="4800" b="1">
                <a:latin typeface="+mn-lt"/>
                <a:ea typeface="Abadi" panose="02000000000000000000" pitchFamily="2" charset="0"/>
              </a:rPr>
              <a:t> </a:t>
            </a:r>
            <a:r>
              <a:rPr lang="en-US" sz="4800">
                <a:latin typeface="+mn-lt"/>
                <a:ea typeface="Abadi" panose="02000000000000000000" pitchFamily="2" charset="0"/>
              </a:rPr>
              <a:t>PI</a:t>
            </a:r>
            <a:r>
              <a:rPr lang="en-US" sz="4800" b="1">
                <a:latin typeface="+mn-lt"/>
                <a:ea typeface="Abadi" panose="02000000000000000000" pitchFamily="2" charset="0"/>
              </a:rPr>
              <a:t> </a:t>
            </a:r>
            <a:r>
              <a:rPr lang="en-US" sz="4800">
                <a:latin typeface="+mn-lt"/>
                <a:ea typeface="Abadi" panose="02000000000000000000" pitchFamily="2" charset="0"/>
              </a:rPr>
              <a:t>INTEGRATION</a:t>
            </a:r>
            <a:br>
              <a:rPr lang="en-US" sz="4800" b="1">
                <a:latin typeface="+mn-lt"/>
                <a:ea typeface="Abadi" panose="02000000000000000000" pitchFamily="2" charset="0"/>
              </a:rPr>
            </a:br>
            <a:endParaRPr lang="en-US" sz="4800" b="1">
              <a:latin typeface="+mn-lt"/>
              <a:ea typeface="Abadi" panose="02000000000000000000" pitchFamily="2" charset="0"/>
            </a:endParaRPr>
          </a:p>
        </p:txBody>
      </p:sp>
      <p:pic>
        <p:nvPicPr>
          <p:cNvPr id="4" name="Picture 4">
            <a:extLst>
              <a:ext uri="{FF2B5EF4-FFF2-40B4-BE49-F238E27FC236}">
                <a16:creationId xmlns:a16="http://schemas.microsoft.com/office/drawing/2014/main" id="{C138E63F-6EF6-344D-A3FB-0BDA9BB6B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072" y="1690688"/>
            <a:ext cx="8980857" cy="4351338"/>
          </a:xfrm>
        </p:spPr>
      </p:pic>
    </p:spTree>
    <p:extLst>
      <p:ext uri="{BB962C8B-B14F-4D97-AF65-F5344CB8AC3E}">
        <p14:creationId xmlns:p14="http://schemas.microsoft.com/office/powerpoint/2010/main" val="92647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7B5-F0BD-C799-EDBA-15401389CBE6}"/>
              </a:ext>
            </a:extLst>
          </p:cNvPr>
          <p:cNvSpPr>
            <a:spLocks noGrp="1"/>
          </p:cNvSpPr>
          <p:nvPr>
            <p:ph type="title"/>
          </p:nvPr>
        </p:nvSpPr>
        <p:spPr>
          <a:xfrm>
            <a:off x="2793520" y="163842"/>
            <a:ext cx="6044243" cy="1325563"/>
          </a:xfrm>
        </p:spPr>
        <p:txBody>
          <a:bodyPr>
            <a:normAutofit/>
          </a:bodyPr>
          <a:lstStyle/>
          <a:p>
            <a:r>
              <a:rPr lang="en-US" sz="3600" dirty="0">
                <a:cs typeface="Calibri Light"/>
                <a:hlinkClick r:id="rId2"/>
              </a:rPr>
              <a:t>Click here to check our website</a:t>
            </a:r>
            <a:endParaRPr lang="en-US" sz="3600">
              <a:cs typeface="Calibri Light"/>
            </a:endParaRPr>
          </a:p>
        </p:txBody>
      </p:sp>
      <p:pic>
        <p:nvPicPr>
          <p:cNvPr id="4" name="Content Placeholder 3" descr="A screenshot of a website&#10;&#10;Description automatically generated">
            <a:extLst>
              <a:ext uri="{FF2B5EF4-FFF2-40B4-BE49-F238E27FC236}">
                <a16:creationId xmlns:a16="http://schemas.microsoft.com/office/drawing/2014/main" id="{B64BC18F-E415-4ED7-063A-27F9F6989409}"/>
              </a:ext>
            </a:extLst>
          </p:cNvPr>
          <p:cNvPicPr>
            <a:picLocks noGrp="1" noChangeAspect="1"/>
          </p:cNvPicPr>
          <p:nvPr>
            <p:ph idx="1"/>
          </p:nvPr>
        </p:nvPicPr>
        <p:blipFill>
          <a:blip r:embed="rId3"/>
          <a:stretch>
            <a:fillRect/>
          </a:stretch>
        </p:blipFill>
        <p:spPr>
          <a:xfrm>
            <a:off x="1092680" y="1841933"/>
            <a:ext cx="8827697" cy="3815515"/>
          </a:xfrm>
        </p:spPr>
      </p:pic>
    </p:spTree>
    <p:extLst>
      <p:ext uri="{BB962C8B-B14F-4D97-AF65-F5344CB8AC3E}">
        <p14:creationId xmlns:p14="http://schemas.microsoft.com/office/powerpoint/2010/main" val="62596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 </vt:lpstr>
      <vt:lpstr> </vt:lpstr>
      <vt:lpstr>PowerPoint Presentation</vt:lpstr>
      <vt:lpstr>Code explanation</vt:lpstr>
      <vt:lpstr>RASPBERRY PI INTEGRATION </vt:lpstr>
      <vt:lpstr>Click here to check our website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234</cp:revision>
  <dcterms:created xsi:type="dcterms:W3CDTF">2023-09-29T07:14:55Z</dcterms:created>
  <dcterms:modified xsi:type="dcterms:W3CDTF">2023-11-01T06:13:10Z</dcterms:modified>
</cp:coreProperties>
</file>