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autoCompressPictures="0">
  <p:sldMasterIdLst>
    <p:sldMasterId id="2147483954" r:id="rId4"/>
  </p:sldMasterIdLst>
  <p:notesMasterIdLst>
    <p:notesMasterId r:id="rId15"/>
  </p:notesMasterIdLst>
  <p:handoutMasterIdLst>
    <p:handoutMasterId r:id="rId16"/>
  </p:handoutMasterIdLst>
  <p:sldIdLst>
    <p:sldId id="261" r:id="rId5"/>
    <p:sldId id="273" r:id="rId6"/>
    <p:sldId id="280" r:id="rId7"/>
    <p:sldId id="300" r:id="rId8"/>
    <p:sldId id="314" r:id="rId9"/>
    <p:sldId id="315" r:id="rId10"/>
    <p:sldId id="316" r:id="rId11"/>
    <p:sldId id="286" r:id="rId12"/>
    <p:sldId id="308" r:id="rId13"/>
    <p:sldId id="30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034" autoAdjust="0"/>
  </p:normalViewPr>
  <p:slideViewPr>
    <p:cSldViewPr>
      <p:cViewPr>
        <p:scale>
          <a:sx n="70" d="100"/>
          <a:sy n="70" d="100"/>
        </p:scale>
        <p:origin x="738" y="120"/>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3/27/2024</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3/27/2024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10</a:t>
            </a:fld>
            <a:endParaRPr lang="en-US" noProof="0" dirty="0"/>
          </a:p>
        </p:txBody>
      </p:sp>
    </p:spTree>
    <p:extLst>
      <p:ext uri="{BB962C8B-B14F-4D97-AF65-F5344CB8AC3E}">
        <p14:creationId xmlns:p14="http://schemas.microsoft.com/office/powerpoint/2010/main" val="3782231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3524746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2900598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164100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a:t>
            </a:fld>
            <a:endParaRPr lang="en-US" noProof="0" dirty="0"/>
          </a:p>
        </p:txBody>
      </p:sp>
    </p:spTree>
    <p:extLst>
      <p:ext uri="{BB962C8B-B14F-4D97-AF65-F5344CB8AC3E}">
        <p14:creationId xmlns:p14="http://schemas.microsoft.com/office/powerpoint/2010/main" val="3188857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7</a:t>
            </a:fld>
            <a:endParaRPr lang="en-US" noProof="0" dirty="0"/>
          </a:p>
        </p:txBody>
      </p:sp>
    </p:spTree>
    <p:extLst>
      <p:ext uri="{BB962C8B-B14F-4D97-AF65-F5344CB8AC3E}">
        <p14:creationId xmlns:p14="http://schemas.microsoft.com/office/powerpoint/2010/main" val="2430007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8</a:t>
            </a:fld>
            <a:endParaRPr lang="en-US" noProof="0" dirty="0"/>
          </a:p>
        </p:txBody>
      </p:sp>
    </p:spTree>
    <p:extLst>
      <p:ext uri="{BB962C8B-B14F-4D97-AF65-F5344CB8AC3E}">
        <p14:creationId xmlns:p14="http://schemas.microsoft.com/office/powerpoint/2010/main" val="1935294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9</a:t>
            </a:fld>
            <a:endParaRPr lang="en-US" noProof="0" dirty="0"/>
          </a:p>
        </p:txBody>
      </p:sp>
    </p:spTree>
    <p:extLst>
      <p:ext uri="{BB962C8B-B14F-4D97-AF65-F5344CB8AC3E}">
        <p14:creationId xmlns:p14="http://schemas.microsoft.com/office/powerpoint/2010/main" val="2318251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5.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www.fiverr.com/" TargetMode="External"/><Relationship Id="rId7" Type="http://schemas.openxmlformats.org/officeDocument/2006/relationships/hyperlink" Target="https://www.guru.com/" TargetMode="External"/><Relationship Id="rId2" Type="http://schemas.openxmlformats.org/officeDocument/2006/relationships/notesSlide" Target="../notesSlides/notesSlide8.xml"/><Relationship Id="rId1" Type="http://schemas.openxmlformats.org/officeDocument/2006/relationships/slideLayout" Target="../slideLayouts/slideLayout44.xml"/><Relationship Id="rId6" Type="http://schemas.openxmlformats.org/officeDocument/2006/relationships/hyperlink" Target="https://www.flexjobs.com/" TargetMode="External"/><Relationship Id="rId5" Type="http://schemas.openxmlformats.org/officeDocument/2006/relationships/hyperlink" Target="https://www.upwork.com/" TargetMode="External"/><Relationship Id="rId4" Type="http://schemas.openxmlformats.org/officeDocument/2006/relationships/hyperlink" Target="https://www.freelancer.com/"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p:txBody>
          <a:bodyPr>
            <a:normAutofit fontScale="90000"/>
          </a:bodyPr>
          <a:lstStyle/>
          <a:p>
            <a:r>
              <a:rPr lang="en-US" b="1" dirty="0"/>
              <a:t>Ways to Start Building Career in Freelance Digital Marketing</a:t>
            </a:r>
            <a:endParaRPr lang="en-US" dirty="0"/>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p:txBody>
          <a:bodyPr/>
          <a:lstStyle/>
          <a:p>
            <a:r>
              <a:rPr lang="en-US" dirty="0"/>
              <a:t>Mahesh </a:t>
            </a:r>
            <a:r>
              <a:rPr lang="en-US" dirty="0" err="1"/>
              <a:t>Gangurde</a:t>
            </a:r>
            <a:endParaRPr lang="en-US" dirty="0"/>
          </a:p>
        </p:txBody>
      </p:sp>
    </p:spTree>
    <p:extLst>
      <p:ext uri="{BB962C8B-B14F-4D97-AF65-F5344CB8AC3E}">
        <p14:creationId xmlns:p14="http://schemas.microsoft.com/office/powerpoint/2010/main" val="3135228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0" y="0"/>
            <a:ext cx="8329286" cy="6858000"/>
          </a:xfrm>
        </p:spPr>
      </p:pic>
      <p:sp>
        <p:nvSpPr>
          <p:cNvPr id="74" name="Text Placeholder 73">
            <a:extLst>
              <a:ext uri="{FF2B5EF4-FFF2-40B4-BE49-F238E27FC236}">
                <a16:creationId xmlns:a16="http://schemas.microsoft.com/office/drawing/2014/main" id="{C20719F7-6849-4C36-ACDB-C1AE2AAC74AD}"/>
              </a:ext>
              <a:ext uri="{C183D7F6-B498-43B3-948B-1728B52AA6E4}">
                <adec:decorative xmlns:adec="http://schemas.microsoft.com/office/drawing/2017/decorative" val="1"/>
              </a:ext>
            </a:extLst>
          </p:cNvPr>
          <p:cNvSpPr>
            <a:spLocks noGrp="1"/>
          </p:cNvSpPr>
          <p:nvPr>
            <p:ph type="body" sz="quarter" idx="12"/>
          </p:nvPr>
        </p:nvSpPr>
        <p:spPr/>
        <p:txBody>
          <a:bodyPr/>
          <a:lstStyle/>
          <a:p>
            <a:endParaRPr lang="en-US" dirty="0"/>
          </a:p>
        </p:txBody>
      </p:sp>
      <p:sp>
        <p:nvSpPr>
          <p:cNvPr id="43" name="Title 42">
            <a:extLst>
              <a:ext uri="{FF2B5EF4-FFF2-40B4-BE49-F238E27FC236}">
                <a16:creationId xmlns:a16="http://schemas.microsoft.com/office/drawing/2014/main" id="{CF39D3B5-ABDB-4DFF-8107-EF97569C9BBE}"/>
              </a:ext>
            </a:extLst>
          </p:cNvPr>
          <p:cNvSpPr>
            <a:spLocks noGrp="1"/>
          </p:cNvSpPr>
          <p:nvPr>
            <p:ph type="ctrTitle"/>
          </p:nvPr>
        </p:nvSpPr>
        <p:spPr/>
        <p:txBody>
          <a:bodyPr/>
          <a:lstStyle/>
          <a:p>
            <a:r>
              <a:rPr lang="en-US" dirty="0"/>
              <a:t>“QUOTE”</a:t>
            </a:r>
          </a:p>
        </p:txBody>
      </p:sp>
      <p:sp>
        <p:nvSpPr>
          <p:cNvPr id="44" name="Subtitle 43">
            <a:extLst>
              <a:ext uri="{FF2B5EF4-FFF2-40B4-BE49-F238E27FC236}">
                <a16:creationId xmlns:a16="http://schemas.microsoft.com/office/drawing/2014/main" id="{F522C824-2C48-4465-AABE-F46286D9ECD5}"/>
              </a:ext>
            </a:extLst>
          </p:cNvPr>
          <p:cNvSpPr>
            <a:spLocks noGrp="1"/>
          </p:cNvSpPr>
          <p:nvPr>
            <p:ph type="subTitle" idx="1"/>
          </p:nvPr>
        </p:nvSpPr>
        <p:spPr/>
        <p:txBody>
          <a:bodyPr>
            <a:normAutofit fontScale="92500" lnSpcReduction="20000"/>
          </a:bodyPr>
          <a:lstStyle/>
          <a:p>
            <a:r>
              <a:rPr lang="en-US" sz="2800" b="1" dirty="0"/>
              <a:t>“If you don’t build your dream, someone else will hire you to help them build theirs.”</a:t>
            </a:r>
          </a:p>
          <a:p>
            <a:r>
              <a:rPr lang="en-US" sz="2800" b="1" dirty="0"/>
              <a:t> – Tony Gaskins</a:t>
            </a:r>
          </a:p>
        </p:txBody>
      </p:sp>
      <p:sp>
        <p:nvSpPr>
          <p:cNvPr id="75" name="Text Placeholder 74">
            <a:extLst>
              <a:ext uri="{FF2B5EF4-FFF2-40B4-BE49-F238E27FC236}">
                <a16:creationId xmlns:a16="http://schemas.microsoft.com/office/drawing/2014/main" id="{6488F643-327C-4A41-9703-B4932AF5A2C9}"/>
              </a:ext>
              <a:ext uri="{C183D7F6-B498-43B3-948B-1728B52AA6E4}">
                <adec:decorative xmlns:adec="http://schemas.microsoft.com/office/drawing/2017/decorative" val="1"/>
              </a:ext>
            </a:extLst>
          </p:cNvPr>
          <p:cNvSpPr>
            <a:spLocks noGrp="1"/>
          </p:cNvSpPr>
          <p:nvPr>
            <p:ph type="body" sz="quarter" idx="13"/>
          </p:nvPr>
        </p:nvSpPr>
        <p:spPr/>
        <p:txBody>
          <a:bodyPr>
            <a:normAutofit fontScale="55000" lnSpcReduction="20000"/>
          </a:bodyPr>
          <a:lstStyle/>
          <a:p>
            <a:endParaRPr lang="en-US" dirty="0"/>
          </a:p>
        </p:txBody>
      </p:sp>
      <p:sp>
        <p:nvSpPr>
          <p:cNvPr id="76" name="Text Placeholder 75">
            <a:extLst>
              <a:ext uri="{FF2B5EF4-FFF2-40B4-BE49-F238E27FC236}">
                <a16:creationId xmlns:a16="http://schemas.microsoft.com/office/drawing/2014/main" id="{8EE4272D-3A75-4E40-B1D6-C8D1636AB572}"/>
              </a:ext>
              <a:ext uri="{C183D7F6-B498-43B3-948B-1728B52AA6E4}">
                <adec:decorative xmlns:adec="http://schemas.microsoft.com/office/drawing/2017/decorative" val="1"/>
              </a:ext>
            </a:extLst>
          </p:cNvPr>
          <p:cNvSpPr>
            <a:spLocks noGrp="1"/>
          </p:cNvSpPr>
          <p:nvPr>
            <p:ph type="body" sz="quarter" idx="14"/>
          </p:nvPr>
        </p:nvSpPr>
        <p:spPr/>
        <p:txBody>
          <a:bodyPr>
            <a:normAutofit fontScale="55000" lnSpcReduction="20000"/>
          </a:bodyPr>
          <a:lstStyle/>
          <a:p>
            <a:endParaRPr lang="en-US" dirty="0"/>
          </a:p>
        </p:txBody>
      </p:sp>
    </p:spTree>
    <p:extLst>
      <p:ext uri="{BB962C8B-B14F-4D97-AF65-F5344CB8AC3E}">
        <p14:creationId xmlns:p14="http://schemas.microsoft.com/office/powerpoint/2010/main" val="3202840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How to become a freelance in digital marketer</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2667000"/>
            <a:ext cx="10288693" cy="4038600"/>
          </a:xfrm>
        </p:spPr>
        <p:txBody>
          <a:bodyPr>
            <a:normAutofit fontScale="77500" lnSpcReduction="20000"/>
          </a:bodyPr>
          <a:lstStyle/>
          <a:p>
            <a:pPr marL="0" indent="0">
              <a:lnSpc>
                <a:spcPct val="120000"/>
              </a:lnSpc>
              <a:buNone/>
            </a:pPr>
            <a:r>
              <a:rPr lang="en-US" sz="2800" dirty="0">
                <a:latin typeface="Times New Roman" panose="02020603050405020304" pitchFamily="18" charset="0"/>
                <a:cs typeface="Times New Roman" panose="02020603050405020304" pitchFamily="18" charset="0"/>
              </a:rPr>
              <a:t>A freelancer is a term generally used for a person who is the self-employed person who offers services to multiple businesses. The type of work freelancers varies from person to person specialization such as social media marketing, content writer, copywriter, graphic designer, web designer and more.</a:t>
            </a:r>
          </a:p>
          <a:p>
            <a:pPr marL="0" indent="0">
              <a:lnSpc>
                <a:spcPct val="120000"/>
              </a:lnSpc>
              <a:buNone/>
            </a:pPr>
            <a:r>
              <a:rPr lang="en-US" sz="2800" dirty="0">
                <a:latin typeface="Times New Roman" panose="02020603050405020304" pitchFamily="18" charset="0"/>
                <a:cs typeface="Times New Roman" panose="02020603050405020304" pitchFamily="18" charset="0"/>
              </a:rPr>
              <a:t>A freelancer works independently, not as an employee for a company. Since freelancers are self-employed, they generally make direct contact with clients to discuss hiring terms and service rates. Companies often hire freelancers as independent contractors for a short period or a specific project.</a:t>
            </a:r>
          </a:p>
          <a:p>
            <a:pPr marL="0" indent="0">
              <a:lnSpc>
                <a:spcPct val="120000"/>
              </a:lnSpc>
              <a:buNone/>
            </a:pPr>
            <a:br>
              <a:rPr lang="en-US" sz="2800" dirty="0"/>
            </a:br>
            <a:endParaRPr lang="en-US" sz="2800" dirty="0"/>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a:xfrm>
            <a:off x="-1" y="1676400"/>
            <a:ext cx="10837333" cy="757130"/>
          </a:xfrm>
        </p:spPr>
        <p:txBody>
          <a:bodyPr/>
          <a:lstStyle/>
          <a:p>
            <a:r>
              <a:rPr lang="en-US" dirty="0"/>
              <a:t>Starting a career in freelance digital marketing can be an exciting, offering flexibility and opportunities for growth.</a:t>
            </a:r>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074725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AF890B92-D44D-461B-A5E6-D4F348791F20}"/>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3" cstate="email">
            <a:extLst>
              <a:ext uri="{28A0092B-C50C-407E-A947-70E740481C1C}">
                <a14:useLocalDpi xmlns:a14="http://schemas.microsoft.com/office/drawing/2010/main"/>
              </a:ext>
            </a:extLst>
          </a:blip>
          <a:srcRect/>
          <a:stretch/>
        </p:blipFill>
        <p:spPr>
          <a:xfrm>
            <a:off x="0" y="112976"/>
            <a:ext cx="12191999" cy="3278423"/>
          </a:xfrm>
        </p:spPr>
      </p:pic>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IN" dirty="0"/>
              <a:t>key advantages in freelance digital marketing</a:t>
            </a:r>
            <a:endParaRPr lang="en-US" dirty="0"/>
          </a:p>
        </p:txBody>
      </p:sp>
      <p:sp>
        <p:nvSpPr>
          <p:cNvPr id="34" name="Text Placeholder 33">
            <a:extLst>
              <a:ext uri="{FF2B5EF4-FFF2-40B4-BE49-F238E27FC236}">
                <a16:creationId xmlns:a16="http://schemas.microsoft.com/office/drawing/2014/main" id="{29455ACD-CCC6-4BEC-AA79-DC1C69D087DF}"/>
              </a:ext>
              <a:ext uri="{C183D7F6-B498-43B3-948B-1728B52AA6E4}">
                <adec:decorative xmlns:adec="http://schemas.microsoft.com/office/drawing/2017/decorative" val="1"/>
              </a:ext>
            </a:extLst>
          </p:cNvPr>
          <p:cNvSpPr>
            <a:spLocks noGrp="1"/>
          </p:cNvSpPr>
          <p:nvPr>
            <p:ph type="body" sz="quarter" idx="20"/>
          </p:nvPr>
        </p:nvSpPr>
        <p:spPr/>
        <p:txBody>
          <a:bodyPr/>
          <a:lstStyle/>
          <a:p>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9"/>
          </p:nvPr>
        </p:nvSpPr>
        <p:spPr>
          <a:xfrm>
            <a:off x="7589520" y="2286000"/>
            <a:ext cx="3907080" cy="3581400"/>
          </a:xfrm>
        </p:spPr>
        <p:txBody>
          <a:bodyPr>
            <a:normAutofit fontScale="92500" lnSpcReduction="10000"/>
          </a:bodyPr>
          <a:lstStyle/>
          <a:p>
            <a:pPr marL="342900" indent="-342900">
              <a:buFont typeface="Arial" panose="020B0604020202020204" pitchFamily="34" charset="0"/>
              <a:buChar char="•"/>
            </a:pPr>
            <a:r>
              <a:rPr lang="en-IN" sz="2400" b="1" dirty="0"/>
              <a:t>Flexibility</a:t>
            </a:r>
          </a:p>
          <a:p>
            <a:pPr marL="342900" indent="-342900">
              <a:buFont typeface="Arial" panose="020B0604020202020204" pitchFamily="34" charset="0"/>
              <a:buChar char="•"/>
            </a:pPr>
            <a:r>
              <a:rPr lang="en-IN" sz="2400" b="1" dirty="0"/>
              <a:t>Control Over Projects</a:t>
            </a:r>
          </a:p>
          <a:p>
            <a:pPr marL="342900" indent="-342900">
              <a:buFont typeface="Arial" panose="020B0604020202020204" pitchFamily="34" charset="0"/>
              <a:buChar char="•"/>
            </a:pPr>
            <a:r>
              <a:rPr lang="en-IN" sz="2400" b="1" dirty="0"/>
              <a:t>Variety of Work</a:t>
            </a:r>
          </a:p>
          <a:p>
            <a:pPr marL="342900" indent="-342900">
              <a:buFont typeface="Arial" panose="020B0604020202020204" pitchFamily="34" charset="0"/>
              <a:buChar char="•"/>
            </a:pPr>
            <a:r>
              <a:rPr lang="en-IN" sz="2400" b="1" dirty="0"/>
              <a:t>Higher Earning Potential</a:t>
            </a:r>
          </a:p>
          <a:p>
            <a:pPr marL="342900" indent="-342900">
              <a:buFont typeface="Arial" panose="020B0604020202020204" pitchFamily="34" charset="0"/>
              <a:buChar char="•"/>
            </a:pPr>
            <a:r>
              <a:rPr lang="en-IN" sz="2400" b="1" dirty="0"/>
              <a:t>Independence and Autonomy</a:t>
            </a:r>
          </a:p>
          <a:p>
            <a:pPr marL="342900" indent="-342900">
              <a:buFont typeface="Arial" panose="020B0604020202020204" pitchFamily="34" charset="0"/>
              <a:buChar char="•"/>
            </a:pPr>
            <a:r>
              <a:rPr lang="en-IN" sz="2400" b="1" dirty="0"/>
              <a:t>Work-Life Balance</a:t>
            </a:r>
          </a:p>
          <a:p>
            <a:pPr marL="342900" indent="-342900">
              <a:buFont typeface="Arial" panose="020B0604020202020204" pitchFamily="34" charset="0"/>
              <a:buChar char="•"/>
            </a:pPr>
            <a:r>
              <a:rPr lang="en-IN" sz="2400" b="1" dirty="0"/>
              <a:t>Opportunity for Growth</a:t>
            </a:r>
          </a:p>
          <a:p>
            <a:pPr marL="342900" indent="-342900">
              <a:buFont typeface="Arial" panose="020B0604020202020204" pitchFamily="34" charset="0"/>
              <a:buChar char="•"/>
            </a:pPr>
            <a:r>
              <a:rPr lang="en-IN" sz="2400" b="1" dirty="0"/>
              <a:t>Geographical Independence</a:t>
            </a:r>
          </a:p>
          <a:p>
            <a:pPr marL="342900" indent="-342900">
              <a:buFont typeface="Arial" panose="020B0604020202020204" pitchFamily="34" charset="0"/>
              <a:buChar char="•"/>
            </a:pPr>
            <a:r>
              <a:rPr lang="en-IN" sz="2400" b="1" dirty="0"/>
              <a:t>Networking Opportunities</a:t>
            </a:r>
          </a:p>
          <a:p>
            <a:pPr marL="342900" indent="-342900">
              <a:buFont typeface="Arial" panose="020B0604020202020204" pitchFamily="34" charset="0"/>
              <a:buChar char="•"/>
            </a:pPr>
            <a:r>
              <a:rPr lang="en-IN" sz="2400" b="1" dirty="0"/>
              <a:t>Personal Fulfilment</a:t>
            </a:r>
            <a:endParaRPr lang="en-US" sz="2400" dirty="0"/>
          </a:p>
        </p:txBody>
      </p:sp>
      <p:pic>
        <p:nvPicPr>
          <p:cNvPr id="39" name="Picture Placeholder 38">
            <a:extLst>
              <a:ext uri="{FF2B5EF4-FFF2-40B4-BE49-F238E27FC236}">
                <a16:creationId xmlns:a16="http://schemas.microsoft.com/office/drawing/2014/main" id="{D15B262E-3234-4E0C-A890-B69314333FD8}"/>
              </a:ext>
              <a:ext uri="{C183D7F6-B498-43B3-948B-1728B52AA6E4}">
                <adec:decorative xmlns:adec="http://schemas.microsoft.com/office/drawing/2017/decorative" val="1"/>
              </a:ext>
            </a:extLst>
          </p:cNvPr>
          <p:cNvPicPr>
            <a:picLocks noGrp="1" noChangeAspect="1"/>
          </p:cNvPicPr>
          <p:nvPr>
            <p:ph type="pic" sz="quarter" idx="21"/>
          </p:nvPr>
        </p:nvPicPr>
        <p:blipFill>
          <a:blip r:embed="rId4">
            <a:extLst>
              <a:ext uri="{96DAC541-7B7A-43D3-8B79-37D633B846F1}">
                <asvg:svgBlip xmlns:asvg="http://schemas.microsoft.com/office/drawing/2016/SVG/main" r:embed="rId5"/>
              </a:ext>
            </a:extLst>
          </a:blip>
          <a:srcRect l="853" r="853"/>
          <a:stretch>
            <a:fillRect/>
          </a:stretch>
        </p:blipFill>
        <p:spPr/>
      </p:pic>
      <p:sp>
        <p:nvSpPr>
          <p:cNvPr id="32" name="Text Placeholder 119">
            <a:extLst>
              <a:ext uri="{FF2B5EF4-FFF2-40B4-BE49-F238E27FC236}">
                <a16:creationId xmlns:a16="http://schemas.microsoft.com/office/drawing/2014/main" id="{D9043C6D-0761-489D-8401-7F976D80BA5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0" name="Freeform: Shape 39">
            <a:extLst>
              <a:ext uri="{FF2B5EF4-FFF2-40B4-BE49-F238E27FC236}">
                <a16:creationId xmlns:a16="http://schemas.microsoft.com/office/drawing/2014/main" id="{CD5E95B5-674E-4A3A-A7C5-83CFC41142E0}"/>
              </a:ext>
              <a:ext uri="{C183D7F6-B498-43B3-948B-1728B52AA6E4}">
                <adec:decorative xmlns:adec="http://schemas.microsoft.com/office/drawing/2017/decorative" val="1"/>
              </a:ext>
            </a:extLst>
          </p:cNvPr>
          <p:cNvSpPr/>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56204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764704"/>
            <a:ext cx="10805160" cy="707886"/>
          </a:xfrm>
        </p:spPr>
        <p:txBody>
          <a:bodyPr>
            <a:normAutofit fontScale="90000"/>
          </a:bodyPr>
          <a:lstStyle/>
          <a:p>
            <a:r>
              <a:rPr lang="en-US" dirty="0"/>
              <a:t>Here are steps you can take to begin building your career in freelance digital marketing:</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lstStyle/>
          <a:p>
            <a:r>
              <a:rPr lang="en-US" dirty="0"/>
              <a:t>Start by gaining essential skills in digital marketing.</a:t>
            </a:r>
          </a:p>
        </p:txBody>
      </p:sp>
      <p:sp>
        <p:nvSpPr>
          <p:cNvPr id="24" name="Text Placeholder 23">
            <a:extLst>
              <a:ext uri="{FF2B5EF4-FFF2-40B4-BE49-F238E27FC236}">
                <a16:creationId xmlns:a16="http://schemas.microsoft.com/office/drawing/2014/main" id="{2BE63BA8-EAF4-4B88-8D23-BEF6AA60CC23}"/>
              </a:ext>
            </a:extLst>
          </p:cNvPr>
          <p:cNvSpPr>
            <a:spLocks noGrp="1"/>
          </p:cNvSpPr>
          <p:nvPr>
            <p:ph type="body" sz="quarter" idx="16"/>
          </p:nvPr>
        </p:nvSpPr>
        <p:spPr/>
        <p:txBody>
          <a:bodyPr/>
          <a:lstStyle/>
          <a:p>
            <a:r>
              <a:rPr lang="en-IN" dirty="0"/>
              <a:t>Acquire Skills</a:t>
            </a:r>
            <a:endParaRPr lang="en-US" dirty="0"/>
          </a:p>
        </p:txBody>
      </p:sp>
      <p:pic>
        <p:nvPicPr>
          <p:cNvPr id="85" name="Picture Placeholder 84">
            <a:extLst>
              <a:ext uri="{FF2B5EF4-FFF2-40B4-BE49-F238E27FC236}">
                <a16:creationId xmlns:a16="http://schemas.microsoft.com/office/drawing/2014/main" id="{F738FFEE-D221-419F-9925-DFE3C2A81E5D}"/>
              </a:ext>
              <a:ext uri="{C183D7F6-B498-43B3-948B-1728B52AA6E4}">
                <adec:decorative xmlns:adec="http://schemas.microsoft.com/office/drawing/2017/decorative" val="1"/>
              </a:ext>
            </a:extLst>
          </p:cNvPr>
          <p:cNvPicPr>
            <a:picLocks noGrp="1" noChangeAspect="1"/>
          </p:cNvPicPr>
          <p:nvPr>
            <p:ph type="pic" sz="quarter" idx="21"/>
          </p:nvPr>
        </p:nvPicPr>
        <p:blipFill rotWithShape="1">
          <a:blip r:embed="rId3">
            <a:extLst>
              <a:ext uri="{96DAC541-7B7A-43D3-8B79-37D633B846F1}">
                <asvg:svgBlip xmlns:asvg="http://schemas.microsoft.com/office/drawing/2016/SVG/main" r:embed="rId4"/>
              </a:ext>
            </a:extLst>
          </a:blip>
          <a:srcRect l="-28275" t="-29639" r="-28275" b="-29639"/>
          <a:stretch/>
        </p:blipFill>
        <p:spPr>
          <a:xfrm>
            <a:off x="5756426" y="1935993"/>
            <a:ext cx="1094116" cy="1113108"/>
          </a:xfrm>
        </p:spPr>
      </p:pic>
      <p:sp>
        <p:nvSpPr>
          <p:cNvPr id="23" name="Content Placeholder 22">
            <a:extLst>
              <a:ext uri="{FF2B5EF4-FFF2-40B4-BE49-F238E27FC236}">
                <a16:creationId xmlns:a16="http://schemas.microsoft.com/office/drawing/2014/main" id="{2F8BDB9A-6E49-4052-924A-83FDD2B0A487}"/>
              </a:ext>
            </a:extLst>
          </p:cNvPr>
          <p:cNvSpPr>
            <a:spLocks noGrp="1"/>
          </p:cNvSpPr>
          <p:nvPr>
            <p:ph sz="quarter" idx="22"/>
          </p:nvPr>
        </p:nvSpPr>
        <p:spPr/>
        <p:txBody>
          <a:bodyPr/>
          <a:lstStyle/>
          <a:p>
            <a:r>
              <a:rPr lang="en-US" dirty="0"/>
              <a:t>you can create a portfolio by working on personal projects, volunteering for small businesses or nonprofits, or offering your services at a discounted rate in exchange for permission to showcase the work in your portfolio</a:t>
            </a:r>
          </a:p>
        </p:txBody>
      </p:sp>
      <p:sp>
        <p:nvSpPr>
          <p:cNvPr id="25" name="Text Placeholder 24">
            <a:extLst>
              <a:ext uri="{FF2B5EF4-FFF2-40B4-BE49-F238E27FC236}">
                <a16:creationId xmlns:a16="http://schemas.microsoft.com/office/drawing/2014/main" id="{34818BA8-E954-4497-B8B9-B67D92F6032D}"/>
              </a:ext>
            </a:extLst>
          </p:cNvPr>
          <p:cNvSpPr>
            <a:spLocks noGrp="1"/>
          </p:cNvSpPr>
          <p:nvPr>
            <p:ph type="body" sz="quarter" idx="23"/>
          </p:nvPr>
        </p:nvSpPr>
        <p:spPr/>
        <p:txBody>
          <a:bodyPr/>
          <a:lstStyle/>
          <a:p>
            <a:r>
              <a:rPr lang="en-IN" dirty="0"/>
              <a:t>Build a Portfolio</a:t>
            </a:r>
            <a:endParaRPr lang="en-US" dirty="0"/>
          </a:p>
        </p:txBody>
      </p:sp>
      <p:pic>
        <p:nvPicPr>
          <p:cNvPr id="87" name="Picture Placeholder 86">
            <a:extLst>
              <a:ext uri="{FF2B5EF4-FFF2-40B4-BE49-F238E27FC236}">
                <a16:creationId xmlns:a16="http://schemas.microsoft.com/office/drawing/2014/main" id="{BA712089-DDBF-4741-BA71-63A6F987EA72}"/>
              </a:ext>
              <a:ext uri="{C183D7F6-B498-43B3-948B-1728B52AA6E4}">
                <adec:decorative xmlns:adec="http://schemas.microsoft.com/office/drawing/2017/decorative" val="1"/>
              </a:ext>
            </a:extLst>
          </p:cNvPr>
          <p:cNvPicPr>
            <a:picLocks noGrp="1" noChangeAspect="1"/>
          </p:cNvPicPr>
          <p:nvPr>
            <p:ph type="pic" sz="quarter" idx="24"/>
          </p:nvPr>
        </p:nvPicPr>
        <p:blipFill rotWithShape="1">
          <a:blip r:embed="rId5">
            <a:extLst>
              <a:ext uri="{96DAC541-7B7A-43D3-8B79-37D633B846F1}">
                <asvg:svgBlip xmlns:asvg="http://schemas.microsoft.com/office/drawing/2016/SVG/main" r:embed="rId6"/>
              </a:ext>
            </a:extLst>
          </a:blip>
          <a:srcRect l="-24968" t="-26383" r="-24968" b="-26383"/>
          <a:stretch/>
        </p:blipFill>
        <p:spPr>
          <a:xfrm>
            <a:off x="4774508" y="3502811"/>
            <a:ext cx="1094116" cy="1113108"/>
          </a:xfrm>
        </p:spPr>
      </p:pic>
      <p:sp>
        <p:nvSpPr>
          <p:cNvPr id="34" name="Content Placeholder 33">
            <a:extLst>
              <a:ext uri="{FF2B5EF4-FFF2-40B4-BE49-F238E27FC236}">
                <a16:creationId xmlns:a16="http://schemas.microsoft.com/office/drawing/2014/main" id="{38AA8C13-AFD3-4C46-AEA7-67BEBF73986D}"/>
              </a:ext>
            </a:extLst>
          </p:cNvPr>
          <p:cNvSpPr>
            <a:spLocks noGrp="1"/>
          </p:cNvSpPr>
          <p:nvPr>
            <p:ph sz="quarter" idx="25"/>
          </p:nvPr>
        </p:nvSpPr>
        <p:spPr/>
        <p:txBody>
          <a:bodyPr/>
          <a:lstStyle/>
          <a:p>
            <a:r>
              <a:rPr lang="en-US" dirty="0"/>
              <a:t>Identifying a niche or specific area of expertise can help you stand out from the competition. You might specialize in a particular aspect of digital marketing like SEO SMO SEM SMM Email Marketing, Graphics Designing, Website Development.</a:t>
            </a:r>
          </a:p>
        </p:txBody>
      </p:sp>
      <p:sp>
        <p:nvSpPr>
          <p:cNvPr id="4" name="Text Placeholder 3">
            <a:extLst>
              <a:ext uri="{FF2B5EF4-FFF2-40B4-BE49-F238E27FC236}">
                <a16:creationId xmlns:a16="http://schemas.microsoft.com/office/drawing/2014/main" id="{B9105FAE-96F0-43A6-B386-AAE4E62C6E85}"/>
              </a:ext>
            </a:extLst>
          </p:cNvPr>
          <p:cNvSpPr>
            <a:spLocks noGrp="1"/>
          </p:cNvSpPr>
          <p:nvPr>
            <p:ph type="body" sz="quarter" idx="26"/>
          </p:nvPr>
        </p:nvSpPr>
        <p:spPr/>
        <p:txBody>
          <a:bodyPr/>
          <a:lstStyle/>
          <a:p>
            <a:r>
              <a:rPr lang="en-IN" dirty="0"/>
              <a:t>Define Your Niche</a:t>
            </a:r>
            <a:endParaRPr lang="en-US" dirty="0"/>
          </a:p>
        </p:txBody>
      </p:sp>
      <p:pic>
        <p:nvPicPr>
          <p:cNvPr id="89" name="Picture Placeholder 88">
            <a:extLst>
              <a:ext uri="{FF2B5EF4-FFF2-40B4-BE49-F238E27FC236}">
                <a16:creationId xmlns:a16="http://schemas.microsoft.com/office/drawing/2014/main" id="{C8671B21-B5F4-4BFE-A90B-A16041BB7F3D}"/>
              </a:ext>
              <a:ext uri="{C183D7F6-B498-43B3-948B-1728B52AA6E4}">
                <adec:decorative xmlns:adec="http://schemas.microsoft.com/office/drawing/2017/decorative" val="1"/>
              </a:ext>
            </a:extLst>
          </p:cNvPr>
          <p:cNvPicPr>
            <a:picLocks noGrp="1" noChangeAspect="1"/>
          </p:cNvPicPr>
          <p:nvPr>
            <p:ph type="pic" sz="quarter" idx="27"/>
          </p:nvPr>
        </p:nvPicPr>
        <p:blipFill rotWithShape="1">
          <a:blip r:embed="rId7">
            <a:extLst>
              <a:ext uri="{96DAC541-7B7A-43D3-8B79-37D633B846F1}">
                <asvg:svgBlip xmlns:asvg="http://schemas.microsoft.com/office/drawing/2016/SVG/main" r:embed="rId8"/>
              </a:ext>
            </a:extLst>
          </a:blip>
          <a:srcRect l="-18093" t="-19179" r="-18093" b="-19179"/>
          <a:stretch/>
        </p:blipFill>
        <p:spPr>
          <a:xfrm>
            <a:off x="3680392" y="5017901"/>
            <a:ext cx="1094116" cy="1113108"/>
          </a:xfrm>
        </p:spPr>
      </p:pic>
      <p:sp>
        <p:nvSpPr>
          <p:cNvPr id="29" name="Text Placeholder 119">
            <a:extLst>
              <a:ext uri="{FF2B5EF4-FFF2-40B4-BE49-F238E27FC236}">
                <a16:creationId xmlns:a16="http://schemas.microsoft.com/office/drawing/2014/main" id="{4DE3975B-F441-486B-9317-C176CC96BC6F}"/>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cxnSp>
        <p:nvCxnSpPr>
          <p:cNvPr id="38" name="Straight Connector 37">
            <a:extLst>
              <a:ext uri="{FF2B5EF4-FFF2-40B4-BE49-F238E27FC236}">
                <a16:creationId xmlns:a16="http://schemas.microsoft.com/office/drawing/2014/main" id="{66F01420-E00A-46BC-9AE5-EDE89E81F291}"/>
              </a:ext>
              <a:ext uri="{C183D7F6-B498-43B3-948B-1728B52AA6E4}">
                <adec:decorative xmlns:adec="http://schemas.microsoft.com/office/drawing/2017/decorative" val="1"/>
              </a:ext>
            </a:extLst>
          </p:cNvPr>
          <p:cNvCxnSpPr/>
          <p:nvPr/>
        </p:nvCxnSpPr>
        <p:spPr>
          <a:xfrm>
            <a:off x="548640" y="3263024"/>
            <a:ext cx="438912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D210877-354A-400E-B4FF-A1264FC8AB56}"/>
              </a:ext>
              <a:ext uri="{C183D7F6-B498-43B3-948B-1728B52AA6E4}">
                <adec:decorative xmlns:adec="http://schemas.microsoft.com/office/drawing/2017/decorative" val="1"/>
              </a:ext>
            </a:extLst>
          </p:cNvPr>
          <p:cNvCxnSpPr/>
          <p:nvPr/>
        </p:nvCxnSpPr>
        <p:spPr>
          <a:xfrm>
            <a:off x="548640" y="4803978"/>
            <a:ext cx="320040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175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764704"/>
            <a:ext cx="10805160" cy="707886"/>
          </a:xfrm>
        </p:spPr>
        <p:txBody>
          <a:bodyPr>
            <a:normAutofit fontScale="90000"/>
          </a:bodyPr>
          <a:lstStyle/>
          <a:p>
            <a:r>
              <a:rPr lang="en-US" dirty="0"/>
              <a:t>Here are steps you can take to begin building your career in freelance digital marketing:</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lstStyle/>
          <a:p>
            <a:r>
              <a:rPr lang="en-US" dirty="0"/>
              <a:t>Create a professional website and optimize it for SEO. Use your website to showcase your services, portfolio, client testimonials, and contact information. Additionally, build a presence on social media platforms like LinkedIn, Twitter, and Facebook to network with potential clients and showcase your expertise.</a:t>
            </a:r>
          </a:p>
        </p:txBody>
      </p:sp>
      <p:sp>
        <p:nvSpPr>
          <p:cNvPr id="24" name="Text Placeholder 23">
            <a:extLst>
              <a:ext uri="{FF2B5EF4-FFF2-40B4-BE49-F238E27FC236}">
                <a16:creationId xmlns:a16="http://schemas.microsoft.com/office/drawing/2014/main" id="{2BE63BA8-EAF4-4B88-8D23-BEF6AA60CC23}"/>
              </a:ext>
            </a:extLst>
          </p:cNvPr>
          <p:cNvSpPr>
            <a:spLocks noGrp="1"/>
          </p:cNvSpPr>
          <p:nvPr>
            <p:ph type="body" sz="quarter" idx="16"/>
          </p:nvPr>
        </p:nvSpPr>
        <p:spPr/>
        <p:txBody>
          <a:bodyPr/>
          <a:lstStyle/>
          <a:p>
            <a:r>
              <a:rPr lang="en-IN" dirty="0"/>
              <a:t>Build Your Online Presence</a:t>
            </a:r>
            <a:endParaRPr lang="en-US" dirty="0"/>
          </a:p>
        </p:txBody>
      </p:sp>
      <p:pic>
        <p:nvPicPr>
          <p:cNvPr id="85" name="Picture Placeholder 84">
            <a:extLst>
              <a:ext uri="{FF2B5EF4-FFF2-40B4-BE49-F238E27FC236}">
                <a16:creationId xmlns:a16="http://schemas.microsoft.com/office/drawing/2014/main" id="{F738FFEE-D221-419F-9925-DFE3C2A81E5D}"/>
              </a:ext>
              <a:ext uri="{C183D7F6-B498-43B3-948B-1728B52AA6E4}">
                <adec:decorative xmlns:adec="http://schemas.microsoft.com/office/drawing/2017/decorative" val="1"/>
              </a:ext>
            </a:extLst>
          </p:cNvPr>
          <p:cNvPicPr>
            <a:picLocks noGrp="1" noChangeAspect="1"/>
          </p:cNvPicPr>
          <p:nvPr>
            <p:ph type="pic" sz="quarter" idx="21"/>
          </p:nvPr>
        </p:nvPicPr>
        <p:blipFill rotWithShape="1">
          <a:blip r:embed="rId3">
            <a:extLst>
              <a:ext uri="{96DAC541-7B7A-43D3-8B79-37D633B846F1}">
                <asvg:svgBlip xmlns:asvg="http://schemas.microsoft.com/office/drawing/2016/SVG/main" r:embed="rId4"/>
              </a:ext>
            </a:extLst>
          </a:blip>
          <a:srcRect l="-28275" t="-29639" r="-28275" b="-29639"/>
          <a:stretch/>
        </p:blipFill>
        <p:spPr>
          <a:xfrm>
            <a:off x="5756426" y="1935993"/>
            <a:ext cx="1094116" cy="1113108"/>
          </a:xfrm>
        </p:spPr>
      </p:pic>
      <p:sp>
        <p:nvSpPr>
          <p:cNvPr id="23" name="Content Placeholder 22">
            <a:extLst>
              <a:ext uri="{FF2B5EF4-FFF2-40B4-BE49-F238E27FC236}">
                <a16:creationId xmlns:a16="http://schemas.microsoft.com/office/drawing/2014/main" id="{2F8BDB9A-6E49-4052-924A-83FDD2B0A487}"/>
              </a:ext>
            </a:extLst>
          </p:cNvPr>
          <p:cNvSpPr>
            <a:spLocks noGrp="1"/>
          </p:cNvSpPr>
          <p:nvPr>
            <p:ph sz="quarter" idx="22"/>
          </p:nvPr>
        </p:nvSpPr>
        <p:spPr/>
        <p:txBody>
          <a:bodyPr/>
          <a:lstStyle/>
          <a:p>
            <a:r>
              <a:rPr lang="en-US" dirty="0"/>
              <a:t>Attend industry events, join relevant online communities and forums, and connect with professionals in your field. Building relationships with other freelancers, marketers, and potential clients can lead to referrals and new opportunities.</a:t>
            </a:r>
          </a:p>
        </p:txBody>
      </p:sp>
      <p:sp>
        <p:nvSpPr>
          <p:cNvPr id="25" name="Text Placeholder 24">
            <a:extLst>
              <a:ext uri="{FF2B5EF4-FFF2-40B4-BE49-F238E27FC236}">
                <a16:creationId xmlns:a16="http://schemas.microsoft.com/office/drawing/2014/main" id="{34818BA8-E954-4497-B8B9-B67D92F6032D}"/>
              </a:ext>
            </a:extLst>
          </p:cNvPr>
          <p:cNvSpPr>
            <a:spLocks noGrp="1"/>
          </p:cNvSpPr>
          <p:nvPr>
            <p:ph type="body" sz="quarter" idx="23"/>
          </p:nvPr>
        </p:nvSpPr>
        <p:spPr/>
        <p:txBody>
          <a:bodyPr/>
          <a:lstStyle/>
          <a:p>
            <a:r>
              <a:rPr lang="en-IN" dirty="0"/>
              <a:t>Network</a:t>
            </a:r>
            <a:endParaRPr lang="en-US" dirty="0"/>
          </a:p>
        </p:txBody>
      </p:sp>
      <p:pic>
        <p:nvPicPr>
          <p:cNvPr id="87" name="Picture Placeholder 86">
            <a:extLst>
              <a:ext uri="{FF2B5EF4-FFF2-40B4-BE49-F238E27FC236}">
                <a16:creationId xmlns:a16="http://schemas.microsoft.com/office/drawing/2014/main" id="{BA712089-DDBF-4741-BA71-63A6F987EA72}"/>
              </a:ext>
              <a:ext uri="{C183D7F6-B498-43B3-948B-1728B52AA6E4}">
                <adec:decorative xmlns:adec="http://schemas.microsoft.com/office/drawing/2017/decorative" val="1"/>
              </a:ext>
            </a:extLst>
          </p:cNvPr>
          <p:cNvPicPr>
            <a:picLocks noGrp="1" noChangeAspect="1"/>
          </p:cNvPicPr>
          <p:nvPr>
            <p:ph type="pic" sz="quarter" idx="24"/>
          </p:nvPr>
        </p:nvPicPr>
        <p:blipFill rotWithShape="1">
          <a:blip r:embed="rId5">
            <a:extLst>
              <a:ext uri="{96DAC541-7B7A-43D3-8B79-37D633B846F1}">
                <asvg:svgBlip xmlns:asvg="http://schemas.microsoft.com/office/drawing/2016/SVG/main" r:embed="rId6"/>
              </a:ext>
            </a:extLst>
          </a:blip>
          <a:srcRect l="-24968" t="-26383" r="-24968" b="-26383"/>
          <a:stretch/>
        </p:blipFill>
        <p:spPr>
          <a:xfrm>
            <a:off x="4774508" y="3502811"/>
            <a:ext cx="1094116" cy="1113108"/>
          </a:xfrm>
        </p:spPr>
      </p:pic>
      <p:sp>
        <p:nvSpPr>
          <p:cNvPr id="34" name="Content Placeholder 33">
            <a:extLst>
              <a:ext uri="{FF2B5EF4-FFF2-40B4-BE49-F238E27FC236}">
                <a16:creationId xmlns:a16="http://schemas.microsoft.com/office/drawing/2014/main" id="{38AA8C13-AFD3-4C46-AEA7-67BEBF73986D}"/>
              </a:ext>
            </a:extLst>
          </p:cNvPr>
          <p:cNvSpPr>
            <a:spLocks noGrp="1"/>
          </p:cNvSpPr>
          <p:nvPr>
            <p:ph sz="quarter" idx="25"/>
          </p:nvPr>
        </p:nvSpPr>
        <p:spPr/>
        <p:txBody>
          <a:bodyPr/>
          <a:lstStyle/>
          <a:p>
            <a:r>
              <a:rPr lang="en-US" dirty="0"/>
              <a:t>Develop a marketing strategy to promote your services. This could include creating content (blog posts, videos, infographics) to demonstrate your expertise, running targeted advertising campaigns, and reaching out directly to potential clients through email or social media. Consistency and professionalism in your marketing efforts will help attract clients.</a:t>
            </a:r>
          </a:p>
        </p:txBody>
      </p:sp>
      <p:sp>
        <p:nvSpPr>
          <p:cNvPr id="4" name="Text Placeholder 3">
            <a:extLst>
              <a:ext uri="{FF2B5EF4-FFF2-40B4-BE49-F238E27FC236}">
                <a16:creationId xmlns:a16="http://schemas.microsoft.com/office/drawing/2014/main" id="{B9105FAE-96F0-43A6-B386-AAE4E62C6E85}"/>
              </a:ext>
            </a:extLst>
          </p:cNvPr>
          <p:cNvSpPr>
            <a:spLocks noGrp="1"/>
          </p:cNvSpPr>
          <p:nvPr>
            <p:ph type="body" sz="quarter" idx="26"/>
          </p:nvPr>
        </p:nvSpPr>
        <p:spPr/>
        <p:txBody>
          <a:bodyPr/>
          <a:lstStyle/>
          <a:p>
            <a:r>
              <a:rPr lang="en-IN" dirty="0"/>
              <a:t>Market Yourself</a:t>
            </a:r>
            <a:endParaRPr lang="en-US" dirty="0"/>
          </a:p>
        </p:txBody>
      </p:sp>
      <p:pic>
        <p:nvPicPr>
          <p:cNvPr id="89" name="Picture Placeholder 88">
            <a:extLst>
              <a:ext uri="{FF2B5EF4-FFF2-40B4-BE49-F238E27FC236}">
                <a16:creationId xmlns:a16="http://schemas.microsoft.com/office/drawing/2014/main" id="{C8671B21-B5F4-4BFE-A90B-A16041BB7F3D}"/>
              </a:ext>
              <a:ext uri="{C183D7F6-B498-43B3-948B-1728B52AA6E4}">
                <adec:decorative xmlns:adec="http://schemas.microsoft.com/office/drawing/2017/decorative" val="1"/>
              </a:ext>
            </a:extLst>
          </p:cNvPr>
          <p:cNvPicPr>
            <a:picLocks noGrp="1" noChangeAspect="1"/>
          </p:cNvPicPr>
          <p:nvPr>
            <p:ph type="pic" sz="quarter" idx="27"/>
          </p:nvPr>
        </p:nvPicPr>
        <p:blipFill rotWithShape="1">
          <a:blip r:embed="rId7">
            <a:extLst>
              <a:ext uri="{96DAC541-7B7A-43D3-8B79-37D633B846F1}">
                <asvg:svgBlip xmlns:asvg="http://schemas.microsoft.com/office/drawing/2016/SVG/main" r:embed="rId8"/>
              </a:ext>
            </a:extLst>
          </a:blip>
          <a:srcRect l="-18093" t="-19179" r="-18093" b="-19179"/>
          <a:stretch/>
        </p:blipFill>
        <p:spPr>
          <a:xfrm>
            <a:off x="3680392" y="5017901"/>
            <a:ext cx="1094116" cy="1113108"/>
          </a:xfrm>
        </p:spPr>
      </p:pic>
      <p:sp>
        <p:nvSpPr>
          <p:cNvPr id="29" name="Text Placeholder 119">
            <a:extLst>
              <a:ext uri="{FF2B5EF4-FFF2-40B4-BE49-F238E27FC236}">
                <a16:creationId xmlns:a16="http://schemas.microsoft.com/office/drawing/2014/main" id="{4DE3975B-F441-486B-9317-C176CC96BC6F}"/>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cxnSp>
        <p:nvCxnSpPr>
          <p:cNvPr id="38" name="Straight Connector 37">
            <a:extLst>
              <a:ext uri="{FF2B5EF4-FFF2-40B4-BE49-F238E27FC236}">
                <a16:creationId xmlns:a16="http://schemas.microsoft.com/office/drawing/2014/main" id="{66F01420-E00A-46BC-9AE5-EDE89E81F291}"/>
              </a:ext>
              <a:ext uri="{C183D7F6-B498-43B3-948B-1728B52AA6E4}">
                <adec:decorative xmlns:adec="http://schemas.microsoft.com/office/drawing/2017/decorative" val="1"/>
              </a:ext>
            </a:extLst>
          </p:cNvPr>
          <p:cNvCxnSpPr/>
          <p:nvPr/>
        </p:nvCxnSpPr>
        <p:spPr>
          <a:xfrm>
            <a:off x="548640" y="3263024"/>
            <a:ext cx="438912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D210877-354A-400E-B4FF-A1264FC8AB56}"/>
              </a:ext>
              <a:ext uri="{C183D7F6-B498-43B3-948B-1728B52AA6E4}">
                <adec:decorative xmlns:adec="http://schemas.microsoft.com/office/drawing/2017/decorative" val="1"/>
              </a:ext>
            </a:extLst>
          </p:cNvPr>
          <p:cNvCxnSpPr/>
          <p:nvPr/>
        </p:nvCxnSpPr>
        <p:spPr>
          <a:xfrm>
            <a:off x="548640" y="4803978"/>
            <a:ext cx="320040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8003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764704"/>
            <a:ext cx="10805160" cy="707886"/>
          </a:xfrm>
        </p:spPr>
        <p:txBody>
          <a:bodyPr>
            <a:normAutofit fontScale="90000"/>
          </a:bodyPr>
          <a:lstStyle/>
          <a:p>
            <a:r>
              <a:rPr lang="en-US" dirty="0"/>
              <a:t>Here are steps you can take to begin building your career in freelance digital marketing:</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lstStyle/>
          <a:p>
            <a:r>
              <a:rPr lang="en-US" dirty="0"/>
              <a:t>Digital marketing is a rapidly evolving field, so it's essential to stay updated on industry trends, new technologies, and best practices. Invest time in ongoing learning through courses, webinars, conferences, and networking with other professionals.</a:t>
            </a:r>
          </a:p>
        </p:txBody>
      </p:sp>
      <p:sp>
        <p:nvSpPr>
          <p:cNvPr id="24" name="Text Placeholder 23">
            <a:extLst>
              <a:ext uri="{FF2B5EF4-FFF2-40B4-BE49-F238E27FC236}">
                <a16:creationId xmlns:a16="http://schemas.microsoft.com/office/drawing/2014/main" id="{2BE63BA8-EAF4-4B88-8D23-BEF6AA60CC23}"/>
              </a:ext>
            </a:extLst>
          </p:cNvPr>
          <p:cNvSpPr>
            <a:spLocks noGrp="1"/>
          </p:cNvSpPr>
          <p:nvPr>
            <p:ph type="body" sz="quarter" idx="16"/>
          </p:nvPr>
        </p:nvSpPr>
        <p:spPr/>
        <p:txBody>
          <a:bodyPr/>
          <a:lstStyle/>
          <a:p>
            <a:r>
              <a:rPr lang="en-IN" dirty="0"/>
              <a:t>Continuously Learn and Adapt</a:t>
            </a:r>
            <a:endParaRPr lang="en-US" dirty="0"/>
          </a:p>
        </p:txBody>
      </p:sp>
      <p:pic>
        <p:nvPicPr>
          <p:cNvPr id="85" name="Picture Placeholder 84">
            <a:extLst>
              <a:ext uri="{FF2B5EF4-FFF2-40B4-BE49-F238E27FC236}">
                <a16:creationId xmlns:a16="http://schemas.microsoft.com/office/drawing/2014/main" id="{F738FFEE-D221-419F-9925-DFE3C2A81E5D}"/>
              </a:ext>
              <a:ext uri="{C183D7F6-B498-43B3-948B-1728B52AA6E4}">
                <adec:decorative xmlns:adec="http://schemas.microsoft.com/office/drawing/2017/decorative" val="1"/>
              </a:ext>
            </a:extLst>
          </p:cNvPr>
          <p:cNvPicPr>
            <a:picLocks noGrp="1" noChangeAspect="1"/>
          </p:cNvPicPr>
          <p:nvPr>
            <p:ph type="pic" sz="quarter" idx="21"/>
          </p:nvPr>
        </p:nvPicPr>
        <p:blipFill rotWithShape="1">
          <a:blip r:embed="rId3">
            <a:extLst>
              <a:ext uri="{96DAC541-7B7A-43D3-8B79-37D633B846F1}">
                <asvg:svgBlip xmlns:asvg="http://schemas.microsoft.com/office/drawing/2016/SVG/main" r:embed="rId4"/>
              </a:ext>
            </a:extLst>
          </a:blip>
          <a:srcRect l="-28275" t="-29639" r="-28275" b="-29639"/>
          <a:stretch/>
        </p:blipFill>
        <p:spPr>
          <a:xfrm>
            <a:off x="5756426" y="1935993"/>
            <a:ext cx="1094116" cy="1113108"/>
          </a:xfrm>
        </p:spPr>
      </p:pic>
      <p:sp>
        <p:nvSpPr>
          <p:cNvPr id="23" name="Content Placeholder 22">
            <a:extLst>
              <a:ext uri="{FF2B5EF4-FFF2-40B4-BE49-F238E27FC236}">
                <a16:creationId xmlns:a16="http://schemas.microsoft.com/office/drawing/2014/main" id="{2F8BDB9A-6E49-4052-924A-83FDD2B0A487}"/>
              </a:ext>
            </a:extLst>
          </p:cNvPr>
          <p:cNvSpPr>
            <a:spLocks noGrp="1"/>
          </p:cNvSpPr>
          <p:nvPr>
            <p:ph sz="quarter" idx="22"/>
          </p:nvPr>
        </p:nvSpPr>
        <p:spPr/>
        <p:txBody>
          <a:bodyPr/>
          <a:lstStyle/>
          <a:p>
            <a:r>
              <a:rPr lang="en-US" dirty="0"/>
              <a:t>Building a successful freelance career takes time and effort. Stay patient and persistent, especially during the initial stages when you may face challenges or setbacks.</a:t>
            </a:r>
          </a:p>
        </p:txBody>
      </p:sp>
      <p:sp>
        <p:nvSpPr>
          <p:cNvPr id="25" name="Text Placeholder 24">
            <a:extLst>
              <a:ext uri="{FF2B5EF4-FFF2-40B4-BE49-F238E27FC236}">
                <a16:creationId xmlns:a16="http://schemas.microsoft.com/office/drawing/2014/main" id="{34818BA8-E954-4497-B8B9-B67D92F6032D}"/>
              </a:ext>
            </a:extLst>
          </p:cNvPr>
          <p:cNvSpPr>
            <a:spLocks noGrp="1"/>
          </p:cNvSpPr>
          <p:nvPr>
            <p:ph type="body" sz="quarter" idx="23"/>
          </p:nvPr>
        </p:nvSpPr>
        <p:spPr/>
        <p:txBody>
          <a:bodyPr/>
          <a:lstStyle/>
          <a:p>
            <a:r>
              <a:rPr lang="en-IN" dirty="0"/>
              <a:t>Be Patient and Persistent</a:t>
            </a:r>
            <a:endParaRPr lang="en-US" dirty="0"/>
          </a:p>
        </p:txBody>
      </p:sp>
      <p:pic>
        <p:nvPicPr>
          <p:cNvPr id="87" name="Picture Placeholder 86">
            <a:extLst>
              <a:ext uri="{FF2B5EF4-FFF2-40B4-BE49-F238E27FC236}">
                <a16:creationId xmlns:a16="http://schemas.microsoft.com/office/drawing/2014/main" id="{BA712089-DDBF-4741-BA71-63A6F987EA72}"/>
              </a:ext>
              <a:ext uri="{C183D7F6-B498-43B3-948B-1728B52AA6E4}">
                <adec:decorative xmlns:adec="http://schemas.microsoft.com/office/drawing/2017/decorative" val="1"/>
              </a:ext>
            </a:extLst>
          </p:cNvPr>
          <p:cNvPicPr>
            <a:picLocks noGrp="1" noChangeAspect="1"/>
          </p:cNvPicPr>
          <p:nvPr>
            <p:ph type="pic" sz="quarter" idx="24"/>
          </p:nvPr>
        </p:nvPicPr>
        <p:blipFill rotWithShape="1">
          <a:blip r:embed="rId5">
            <a:extLst>
              <a:ext uri="{96DAC541-7B7A-43D3-8B79-37D633B846F1}">
                <asvg:svgBlip xmlns:asvg="http://schemas.microsoft.com/office/drawing/2016/SVG/main" r:embed="rId6"/>
              </a:ext>
            </a:extLst>
          </a:blip>
          <a:srcRect l="-24968" t="-26383" r="-24968" b="-26383"/>
          <a:stretch/>
        </p:blipFill>
        <p:spPr>
          <a:xfrm>
            <a:off x="4774508" y="3502811"/>
            <a:ext cx="1094116" cy="1113108"/>
          </a:xfrm>
        </p:spPr>
      </p:pic>
      <p:sp>
        <p:nvSpPr>
          <p:cNvPr id="34" name="Content Placeholder 33">
            <a:extLst>
              <a:ext uri="{FF2B5EF4-FFF2-40B4-BE49-F238E27FC236}">
                <a16:creationId xmlns:a16="http://schemas.microsoft.com/office/drawing/2014/main" id="{38AA8C13-AFD3-4C46-AEA7-67BEBF73986D}"/>
              </a:ext>
            </a:extLst>
          </p:cNvPr>
          <p:cNvSpPr>
            <a:spLocks noGrp="1"/>
          </p:cNvSpPr>
          <p:nvPr>
            <p:ph sz="quarter" idx="25"/>
          </p:nvPr>
        </p:nvSpPr>
        <p:spPr/>
        <p:txBody>
          <a:bodyPr/>
          <a:lstStyle/>
          <a:p>
            <a:r>
              <a:rPr lang="en-US" dirty="0"/>
              <a:t>Define your short-term and long-term goals for your freelance digital marketing career. Whether it's acquiring a certain number of clients, increasing your income</a:t>
            </a:r>
          </a:p>
        </p:txBody>
      </p:sp>
      <p:sp>
        <p:nvSpPr>
          <p:cNvPr id="4" name="Text Placeholder 3">
            <a:extLst>
              <a:ext uri="{FF2B5EF4-FFF2-40B4-BE49-F238E27FC236}">
                <a16:creationId xmlns:a16="http://schemas.microsoft.com/office/drawing/2014/main" id="{B9105FAE-96F0-43A6-B386-AAE4E62C6E85}"/>
              </a:ext>
            </a:extLst>
          </p:cNvPr>
          <p:cNvSpPr>
            <a:spLocks noGrp="1"/>
          </p:cNvSpPr>
          <p:nvPr>
            <p:ph type="body" sz="quarter" idx="26"/>
          </p:nvPr>
        </p:nvSpPr>
        <p:spPr/>
        <p:txBody>
          <a:bodyPr/>
          <a:lstStyle/>
          <a:p>
            <a:r>
              <a:rPr lang="en-IN" dirty="0"/>
              <a:t>Set Clear Goals</a:t>
            </a:r>
            <a:endParaRPr lang="en-US" dirty="0"/>
          </a:p>
        </p:txBody>
      </p:sp>
      <p:pic>
        <p:nvPicPr>
          <p:cNvPr id="89" name="Picture Placeholder 88">
            <a:extLst>
              <a:ext uri="{FF2B5EF4-FFF2-40B4-BE49-F238E27FC236}">
                <a16:creationId xmlns:a16="http://schemas.microsoft.com/office/drawing/2014/main" id="{C8671B21-B5F4-4BFE-A90B-A16041BB7F3D}"/>
              </a:ext>
              <a:ext uri="{C183D7F6-B498-43B3-948B-1728B52AA6E4}">
                <adec:decorative xmlns:adec="http://schemas.microsoft.com/office/drawing/2017/decorative" val="1"/>
              </a:ext>
            </a:extLst>
          </p:cNvPr>
          <p:cNvPicPr>
            <a:picLocks noGrp="1" noChangeAspect="1"/>
          </p:cNvPicPr>
          <p:nvPr>
            <p:ph type="pic" sz="quarter" idx="27"/>
          </p:nvPr>
        </p:nvPicPr>
        <p:blipFill rotWithShape="1">
          <a:blip r:embed="rId7">
            <a:extLst>
              <a:ext uri="{96DAC541-7B7A-43D3-8B79-37D633B846F1}">
                <asvg:svgBlip xmlns:asvg="http://schemas.microsoft.com/office/drawing/2016/SVG/main" r:embed="rId8"/>
              </a:ext>
            </a:extLst>
          </a:blip>
          <a:srcRect l="-18093" t="-19179" r="-18093" b="-19179"/>
          <a:stretch/>
        </p:blipFill>
        <p:spPr>
          <a:xfrm>
            <a:off x="3680392" y="5017901"/>
            <a:ext cx="1094116" cy="1113108"/>
          </a:xfrm>
        </p:spPr>
      </p:pic>
      <p:sp>
        <p:nvSpPr>
          <p:cNvPr id="29" name="Text Placeholder 119">
            <a:extLst>
              <a:ext uri="{FF2B5EF4-FFF2-40B4-BE49-F238E27FC236}">
                <a16:creationId xmlns:a16="http://schemas.microsoft.com/office/drawing/2014/main" id="{4DE3975B-F441-486B-9317-C176CC96BC6F}"/>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cxnSp>
        <p:nvCxnSpPr>
          <p:cNvPr id="38" name="Straight Connector 37">
            <a:extLst>
              <a:ext uri="{FF2B5EF4-FFF2-40B4-BE49-F238E27FC236}">
                <a16:creationId xmlns:a16="http://schemas.microsoft.com/office/drawing/2014/main" id="{66F01420-E00A-46BC-9AE5-EDE89E81F291}"/>
              </a:ext>
              <a:ext uri="{C183D7F6-B498-43B3-948B-1728B52AA6E4}">
                <adec:decorative xmlns:adec="http://schemas.microsoft.com/office/drawing/2017/decorative" val="1"/>
              </a:ext>
            </a:extLst>
          </p:cNvPr>
          <p:cNvCxnSpPr/>
          <p:nvPr/>
        </p:nvCxnSpPr>
        <p:spPr>
          <a:xfrm>
            <a:off x="548640" y="3263024"/>
            <a:ext cx="438912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D210877-354A-400E-B4FF-A1264FC8AB56}"/>
              </a:ext>
              <a:ext uri="{C183D7F6-B498-43B3-948B-1728B52AA6E4}">
                <adec:decorative xmlns:adec="http://schemas.microsoft.com/office/drawing/2017/decorative" val="1"/>
              </a:ext>
            </a:extLst>
          </p:cNvPr>
          <p:cNvCxnSpPr/>
          <p:nvPr/>
        </p:nvCxnSpPr>
        <p:spPr>
          <a:xfrm>
            <a:off x="548640" y="4803978"/>
            <a:ext cx="320040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7100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64664" y="1268760"/>
            <a:ext cx="10288693" cy="5309115"/>
          </a:xfrm>
        </p:spPr>
        <p:txBody>
          <a:bodyPr>
            <a:normAutofit/>
          </a:bodyPr>
          <a:lstStyle/>
          <a:p>
            <a:pPr marL="0" indent="0">
              <a:lnSpc>
                <a:spcPct val="120000"/>
              </a:lnSpc>
              <a:buNone/>
            </a:pPr>
            <a:r>
              <a:rPr lang="en-US" sz="1050" b="1" dirty="0">
                <a:latin typeface="Times New Roman" panose="02020603050405020304" pitchFamily="18" charset="0"/>
                <a:cs typeface="Times New Roman" panose="02020603050405020304" pitchFamily="18" charset="0"/>
              </a:rPr>
              <a:t>1) Choose A Topic You Are Interested About And Start A Blog About It. </a:t>
            </a:r>
          </a:p>
          <a:p>
            <a:pPr marL="0" indent="0">
              <a:lnSpc>
                <a:spcPct val="120000"/>
              </a:lnSpc>
              <a:buNone/>
            </a:pPr>
            <a:r>
              <a:rPr lang="en-US" sz="1050" b="1" dirty="0">
                <a:latin typeface="Times New Roman" panose="02020603050405020304" pitchFamily="18" charset="0"/>
                <a:cs typeface="Times New Roman" panose="02020603050405020304" pitchFamily="18" charset="0"/>
              </a:rPr>
              <a:t>2) Write Article On Digital Marketing, Digital Marketing Stats In Your Blog.</a:t>
            </a:r>
          </a:p>
          <a:p>
            <a:pPr marL="0" indent="0">
              <a:lnSpc>
                <a:spcPct val="120000"/>
              </a:lnSpc>
              <a:buNone/>
            </a:pPr>
            <a:r>
              <a:rPr lang="en-US" sz="1050" b="1" dirty="0">
                <a:latin typeface="Times New Roman" panose="02020603050405020304" pitchFamily="18" charset="0"/>
                <a:cs typeface="Times New Roman" panose="02020603050405020304" pitchFamily="18" charset="0"/>
              </a:rPr>
              <a:t>3) Install Google Analytics Tracking Code And See If You Are Getting Some Traffic To Your Blog. Explore Google Analytics.</a:t>
            </a:r>
          </a:p>
          <a:p>
            <a:pPr marL="0" indent="0">
              <a:lnSpc>
                <a:spcPct val="120000"/>
              </a:lnSpc>
              <a:buNone/>
            </a:pPr>
            <a:r>
              <a:rPr lang="en-US" sz="1050" b="1" dirty="0">
                <a:latin typeface="Times New Roman" panose="02020603050405020304" pitchFamily="18" charset="0"/>
                <a:cs typeface="Times New Roman" panose="02020603050405020304" pitchFamily="18" charset="0"/>
              </a:rPr>
              <a:t>4) Open A Google Ads Account And Do Some Keyword Research To See What People Are Searching For In Google To Find Information On The Topic You Are Blogging About.</a:t>
            </a:r>
          </a:p>
          <a:p>
            <a:pPr marL="0" indent="0">
              <a:lnSpc>
                <a:spcPct val="120000"/>
              </a:lnSpc>
              <a:buNone/>
            </a:pPr>
            <a:r>
              <a:rPr lang="en-US" sz="1050" b="1" dirty="0">
                <a:latin typeface="Times New Roman" panose="02020603050405020304" pitchFamily="18" charset="0"/>
                <a:cs typeface="Times New Roman" panose="02020603050405020304" pitchFamily="18" charset="0"/>
              </a:rPr>
              <a:t>Write More Articles And Publish On Your Blog.</a:t>
            </a:r>
          </a:p>
          <a:p>
            <a:pPr marL="0" indent="0">
              <a:lnSpc>
                <a:spcPct val="120000"/>
              </a:lnSpc>
              <a:buNone/>
            </a:pPr>
            <a:r>
              <a:rPr lang="en-US" sz="1050" b="1" dirty="0">
                <a:latin typeface="Times New Roman" panose="02020603050405020304" pitchFamily="18" charset="0"/>
                <a:cs typeface="Times New Roman" panose="02020603050405020304" pitchFamily="18" charset="0"/>
              </a:rPr>
              <a:t>5) Open A Facebook Page Dedicated To Your Blog (Apart From Your Personal Page) And Share The Articles On Your Facebook Page.</a:t>
            </a:r>
          </a:p>
          <a:p>
            <a:pPr marL="0" indent="0">
              <a:lnSpc>
                <a:spcPct val="120000"/>
              </a:lnSpc>
              <a:buNone/>
            </a:pPr>
            <a:r>
              <a:rPr lang="en-US" sz="1050" b="1" dirty="0">
                <a:latin typeface="Times New Roman" panose="02020603050405020304" pitchFamily="18" charset="0"/>
                <a:cs typeface="Times New Roman" panose="02020603050405020304" pitchFamily="18" charset="0"/>
              </a:rPr>
              <a:t>6) Promote Your Page With Facebook Advertising. </a:t>
            </a:r>
          </a:p>
          <a:p>
            <a:pPr marL="0" indent="0">
              <a:lnSpc>
                <a:spcPct val="120000"/>
              </a:lnSpc>
              <a:buNone/>
            </a:pPr>
            <a:r>
              <a:rPr lang="en-US" sz="1050" b="1" dirty="0">
                <a:latin typeface="Times New Roman" panose="02020603050405020304" pitchFamily="18" charset="0"/>
                <a:cs typeface="Times New Roman" panose="02020603050405020304" pitchFamily="18" charset="0"/>
              </a:rPr>
              <a:t>7) Embed Social Sharing Buttons In Your Blog Articles. You Can Do This Using </a:t>
            </a:r>
            <a:r>
              <a:rPr lang="en-US" sz="1050" b="1" dirty="0" err="1">
                <a:latin typeface="Times New Roman" panose="02020603050405020304" pitchFamily="18" charset="0"/>
                <a:cs typeface="Times New Roman" panose="02020603050405020304" pitchFamily="18" charset="0"/>
              </a:rPr>
              <a:t>Wordpress</a:t>
            </a:r>
            <a:r>
              <a:rPr lang="en-US" sz="1050" b="1" dirty="0">
                <a:latin typeface="Times New Roman" panose="02020603050405020304" pitchFamily="18" charset="0"/>
                <a:cs typeface="Times New Roman" panose="02020603050405020304" pitchFamily="18" charset="0"/>
              </a:rPr>
              <a:t> Plugins And It Is Free.</a:t>
            </a:r>
          </a:p>
          <a:p>
            <a:pPr marL="0" indent="0">
              <a:lnSpc>
                <a:spcPct val="120000"/>
              </a:lnSpc>
              <a:buNone/>
            </a:pPr>
            <a:r>
              <a:rPr lang="en-US" sz="1050" b="1" dirty="0">
                <a:latin typeface="Times New Roman" panose="02020603050405020304" pitchFamily="18" charset="0"/>
                <a:cs typeface="Times New Roman" panose="02020603050405020304" pitchFamily="18" charset="0"/>
              </a:rPr>
              <a:t>8) Sign Up For An Email Marketing Service Such As Mailchimp, </a:t>
            </a:r>
            <a:r>
              <a:rPr lang="en-US" sz="1050" b="1" dirty="0" err="1">
                <a:latin typeface="Times New Roman" panose="02020603050405020304" pitchFamily="18" charset="0"/>
                <a:cs typeface="Times New Roman" panose="02020603050405020304" pitchFamily="18" charset="0"/>
              </a:rPr>
              <a:t>Aweber</a:t>
            </a:r>
            <a:r>
              <a:rPr lang="en-US" sz="1050" b="1" dirty="0">
                <a:latin typeface="Times New Roman" panose="02020603050405020304" pitchFamily="18" charset="0"/>
                <a:cs typeface="Times New Roman" panose="02020603050405020304" pitchFamily="18" charset="0"/>
              </a:rPr>
              <a:t>. </a:t>
            </a:r>
          </a:p>
          <a:p>
            <a:pPr marL="0" indent="0">
              <a:lnSpc>
                <a:spcPct val="120000"/>
              </a:lnSpc>
              <a:buNone/>
            </a:pPr>
            <a:r>
              <a:rPr lang="en-US" sz="1050" b="1" dirty="0">
                <a:latin typeface="Times New Roman" panose="02020603050405020304" pitchFamily="18" charset="0"/>
                <a:cs typeface="Times New Roman" panose="02020603050405020304" pitchFamily="18" charset="0"/>
              </a:rPr>
              <a:t>9) Embed Email Signup Forms In Your Blog And Collect Subscribers. Email Subscribers Whenever You Publish Something In Your Blog.</a:t>
            </a:r>
          </a:p>
          <a:p>
            <a:pPr marL="0" indent="0">
              <a:lnSpc>
                <a:spcPct val="120000"/>
              </a:lnSpc>
              <a:buNone/>
            </a:pPr>
            <a:r>
              <a:rPr lang="en-US" sz="1050" b="1" dirty="0">
                <a:latin typeface="Times New Roman" panose="02020603050405020304" pitchFamily="18" charset="0"/>
                <a:cs typeface="Times New Roman" panose="02020603050405020304" pitchFamily="18" charset="0"/>
              </a:rPr>
              <a:t>10) Promote Your Facebook Page Through Email Marketing And In Turn Also Get More Email Subscribers From Your Facebook Page.</a:t>
            </a:r>
          </a:p>
          <a:p>
            <a:pPr marL="0" indent="0">
              <a:lnSpc>
                <a:spcPct val="120000"/>
              </a:lnSpc>
              <a:buNone/>
            </a:pPr>
            <a:r>
              <a:rPr lang="en-US" sz="1050" b="1" dirty="0">
                <a:latin typeface="Times New Roman" panose="02020603050405020304" pitchFamily="18" charset="0"/>
                <a:cs typeface="Times New Roman" panose="02020603050405020304" pitchFamily="18" charset="0"/>
              </a:rPr>
              <a:t>11) Promote Your Blog Via Google Ads. Get Started With Very Low CPC Bids. Most New Google Ads Accounts Get A Free Credit For Promotion. If You Don’t Get It, Call Google Ads Support And They Will Give You Free Credits To Get You Started.</a:t>
            </a:r>
          </a:p>
          <a:p>
            <a:pPr marL="0" indent="0">
              <a:lnSpc>
                <a:spcPct val="120000"/>
              </a:lnSpc>
              <a:buNone/>
            </a:pPr>
            <a:r>
              <a:rPr lang="en-US" sz="1050" b="1" dirty="0">
                <a:latin typeface="Times New Roman" panose="02020603050405020304" pitchFamily="18" charset="0"/>
                <a:cs typeface="Times New Roman" panose="02020603050405020304" pitchFamily="18" charset="0"/>
              </a:rPr>
              <a:t>12) Sign Up For Google </a:t>
            </a:r>
            <a:r>
              <a:rPr lang="en-US" sz="1050" b="1" dirty="0" err="1">
                <a:latin typeface="Times New Roman" panose="02020603050405020304" pitchFamily="18" charset="0"/>
                <a:cs typeface="Times New Roman" panose="02020603050405020304" pitchFamily="18" charset="0"/>
              </a:rPr>
              <a:t>Adsense</a:t>
            </a:r>
            <a:r>
              <a:rPr lang="en-US" sz="1050" b="1" dirty="0">
                <a:latin typeface="Times New Roman" panose="02020603050405020304" pitchFamily="18" charset="0"/>
                <a:cs typeface="Times New Roman" panose="02020603050405020304" pitchFamily="18" charset="0"/>
              </a:rPr>
              <a:t> And Deploy Advertising Codes In Your Blog.</a:t>
            </a:r>
          </a:p>
          <a:p>
            <a:pPr marL="0" indent="0">
              <a:lnSpc>
                <a:spcPct val="120000"/>
              </a:lnSpc>
              <a:buNone/>
            </a:pPr>
            <a:r>
              <a:rPr lang="en-US" sz="1050" b="1" dirty="0">
                <a:latin typeface="Times New Roman" panose="02020603050405020304" pitchFamily="18" charset="0"/>
                <a:cs typeface="Times New Roman" panose="02020603050405020304" pitchFamily="18" charset="0"/>
              </a:rPr>
              <a:t>13) Convert Your Blog Into A Mobile Friendly Blog And Create Mobile Ads In Google Ads.</a:t>
            </a:r>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a:xfrm>
            <a:off x="26369" y="758665"/>
            <a:ext cx="10837333" cy="424732"/>
          </a:xfrm>
        </p:spPr>
        <p:txBody>
          <a:bodyPr/>
          <a:lstStyle/>
          <a:p>
            <a:r>
              <a:rPr lang="en-US" dirty="0"/>
              <a:t>APPLYING DIGITAL MARKETING ON A SMALL SCALE</a:t>
            </a:r>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3881534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02B9606-F9BC-40CD-9467-6348ACE4102C}"/>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22"/>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a:xfrm>
            <a:off x="983432" y="294036"/>
            <a:ext cx="9963150" cy="1499616"/>
          </a:xfrm>
        </p:spPr>
        <p:txBody>
          <a:bodyPr>
            <a:noAutofit/>
          </a:bodyPr>
          <a:lstStyle/>
          <a:p>
            <a:r>
              <a:rPr lang="en-US" sz="4800" dirty="0"/>
              <a:t>Top website For Freelance Digital Marketing</a:t>
            </a:r>
          </a:p>
        </p:txBody>
      </p:sp>
      <p:sp>
        <p:nvSpPr>
          <p:cNvPr id="16" name="Text Placeholder 15">
            <a:extLst>
              <a:ext uri="{FF2B5EF4-FFF2-40B4-BE49-F238E27FC236}">
                <a16:creationId xmlns:a16="http://schemas.microsoft.com/office/drawing/2014/main" id="{CF8FCB52-DD55-48F6-9F4A-D2A0F6586E95}"/>
              </a:ext>
              <a:ext uri="{C183D7F6-B498-43B3-948B-1728B52AA6E4}">
                <adec:decorative xmlns:adec="http://schemas.microsoft.com/office/drawing/2017/decorative" val="1"/>
              </a:ext>
            </a:extLst>
          </p:cNvPr>
          <p:cNvSpPr>
            <a:spLocks noGrp="1"/>
          </p:cNvSpPr>
          <p:nvPr>
            <p:ph type="body" sz="quarter" idx="23"/>
          </p:nvPr>
        </p:nvSpPr>
        <p:spPr/>
        <p:txBody>
          <a:bodyPr/>
          <a:lstStyle/>
          <a:p>
            <a:endParaRPr lang="en-US" dirty="0"/>
          </a:p>
        </p:txBody>
      </p:sp>
      <p:sp>
        <p:nvSpPr>
          <p:cNvPr id="2" name="TextBox 1">
            <a:extLst>
              <a:ext uri="{FF2B5EF4-FFF2-40B4-BE49-F238E27FC236}">
                <a16:creationId xmlns:a16="http://schemas.microsoft.com/office/drawing/2014/main" id="{76977ABF-189B-46A3-B14E-F8805ECBDBA4}"/>
              </a:ext>
            </a:extLst>
          </p:cNvPr>
          <p:cNvSpPr txBox="1"/>
          <p:nvPr/>
        </p:nvSpPr>
        <p:spPr>
          <a:xfrm>
            <a:off x="999665" y="1718356"/>
            <a:ext cx="9505056" cy="3108543"/>
          </a:xfrm>
          <a:prstGeom prst="rect">
            <a:avLst/>
          </a:prstGeom>
          <a:noFill/>
        </p:spPr>
        <p:txBody>
          <a:bodyPr wrap="square" rtlCol="0">
            <a:spAutoFit/>
          </a:bodyPr>
          <a:lstStyle/>
          <a:p>
            <a:r>
              <a:rPr lang="en-IN" sz="2800" dirty="0">
                <a:solidFill>
                  <a:schemeClr val="bg1"/>
                </a:solidFill>
                <a:hlinkClick r:id="rId3">
                  <a:extLst>
                    <a:ext uri="{A12FA001-AC4F-418D-AE19-62706E023703}">
                      <ahyp:hlinkClr xmlns:ahyp="http://schemas.microsoft.com/office/drawing/2018/hyperlinkcolor" val="tx"/>
                    </a:ext>
                  </a:extLst>
                </a:hlinkClick>
              </a:rPr>
              <a:t>https://www.fiverr.com/</a:t>
            </a:r>
            <a:endParaRPr lang="en-IN" sz="2800" dirty="0">
              <a:solidFill>
                <a:schemeClr val="bg1"/>
              </a:solidFill>
            </a:endParaRPr>
          </a:p>
          <a:p>
            <a:r>
              <a:rPr lang="en-IN" sz="2800" dirty="0">
                <a:solidFill>
                  <a:schemeClr val="bg1"/>
                </a:solidFill>
                <a:hlinkClick r:id="rId4">
                  <a:extLst>
                    <a:ext uri="{A12FA001-AC4F-418D-AE19-62706E023703}">
                      <ahyp:hlinkClr xmlns:ahyp="http://schemas.microsoft.com/office/drawing/2018/hyperlinkcolor" val="tx"/>
                    </a:ext>
                  </a:extLst>
                </a:hlinkClick>
              </a:rPr>
              <a:t>https://www.freelancer.com/</a:t>
            </a:r>
            <a:endParaRPr lang="en-IN" sz="2800" dirty="0">
              <a:solidFill>
                <a:schemeClr val="bg1"/>
              </a:solidFill>
            </a:endParaRPr>
          </a:p>
          <a:p>
            <a:r>
              <a:rPr lang="en-IN" sz="2800" dirty="0">
                <a:solidFill>
                  <a:schemeClr val="bg1"/>
                </a:solidFill>
                <a:hlinkClick r:id="rId5">
                  <a:extLst>
                    <a:ext uri="{A12FA001-AC4F-418D-AE19-62706E023703}">
                      <ahyp:hlinkClr xmlns:ahyp="http://schemas.microsoft.com/office/drawing/2018/hyperlinkcolor" val="tx"/>
                    </a:ext>
                  </a:extLst>
                </a:hlinkClick>
              </a:rPr>
              <a:t>https://www.upwork.com/</a:t>
            </a:r>
            <a:endParaRPr lang="en-IN" sz="2800" dirty="0">
              <a:solidFill>
                <a:schemeClr val="bg1"/>
              </a:solidFill>
            </a:endParaRPr>
          </a:p>
          <a:p>
            <a:r>
              <a:rPr lang="en-IN" sz="2800" dirty="0">
                <a:solidFill>
                  <a:schemeClr val="bg1"/>
                </a:solidFill>
                <a:hlinkClick r:id="rId6">
                  <a:extLst>
                    <a:ext uri="{A12FA001-AC4F-418D-AE19-62706E023703}">
                      <ahyp:hlinkClr xmlns:ahyp="http://schemas.microsoft.com/office/drawing/2018/hyperlinkcolor" val="tx"/>
                    </a:ext>
                  </a:extLst>
                </a:hlinkClick>
              </a:rPr>
              <a:t>https://www.flexjobs.com/</a:t>
            </a:r>
            <a:endParaRPr lang="en-IN" sz="2800" dirty="0">
              <a:solidFill>
                <a:schemeClr val="bg1"/>
              </a:solidFill>
            </a:endParaRPr>
          </a:p>
          <a:p>
            <a:r>
              <a:rPr lang="en-IN" sz="2800" dirty="0">
                <a:solidFill>
                  <a:schemeClr val="bg1"/>
                </a:solidFill>
                <a:hlinkClick r:id="rId7">
                  <a:extLst>
                    <a:ext uri="{A12FA001-AC4F-418D-AE19-62706E023703}">
                      <ahyp:hlinkClr xmlns:ahyp="http://schemas.microsoft.com/office/drawing/2018/hyperlinkcolor" val="tx"/>
                    </a:ext>
                  </a:extLst>
                </a:hlinkClick>
              </a:rPr>
              <a:t>https://www.guru.com/</a:t>
            </a:r>
            <a:endParaRPr lang="en-IN" sz="2800" dirty="0">
              <a:solidFill>
                <a:schemeClr val="bg1"/>
              </a:solidFill>
            </a:endParaRPr>
          </a:p>
          <a:p>
            <a:endParaRPr lang="en-IN" sz="2800" dirty="0">
              <a:solidFill>
                <a:schemeClr val="bg1"/>
              </a:solidFill>
            </a:endParaRPr>
          </a:p>
          <a:p>
            <a:endParaRPr lang="en-IN" sz="2800" dirty="0">
              <a:solidFill>
                <a:schemeClr val="bg1"/>
              </a:solidFill>
            </a:endParaRPr>
          </a:p>
        </p:txBody>
      </p:sp>
      <p:sp>
        <p:nvSpPr>
          <p:cNvPr id="3" name="TextBox 2">
            <a:extLst>
              <a:ext uri="{FF2B5EF4-FFF2-40B4-BE49-F238E27FC236}">
                <a16:creationId xmlns:a16="http://schemas.microsoft.com/office/drawing/2014/main" id="{ACE5540F-B4E5-4C97-9D53-42FB35BFA4BE}"/>
              </a:ext>
            </a:extLst>
          </p:cNvPr>
          <p:cNvSpPr txBox="1"/>
          <p:nvPr/>
        </p:nvSpPr>
        <p:spPr>
          <a:xfrm>
            <a:off x="1199455" y="4509120"/>
            <a:ext cx="9963149" cy="1384995"/>
          </a:xfrm>
          <a:prstGeom prst="rect">
            <a:avLst/>
          </a:prstGeom>
          <a:noFill/>
        </p:spPr>
        <p:txBody>
          <a:bodyPr wrap="square" rtlCol="0">
            <a:spAutoFit/>
          </a:bodyPr>
          <a:lstStyle/>
          <a:p>
            <a:r>
              <a:rPr lang="en-US" sz="2800" dirty="0">
                <a:solidFill>
                  <a:schemeClr val="bg1"/>
                </a:solidFill>
              </a:rPr>
              <a:t>To ensure that each freelance website on above listed you need to verify several factors such as Terms &amp; Conditions, Customer Support, Payment &amp; Withdrawal Methods.</a:t>
            </a:r>
            <a:endParaRPr lang="en-IN" sz="2800" dirty="0">
              <a:solidFill>
                <a:schemeClr val="bg1"/>
              </a:solidFill>
            </a:endParaRPr>
          </a:p>
        </p:txBody>
      </p:sp>
    </p:spTree>
    <p:extLst>
      <p:ext uri="{BB962C8B-B14F-4D97-AF65-F5344CB8AC3E}">
        <p14:creationId xmlns:p14="http://schemas.microsoft.com/office/powerpoint/2010/main" val="3069052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p:txBody>
          <a:bodyPr/>
          <a:lstStyle/>
          <a:p>
            <a:r>
              <a:rPr lang="en-US" dirty="0"/>
              <a:t>Do &amp; Don’t</a:t>
            </a: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p:txBody>
          <a:bodyPr/>
          <a:lstStyle/>
          <a:p>
            <a:fld id="{4FAB73BC-B049-4115-A692-8D63A059BFB8}" type="slidenum">
              <a:rPr lang="en-US" smtClean="0"/>
              <a:pPr/>
              <a:t>9</a:t>
            </a:fld>
            <a:endParaRPr lang="en-US" dirty="0"/>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graphicFrame>
        <p:nvGraphicFramePr>
          <p:cNvPr id="10" name="Table 9">
            <a:extLst>
              <a:ext uri="{FF2B5EF4-FFF2-40B4-BE49-F238E27FC236}">
                <a16:creationId xmlns:a16="http://schemas.microsoft.com/office/drawing/2014/main" id="{8E130FA9-9682-4FC0-84C0-A1E096695F9C}"/>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1064306990"/>
              </p:ext>
            </p:extLst>
          </p:nvPr>
        </p:nvGraphicFramePr>
        <p:xfrm>
          <a:off x="685800" y="1999951"/>
          <a:ext cx="11026824" cy="4076315"/>
        </p:xfrm>
        <a:graphic>
          <a:graphicData uri="http://schemas.openxmlformats.org/drawingml/2006/table">
            <a:tbl>
              <a:tblPr firstRow="1" bandRow="1">
                <a:tableStyleId>{B301B821-A1FF-4177-AEE7-76D212191A09}</a:tableStyleId>
              </a:tblPr>
              <a:tblGrid>
                <a:gridCol w="5666605">
                  <a:extLst>
                    <a:ext uri="{9D8B030D-6E8A-4147-A177-3AD203B41FA5}">
                      <a16:colId xmlns:a16="http://schemas.microsoft.com/office/drawing/2014/main" val="3698606507"/>
                    </a:ext>
                  </a:extLst>
                </a:gridCol>
                <a:gridCol w="5360219">
                  <a:extLst>
                    <a:ext uri="{9D8B030D-6E8A-4147-A177-3AD203B41FA5}">
                      <a16:colId xmlns:a16="http://schemas.microsoft.com/office/drawing/2014/main" val="4203379421"/>
                    </a:ext>
                  </a:extLst>
                </a:gridCol>
              </a:tblGrid>
              <a:tr h="6750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u="none" strike="noStrike" kern="1200" cap="none" spc="0" normalizeH="0" baseline="0" noProof="0" dirty="0">
                          <a:ln>
                            <a:noFill/>
                          </a:ln>
                          <a:effectLst/>
                          <a:uLnTx/>
                          <a:uFillTx/>
                        </a:rPr>
                        <a:t>DO</a:t>
                      </a:r>
                      <a:endParaRPr kumimoji="0" lang="en-GB" sz="4000" b="1" i="0" u="none" strike="noStrike" kern="1200" cap="none" spc="0" normalizeH="0" baseline="0" noProof="0" dirty="0">
                        <a:ln>
                          <a:noFill/>
                        </a:ln>
                        <a:solidFill>
                          <a:schemeClr val="bg1"/>
                        </a:solidFill>
                        <a:effectLst/>
                        <a:uLnTx/>
                        <a:uFillTx/>
                        <a:latin typeface="Tw Cen M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u="none" strike="noStrike" kern="1200" cap="none" spc="0" normalizeH="0" baseline="0" noProof="0" dirty="0">
                          <a:ln>
                            <a:noFill/>
                          </a:ln>
                          <a:effectLst/>
                          <a:uLnTx/>
                          <a:uFillTx/>
                        </a:rPr>
                        <a:t>DON’T</a:t>
                      </a:r>
                      <a:endParaRPr kumimoji="0" lang="en-GB" sz="4000" b="0" i="0" u="none" strike="noStrike" kern="1200" cap="none" spc="0" normalizeH="0" baseline="0" noProof="0" dirty="0">
                        <a:ln>
                          <a:noFill/>
                        </a:ln>
                        <a:solidFill>
                          <a:prstClr val="black"/>
                        </a:solidFill>
                        <a:effectLst/>
                        <a:uLnTx/>
                        <a:uFillTx/>
                        <a:latin typeface="Tw Cen MT"/>
                        <a:ea typeface="+mn-ea"/>
                        <a:cs typeface="+mn-cs"/>
                      </a:endParaRPr>
                    </a:p>
                  </a:txBody>
                  <a:tcPr anchor="ctr"/>
                </a:tc>
                <a:extLst>
                  <a:ext uri="{0D108BD9-81ED-4DB2-BD59-A6C34878D82A}">
                    <a16:rowId xmlns:a16="http://schemas.microsoft.com/office/drawing/2014/main" val="128721535"/>
                  </a:ext>
                </a:extLst>
              </a:tr>
              <a:tr h="6750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Continuous Learning</a:t>
                      </a:r>
                      <a:endParaRPr kumimoji="0" lang="en-GB" sz="1800" b="1" i="0" u="none" strike="noStrike" kern="1200" cap="none" spc="0" normalizeH="0" baseline="0" noProof="0" dirty="0">
                        <a:ln>
                          <a:noFill/>
                        </a:ln>
                        <a:solidFill>
                          <a:schemeClr val="bg1"/>
                        </a:solidFill>
                        <a:effectLst/>
                        <a:uLnTx/>
                        <a:uFillTx/>
                        <a:latin typeface="Tw Cen M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Don’t Undervalue Your Services</a:t>
                      </a:r>
                      <a:endParaRPr kumimoji="0" lang="en-GB" sz="1400" b="0" i="0" u="none" strike="noStrike" kern="1200" cap="none" spc="0" normalizeH="0" baseline="0" noProof="0" dirty="0">
                        <a:ln>
                          <a:noFill/>
                        </a:ln>
                        <a:solidFill>
                          <a:prstClr val="black"/>
                        </a:solidFill>
                        <a:effectLst/>
                        <a:uLnTx/>
                        <a:uFillTx/>
                        <a:latin typeface="Tw Cen MT"/>
                        <a:ea typeface="+mn-ea"/>
                        <a:cs typeface="+mn-cs"/>
                      </a:endParaRPr>
                    </a:p>
                  </a:txBody>
                  <a:tcPr anchor="ctr"/>
                </a:tc>
                <a:extLst>
                  <a:ext uri="{0D108BD9-81ED-4DB2-BD59-A6C34878D82A}">
                    <a16:rowId xmlns:a16="http://schemas.microsoft.com/office/drawing/2014/main" val="3371810757"/>
                  </a:ext>
                </a:extLst>
              </a:tr>
              <a:tr h="6750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Build Strong Relationships</a:t>
                      </a:r>
                      <a:endParaRPr kumimoji="0" lang="en-GB" sz="1800" b="1" i="0" u="none" strike="noStrike" kern="1200" cap="none" spc="0" normalizeH="0" baseline="0" noProof="0" dirty="0">
                        <a:ln>
                          <a:noFill/>
                        </a:ln>
                        <a:solidFill>
                          <a:schemeClr val="bg1"/>
                        </a:solidFill>
                        <a:effectLst/>
                        <a:uLnTx/>
                        <a:uFillTx/>
                        <a:latin typeface="Tw Cen M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Avoid Overcommitment</a:t>
                      </a:r>
                      <a:endParaRPr kumimoji="0" lang="en-GB" sz="1400" b="0" i="0" u="none" strike="noStrike" kern="1200" cap="none" spc="0" normalizeH="0" baseline="0" noProof="0" dirty="0">
                        <a:ln>
                          <a:noFill/>
                        </a:ln>
                        <a:solidFill>
                          <a:prstClr val="black"/>
                        </a:solidFill>
                        <a:effectLst/>
                        <a:uLnTx/>
                        <a:uFillTx/>
                        <a:latin typeface="Tw Cen MT"/>
                        <a:ea typeface="+mn-ea"/>
                        <a:cs typeface="+mn-cs"/>
                      </a:endParaRPr>
                    </a:p>
                  </a:txBody>
                  <a:tcPr anchor="ctr"/>
                </a:tc>
                <a:extLst>
                  <a:ext uri="{0D108BD9-81ED-4DB2-BD59-A6C34878D82A}">
                    <a16:rowId xmlns:a16="http://schemas.microsoft.com/office/drawing/2014/main" val="3690639679"/>
                  </a:ext>
                </a:extLst>
              </a:tr>
              <a:tr h="6750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Showcase Your Expertise</a:t>
                      </a:r>
                      <a:endParaRPr kumimoji="0" lang="en-GB" sz="1800" b="1" i="0" u="none" strike="noStrike" kern="1200" cap="none" spc="0" normalizeH="0" baseline="0" noProof="0" dirty="0">
                        <a:ln>
                          <a:noFill/>
                        </a:ln>
                        <a:solidFill>
                          <a:prstClr val="white"/>
                        </a:solidFill>
                        <a:effectLst/>
                        <a:uLnTx/>
                        <a:uFillTx/>
                        <a:latin typeface="Tw Cen M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Don’t Ignore Feedback</a:t>
                      </a:r>
                      <a:endParaRPr kumimoji="0" lang="en-GB" sz="1400" b="0" i="0" u="none" strike="noStrike" kern="1200" cap="none" spc="0" normalizeH="0" baseline="0" noProof="0" dirty="0">
                        <a:ln>
                          <a:noFill/>
                        </a:ln>
                        <a:solidFill>
                          <a:prstClr val="black"/>
                        </a:solidFill>
                        <a:effectLst/>
                        <a:uLnTx/>
                        <a:uFillTx/>
                        <a:latin typeface="Tw Cen MT"/>
                        <a:ea typeface="+mn-ea"/>
                        <a:cs typeface="+mn-cs"/>
                      </a:endParaRPr>
                    </a:p>
                  </a:txBody>
                  <a:tcPr anchor="ctr"/>
                </a:tc>
                <a:extLst>
                  <a:ext uri="{0D108BD9-81ED-4DB2-BD59-A6C34878D82A}">
                    <a16:rowId xmlns:a16="http://schemas.microsoft.com/office/drawing/2014/main" val="544187532"/>
                  </a:ext>
                </a:extLst>
              </a:tr>
              <a:tr h="6750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Set Clear Goals and Boundaries</a:t>
                      </a:r>
                      <a:endParaRPr kumimoji="0" lang="en-GB" sz="1800" b="1" i="0" u="none" strike="noStrike" kern="1200" cap="none" spc="0" normalizeH="0" baseline="0" noProof="0" dirty="0">
                        <a:ln>
                          <a:noFill/>
                        </a:ln>
                        <a:solidFill>
                          <a:prstClr val="white"/>
                        </a:solidFill>
                        <a:effectLst/>
                        <a:uLnTx/>
                        <a:uFillTx/>
                        <a:latin typeface="Tw Cen M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Avoid Burning Bridges (Reputation)</a:t>
                      </a:r>
                      <a:endParaRPr kumimoji="0" lang="en-GB" sz="1400" b="0" i="0" u="none" strike="noStrike" kern="1200" cap="none" spc="0" normalizeH="0" baseline="0" noProof="0" dirty="0">
                        <a:ln>
                          <a:noFill/>
                        </a:ln>
                        <a:solidFill>
                          <a:prstClr val="black"/>
                        </a:solidFill>
                        <a:effectLst/>
                        <a:uLnTx/>
                        <a:uFillTx/>
                        <a:latin typeface="Tw Cen MT"/>
                        <a:ea typeface="+mn-ea"/>
                        <a:cs typeface="+mn-cs"/>
                      </a:endParaRPr>
                    </a:p>
                  </a:txBody>
                  <a:tcPr anchor="ctr"/>
                </a:tc>
                <a:extLst>
                  <a:ext uri="{0D108BD9-81ED-4DB2-BD59-A6C34878D82A}">
                    <a16:rowId xmlns:a16="http://schemas.microsoft.com/office/drawing/2014/main" val="3949568112"/>
                  </a:ext>
                </a:extLst>
              </a:tr>
              <a:tr h="6750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Deliver Consistent Quality</a:t>
                      </a:r>
                      <a:endParaRPr kumimoji="0" lang="en-GB" sz="1800" b="1" i="0" u="none" strike="noStrike" kern="1200" cap="none" spc="0" normalizeH="0" baseline="0" noProof="0" dirty="0">
                        <a:ln>
                          <a:noFill/>
                        </a:ln>
                        <a:solidFill>
                          <a:prstClr val="white"/>
                        </a:solidFill>
                        <a:effectLst/>
                        <a:uLnTx/>
                        <a:uFillTx/>
                        <a:latin typeface="Tw Cen M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Avoid Delay In Work Project</a:t>
                      </a:r>
                      <a:endParaRPr kumimoji="0" lang="en-GB" sz="1400" b="0" i="0" u="none" strike="noStrike" kern="1200" cap="none" spc="0" normalizeH="0" baseline="0" noProof="0" dirty="0">
                        <a:ln>
                          <a:noFill/>
                        </a:ln>
                        <a:solidFill>
                          <a:prstClr val="black"/>
                        </a:solidFill>
                        <a:effectLst/>
                        <a:uLnTx/>
                        <a:uFillTx/>
                        <a:latin typeface="Tw Cen MT"/>
                        <a:ea typeface="+mn-ea"/>
                        <a:cs typeface="+mn-cs"/>
                      </a:endParaRPr>
                    </a:p>
                  </a:txBody>
                  <a:tcPr anchor="ctr"/>
                </a:tc>
                <a:extLst>
                  <a:ext uri="{0D108BD9-81ED-4DB2-BD59-A6C34878D82A}">
                    <a16:rowId xmlns:a16="http://schemas.microsoft.com/office/drawing/2014/main" val="2612991029"/>
                  </a:ext>
                </a:extLst>
              </a:tr>
            </a:tbl>
          </a:graphicData>
        </a:graphic>
      </p:graphicFrame>
    </p:spTree>
    <p:extLst>
      <p:ext uri="{BB962C8B-B14F-4D97-AF65-F5344CB8AC3E}">
        <p14:creationId xmlns:p14="http://schemas.microsoft.com/office/powerpoint/2010/main" val="19650897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3.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0</TotalTime>
  <Words>1032</Words>
  <Application>Microsoft Office PowerPoint</Application>
  <PresentationFormat>Widescreen</PresentationFormat>
  <Paragraphs>88</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Times New Roman</vt:lpstr>
      <vt:lpstr>Tw Cen MT</vt:lpstr>
      <vt:lpstr>Tw Cen MT Condensed</vt:lpstr>
      <vt:lpstr>Wingdings 3</vt:lpstr>
      <vt:lpstr>ModernClassicBlock-3</vt:lpstr>
      <vt:lpstr>Ways to Start Building Career in Freelance Digital Marketing</vt:lpstr>
      <vt:lpstr>How to become a freelance in digital marketer</vt:lpstr>
      <vt:lpstr>key advantages in freelance digital marketing</vt:lpstr>
      <vt:lpstr>Here are steps you can take to begin building your career in freelance digital marketing:</vt:lpstr>
      <vt:lpstr>Here are steps you can take to begin building your career in freelance digital marketing:</vt:lpstr>
      <vt:lpstr>Here are steps you can take to begin building your career in freelance digital marketing:</vt:lpstr>
      <vt:lpstr>PowerPoint Presentation</vt:lpstr>
      <vt:lpstr>Top website For Freelance Digital Marketing</vt:lpstr>
      <vt:lpstr>Do &amp; Don’t</vt:lpstr>
      <vt:lpstr>“QUOTE”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2024-03-27T05:54:29Z</dcterms:created>
  <dcterms:modified xsi:type="dcterms:W3CDTF">2024-03-27T07:05:08Z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