
<file path=[Content_Types].xml><?xml version="1.0" encoding="utf-8"?>
<Types xmlns="http://schemas.openxmlformats.org/package/2006/content-types">
  <Default Extension="png" ContentType="image/png"/>
  <Default Extension="jfif" ContentType="image/jpeg"/>
  <Default Extension="jpeg" ContentType="image/jpeg"/>
  <Default Extension="webp"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0" r:id="rId1"/>
  </p:sldMasterIdLst>
  <p:notesMasterIdLst>
    <p:notesMasterId r:id="rId12"/>
  </p:notesMasterIdLst>
  <p:sldIdLst>
    <p:sldId id="256" r:id="rId2"/>
    <p:sldId id="257" r:id="rId3"/>
    <p:sldId id="258" r:id="rId4"/>
    <p:sldId id="279" r:id="rId5"/>
    <p:sldId id="267" r:id="rId6"/>
    <p:sldId id="263" r:id="rId7"/>
    <p:sldId id="264" r:id="rId8"/>
    <p:sldId id="280" r:id="rId9"/>
    <p:sldId id="285" r:id="rId10"/>
    <p:sldId id="277" r:id="rId11"/>
  </p:sldIdLst>
  <p:sldSz cx="19010313" cy="10693400"/>
  <p:notesSz cx="7556500" cy="10693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4" userDrawn="1">
          <p15:clr>
            <a:srgbClr val="A4A3A4"/>
          </p15:clr>
        </p15:guide>
        <p15:guide id="2" pos="6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F00"/>
    <a:srgbClr val="009EF3"/>
    <a:srgbClr val="FFA1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p:scale>
          <a:sx n="40" d="100"/>
          <a:sy n="40" d="100"/>
        </p:scale>
        <p:origin x="1032" y="300"/>
      </p:cViewPr>
      <p:guideLst>
        <p:guide orient="horz" pos="344"/>
        <p:guide pos="61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A2BF3456-A29E-41FE-BFB7-B24F24BEE47B}" type="datetimeFigureOut">
              <a:rPr lang="cs-CZ" smtClean="0"/>
              <a:t>12.02.2024</a:t>
            </a:fld>
            <a:endParaRPr lang="cs-CZ"/>
          </a:p>
        </p:txBody>
      </p:sp>
      <p:sp>
        <p:nvSpPr>
          <p:cNvPr id="4" name="Slide Image Placeholder 3"/>
          <p:cNvSpPr>
            <a:spLocks noGrp="1" noRot="1" noChangeAspect="1"/>
          </p:cNvSpPr>
          <p:nvPr>
            <p:ph type="sldImg" idx="2"/>
          </p:nvPr>
        </p:nvSpPr>
        <p:spPr>
          <a:xfrm>
            <a:off x="571500" y="1336675"/>
            <a:ext cx="6413500" cy="3608388"/>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DD95B543-0236-4AEE-9F15-C7CF1150485F}" type="slidenum">
              <a:rPr lang="cs-CZ" smtClean="0"/>
              <a:t>‹#›</a:t>
            </a:fld>
            <a:endParaRPr lang="cs-CZ"/>
          </a:p>
        </p:txBody>
      </p:sp>
    </p:spTree>
    <p:extLst>
      <p:ext uri="{BB962C8B-B14F-4D97-AF65-F5344CB8AC3E}">
        <p14:creationId xmlns:p14="http://schemas.microsoft.com/office/powerpoint/2010/main" val="5225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a:p>
        </p:txBody>
      </p:sp>
      <p:sp>
        <p:nvSpPr>
          <p:cNvPr id="4" name="Slide Number Placeholder 3"/>
          <p:cNvSpPr>
            <a:spLocks noGrp="1"/>
          </p:cNvSpPr>
          <p:nvPr>
            <p:ph type="sldNum" sz="quarter" idx="5"/>
          </p:nvPr>
        </p:nvSpPr>
        <p:spPr/>
        <p:txBody>
          <a:bodyPr/>
          <a:lstStyle/>
          <a:p>
            <a:fld id="{DD95B543-0236-4AEE-9F15-C7CF1150485F}" type="slidenum">
              <a:rPr lang="cs-CZ" smtClean="0"/>
              <a:t>1</a:t>
            </a:fld>
            <a:endParaRPr lang="cs-CZ"/>
          </a:p>
        </p:txBody>
      </p:sp>
    </p:spTree>
    <p:extLst>
      <p:ext uri="{BB962C8B-B14F-4D97-AF65-F5344CB8AC3E}">
        <p14:creationId xmlns:p14="http://schemas.microsoft.com/office/powerpoint/2010/main" val="440733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76289" y="1750055"/>
            <a:ext cx="14257735" cy="3722887"/>
          </a:xfrm>
        </p:spPr>
        <p:txBody>
          <a:bodyPr anchor="b"/>
          <a:lstStyle>
            <a:lvl1pPr algn="ctr">
              <a:defRPr sz="9355"/>
            </a:lvl1pPr>
          </a:lstStyle>
          <a:p>
            <a:r>
              <a:rPr lang="en-US"/>
              <a:t>Click to edit Master title style</a:t>
            </a:r>
          </a:p>
        </p:txBody>
      </p:sp>
      <p:sp>
        <p:nvSpPr>
          <p:cNvPr id="3" name="Subtitle 2"/>
          <p:cNvSpPr>
            <a:spLocks noGrp="1"/>
          </p:cNvSpPr>
          <p:nvPr>
            <p:ph type="subTitle" idx="1"/>
          </p:nvPr>
        </p:nvSpPr>
        <p:spPr>
          <a:xfrm>
            <a:off x="2376289" y="5616511"/>
            <a:ext cx="14257735" cy="2581762"/>
          </a:xfrm>
        </p:spPr>
        <p:txBody>
          <a:bodyPr/>
          <a:lstStyle>
            <a:lvl1pPr marL="0" indent="0" algn="ctr">
              <a:buNone/>
              <a:defRPr sz="3742"/>
            </a:lvl1pPr>
            <a:lvl2pPr marL="712866" indent="0" algn="ctr">
              <a:buNone/>
              <a:defRPr sz="3118"/>
            </a:lvl2pPr>
            <a:lvl3pPr marL="1425732" indent="0" algn="ctr">
              <a:buNone/>
              <a:defRPr sz="2807"/>
            </a:lvl3pPr>
            <a:lvl4pPr marL="2138599" indent="0" algn="ctr">
              <a:buNone/>
              <a:defRPr sz="2495"/>
            </a:lvl4pPr>
            <a:lvl5pPr marL="2851465" indent="0" algn="ctr">
              <a:buNone/>
              <a:defRPr sz="2495"/>
            </a:lvl5pPr>
            <a:lvl6pPr marL="3564331" indent="0" algn="ctr">
              <a:buNone/>
              <a:defRPr sz="2495"/>
            </a:lvl6pPr>
            <a:lvl7pPr marL="4277197" indent="0" algn="ctr">
              <a:buNone/>
              <a:defRPr sz="2495"/>
            </a:lvl7pPr>
            <a:lvl8pPr marL="4990064" indent="0" algn="ctr">
              <a:buNone/>
              <a:defRPr sz="2495"/>
            </a:lvl8pPr>
            <a:lvl9pPr marL="5702930" indent="0" algn="ctr">
              <a:buNone/>
              <a:defRPr sz="2495"/>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2/12/2024</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329698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2/12/2024</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308309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604255" y="569325"/>
            <a:ext cx="4099099" cy="90621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06959" y="569325"/>
            <a:ext cx="12059667" cy="90621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2/12/2024</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528634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2/12/2024</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239549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7058" y="2665925"/>
            <a:ext cx="16396395" cy="4448157"/>
          </a:xfrm>
        </p:spPr>
        <p:txBody>
          <a:bodyPr anchor="b"/>
          <a:lstStyle>
            <a:lvl1pPr>
              <a:defRPr sz="9355"/>
            </a:lvl1pPr>
          </a:lstStyle>
          <a:p>
            <a:r>
              <a:rPr lang="en-US"/>
              <a:t>Click to edit Master title style</a:t>
            </a:r>
          </a:p>
        </p:txBody>
      </p:sp>
      <p:sp>
        <p:nvSpPr>
          <p:cNvPr id="3" name="Text Placeholder 2"/>
          <p:cNvSpPr>
            <a:spLocks noGrp="1"/>
          </p:cNvSpPr>
          <p:nvPr>
            <p:ph type="body" idx="1"/>
          </p:nvPr>
        </p:nvSpPr>
        <p:spPr>
          <a:xfrm>
            <a:off x="1297058" y="7156164"/>
            <a:ext cx="16396395" cy="2339180"/>
          </a:xfrm>
        </p:spPr>
        <p:txBody>
          <a:bodyPr/>
          <a:lstStyle>
            <a:lvl1pPr marL="0" indent="0">
              <a:buNone/>
              <a:defRPr sz="3742">
                <a:solidFill>
                  <a:schemeClr val="tx1">
                    <a:tint val="75000"/>
                  </a:schemeClr>
                </a:solidFill>
              </a:defRPr>
            </a:lvl1pPr>
            <a:lvl2pPr marL="712866" indent="0">
              <a:buNone/>
              <a:defRPr sz="3118">
                <a:solidFill>
                  <a:schemeClr val="tx1">
                    <a:tint val="75000"/>
                  </a:schemeClr>
                </a:solidFill>
              </a:defRPr>
            </a:lvl2pPr>
            <a:lvl3pPr marL="1425732" indent="0">
              <a:buNone/>
              <a:defRPr sz="2807">
                <a:solidFill>
                  <a:schemeClr val="tx1">
                    <a:tint val="75000"/>
                  </a:schemeClr>
                </a:solidFill>
              </a:defRPr>
            </a:lvl3pPr>
            <a:lvl4pPr marL="2138599" indent="0">
              <a:buNone/>
              <a:defRPr sz="2495">
                <a:solidFill>
                  <a:schemeClr val="tx1">
                    <a:tint val="75000"/>
                  </a:schemeClr>
                </a:solidFill>
              </a:defRPr>
            </a:lvl4pPr>
            <a:lvl5pPr marL="2851465" indent="0">
              <a:buNone/>
              <a:defRPr sz="2495">
                <a:solidFill>
                  <a:schemeClr val="tx1">
                    <a:tint val="75000"/>
                  </a:schemeClr>
                </a:solidFill>
              </a:defRPr>
            </a:lvl5pPr>
            <a:lvl6pPr marL="3564331" indent="0">
              <a:buNone/>
              <a:defRPr sz="2495">
                <a:solidFill>
                  <a:schemeClr val="tx1">
                    <a:tint val="75000"/>
                  </a:schemeClr>
                </a:solidFill>
              </a:defRPr>
            </a:lvl6pPr>
            <a:lvl7pPr marL="4277197" indent="0">
              <a:buNone/>
              <a:defRPr sz="2495">
                <a:solidFill>
                  <a:schemeClr val="tx1">
                    <a:tint val="75000"/>
                  </a:schemeClr>
                </a:solidFill>
              </a:defRPr>
            </a:lvl7pPr>
            <a:lvl8pPr marL="4990064" indent="0">
              <a:buNone/>
              <a:defRPr sz="2495">
                <a:solidFill>
                  <a:schemeClr val="tx1">
                    <a:tint val="75000"/>
                  </a:schemeClr>
                </a:solidFill>
              </a:defRPr>
            </a:lvl8pPr>
            <a:lvl9pPr marL="5702930" indent="0">
              <a:buNone/>
              <a:defRPr sz="2495">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2/12/2024</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172319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306959" y="2846623"/>
            <a:ext cx="8079383" cy="67848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23971" y="2846623"/>
            <a:ext cx="8079383" cy="67848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2/12/2024</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279570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09435" y="569326"/>
            <a:ext cx="16396395" cy="2066896"/>
          </a:xfrm>
        </p:spPr>
        <p:txBody>
          <a:bodyPr/>
          <a:lstStyle/>
          <a:p>
            <a:r>
              <a:rPr lang="en-US"/>
              <a:t>Click to edit Master title style</a:t>
            </a:r>
          </a:p>
        </p:txBody>
      </p:sp>
      <p:sp>
        <p:nvSpPr>
          <p:cNvPr id="3" name="Text Placeholder 2"/>
          <p:cNvSpPr>
            <a:spLocks noGrp="1"/>
          </p:cNvSpPr>
          <p:nvPr>
            <p:ph type="body" idx="1"/>
          </p:nvPr>
        </p:nvSpPr>
        <p:spPr>
          <a:xfrm>
            <a:off x="1309436" y="2621369"/>
            <a:ext cx="8042253"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Edit Master text styles</a:t>
            </a:r>
          </a:p>
        </p:txBody>
      </p:sp>
      <p:sp>
        <p:nvSpPr>
          <p:cNvPr id="4" name="Content Placeholder 3"/>
          <p:cNvSpPr>
            <a:spLocks noGrp="1"/>
          </p:cNvSpPr>
          <p:nvPr>
            <p:ph sz="half" idx="2"/>
          </p:nvPr>
        </p:nvSpPr>
        <p:spPr>
          <a:xfrm>
            <a:off x="1309436" y="3906061"/>
            <a:ext cx="8042253" cy="57452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623971" y="2621369"/>
            <a:ext cx="8081859"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Edit Master text styles</a:t>
            </a:r>
          </a:p>
        </p:txBody>
      </p:sp>
      <p:sp>
        <p:nvSpPr>
          <p:cNvPr id="6" name="Content Placeholder 5"/>
          <p:cNvSpPr>
            <a:spLocks noGrp="1"/>
          </p:cNvSpPr>
          <p:nvPr>
            <p:ph sz="quarter" idx="4"/>
          </p:nvPr>
        </p:nvSpPr>
        <p:spPr>
          <a:xfrm>
            <a:off x="9623971" y="3906061"/>
            <a:ext cx="8081859" cy="57452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2/12/2024</a:t>
            </a:fld>
            <a:endParaRPr lang="en-US" dirty="0"/>
          </a:p>
        </p:txBody>
      </p:sp>
      <p:sp>
        <p:nvSpPr>
          <p:cNvPr id="8" name="Footer Placeholder 7"/>
          <p:cNvSpPr>
            <a:spLocks noGrp="1"/>
          </p:cNvSpPr>
          <p:nvPr>
            <p:ph type="ftr" sz="quarter" idx="11"/>
          </p:nvPr>
        </p:nvSpPr>
        <p:spPr/>
        <p:txBody>
          <a:bodyPr/>
          <a:lstStyle/>
          <a:p>
            <a:endParaRPr lang="cs-CZ"/>
          </a:p>
        </p:txBody>
      </p:sp>
      <p:sp>
        <p:nvSpPr>
          <p:cNvPr id="9" name="Slide Number Placeholder 8"/>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290775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2/12/2024</a:t>
            </a:fld>
            <a:endParaRPr lang="en-US" dirty="0"/>
          </a:p>
        </p:txBody>
      </p:sp>
      <p:sp>
        <p:nvSpPr>
          <p:cNvPr id="4" name="Footer Placeholder 3"/>
          <p:cNvSpPr>
            <a:spLocks noGrp="1"/>
          </p:cNvSpPr>
          <p:nvPr>
            <p:ph type="ftr" sz="quarter" idx="11"/>
          </p:nvPr>
        </p:nvSpPr>
        <p:spPr/>
        <p:txBody>
          <a:bodyPr/>
          <a:lstStyle/>
          <a:p>
            <a:endParaRPr lang="cs-CZ"/>
          </a:p>
        </p:txBody>
      </p:sp>
      <p:sp>
        <p:nvSpPr>
          <p:cNvPr id="5" name="Slide Number Placeholder 4"/>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90662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2/12/2024</a:t>
            </a:fld>
            <a:endParaRPr lang="en-US" dirty="0"/>
          </a:p>
        </p:txBody>
      </p:sp>
      <p:sp>
        <p:nvSpPr>
          <p:cNvPr id="3" name="Footer Placeholder 2"/>
          <p:cNvSpPr>
            <a:spLocks noGrp="1"/>
          </p:cNvSpPr>
          <p:nvPr>
            <p:ph type="ftr" sz="quarter" idx="11"/>
          </p:nvPr>
        </p:nvSpPr>
        <p:spPr/>
        <p:txBody>
          <a:bodyPr/>
          <a:lstStyle/>
          <a:p>
            <a:endParaRPr lang="cs-CZ"/>
          </a:p>
        </p:txBody>
      </p:sp>
      <p:sp>
        <p:nvSpPr>
          <p:cNvPr id="4" name="Slide Number Placeholder 3"/>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632000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a:t>Click to edit Master title style</a:t>
            </a:r>
          </a:p>
        </p:txBody>
      </p:sp>
      <p:sp>
        <p:nvSpPr>
          <p:cNvPr id="3" name="Content Placeholder 2"/>
          <p:cNvSpPr>
            <a:spLocks noGrp="1"/>
          </p:cNvSpPr>
          <p:nvPr>
            <p:ph idx="1"/>
          </p:nvPr>
        </p:nvSpPr>
        <p:spPr>
          <a:xfrm>
            <a:off x="8081859" y="1539652"/>
            <a:ext cx="9623971" cy="7599245"/>
          </a:xfrm>
        </p:spPr>
        <p:txBody>
          <a:bodyPr/>
          <a:lstStyle>
            <a:lvl1pPr>
              <a:defRPr sz="4989"/>
            </a:lvl1pPr>
            <a:lvl2pPr>
              <a:defRPr sz="4366"/>
            </a:lvl2pPr>
            <a:lvl3pPr>
              <a:defRPr sz="3742"/>
            </a:lvl3pPr>
            <a:lvl4pPr>
              <a:defRPr sz="3118"/>
            </a:lvl4pPr>
            <a:lvl5pPr>
              <a:defRPr sz="3118"/>
            </a:lvl5pPr>
            <a:lvl6pPr>
              <a:defRPr sz="3118"/>
            </a:lvl6pPr>
            <a:lvl7pPr>
              <a:defRPr sz="3118"/>
            </a:lvl7pPr>
            <a:lvl8pPr>
              <a:defRPr sz="3118"/>
            </a:lvl8pPr>
            <a:lvl9pPr>
              <a:defRPr sz="311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2/12/2024</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440046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a:t>Click to edit Master title style</a:t>
            </a:r>
          </a:p>
        </p:txBody>
      </p:sp>
      <p:sp>
        <p:nvSpPr>
          <p:cNvPr id="3" name="Picture Placeholder 2"/>
          <p:cNvSpPr>
            <a:spLocks noGrp="1" noChangeAspect="1"/>
          </p:cNvSpPr>
          <p:nvPr>
            <p:ph type="pic" idx="1"/>
          </p:nvPr>
        </p:nvSpPr>
        <p:spPr>
          <a:xfrm>
            <a:off x="8081859" y="1539652"/>
            <a:ext cx="9623971" cy="7599245"/>
          </a:xfrm>
        </p:spPr>
        <p:txBody>
          <a:bodyPr anchor="t"/>
          <a:lstStyle>
            <a:lvl1pPr marL="0" indent="0">
              <a:buNone/>
              <a:defRPr sz="4989"/>
            </a:lvl1pPr>
            <a:lvl2pPr marL="712866" indent="0">
              <a:buNone/>
              <a:defRPr sz="4366"/>
            </a:lvl2pPr>
            <a:lvl3pPr marL="1425732" indent="0">
              <a:buNone/>
              <a:defRPr sz="3742"/>
            </a:lvl3pPr>
            <a:lvl4pPr marL="2138599" indent="0">
              <a:buNone/>
              <a:defRPr sz="3118"/>
            </a:lvl4pPr>
            <a:lvl5pPr marL="2851465" indent="0">
              <a:buNone/>
              <a:defRPr sz="3118"/>
            </a:lvl5pPr>
            <a:lvl6pPr marL="3564331" indent="0">
              <a:buNone/>
              <a:defRPr sz="3118"/>
            </a:lvl6pPr>
            <a:lvl7pPr marL="4277197" indent="0">
              <a:buNone/>
              <a:defRPr sz="3118"/>
            </a:lvl7pPr>
            <a:lvl8pPr marL="4990064" indent="0">
              <a:buNone/>
              <a:defRPr sz="3118"/>
            </a:lvl8pPr>
            <a:lvl9pPr marL="5702930" indent="0">
              <a:buNone/>
              <a:defRPr sz="3118"/>
            </a:lvl9pPr>
          </a:lstStyle>
          <a:p>
            <a:r>
              <a:rPr lang="en-US"/>
              <a:t>Click icon to add picture</a:t>
            </a:r>
            <a:endParaRPr lang="en-US" dirty="0"/>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2/12/2024</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78924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06959" y="569326"/>
            <a:ext cx="16396395" cy="206689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306959" y="2846623"/>
            <a:ext cx="16396395" cy="678486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06959" y="9911198"/>
            <a:ext cx="4277320" cy="569325"/>
          </a:xfrm>
          <a:prstGeom prst="rect">
            <a:avLst/>
          </a:prstGeom>
        </p:spPr>
        <p:txBody>
          <a:bodyPr vert="horz" lIns="91440" tIns="45720" rIns="91440" bIns="45720" rtlCol="0" anchor="ctr"/>
          <a:lstStyle>
            <a:lvl1pPr algn="l">
              <a:defRPr sz="1871">
                <a:solidFill>
                  <a:schemeClr val="tx1">
                    <a:tint val="75000"/>
                  </a:schemeClr>
                </a:solidFill>
              </a:defRPr>
            </a:lvl1pPr>
          </a:lstStyle>
          <a:p>
            <a:fld id="{1D8BD707-D9CF-40AE-B4C6-C98DA3205C09}" type="datetimeFigureOut">
              <a:rPr lang="en-US" smtClean="0"/>
              <a:t>2/12/2024</a:t>
            </a:fld>
            <a:endParaRPr lang="en-US" dirty="0"/>
          </a:p>
        </p:txBody>
      </p:sp>
      <p:sp>
        <p:nvSpPr>
          <p:cNvPr id="5" name="Footer Placeholder 4"/>
          <p:cNvSpPr>
            <a:spLocks noGrp="1"/>
          </p:cNvSpPr>
          <p:nvPr>
            <p:ph type="ftr" sz="quarter" idx="3"/>
          </p:nvPr>
        </p:nvSpPr>
        <p:spPr>
          <a:xfrm>
            <a:off x="6297166" y="9911198"/>
            <a:ext cx="6415981" cy="569325"/>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cs-CZ"/>
          </a:p>
        </p:txBody>
      </p:sp>
      <p:sp>
        <p:nvSpPr>
          <p:cNvPr id="6" name="Slide Number Placeholder 5"/>
          <p:cNvSpPr>
            <a:spLocks noGrp="1"/>
          </p:cNvSpPr>
          <p:nvPr>
            <p:ph type="sldNum" sz="quarter" idx="4"/>
          </p:nvPr>
        </p:nvSpPr>
        <p:spPr>
          <a:xfrm>
            <a:off x="13426034" y="9911198"/>
            <a:ext cx="4277320" cy="569325"/>
          </a:xfrm>
          <a:prstGeom prst="rect">
            <a:avLst/>
          </a:prstGeom>
        </p:spPr>
        <p:txBody>
          <a:bodyPr vert="horz" lIns="91440" tIns="45720" rIns="91440" bIns="45720" rtlCol="0" anchor="ctr"/>
          <a:lstStyle>
            <a:lvl1pPr algn="r">
              <a:defRPr sz="1871">
                <a:solidFill>
                  <a:schemeClr val="tx1">
                    <a:tint val="75000"/>
                  </a:schemeClr>
                </a:solidFill>
              </a:defRPr>
            </a:lvl1pPr>
          </a:lstStyle>
          <a:p>
            <a:fld id="{B6F15528-21DE-4FAA-801E-634DDDAF4B2B}" type="slidenum">
              <a:rPr lang="cs-CZ" smtClean="0"/>
              <a:t>‹#›</a:t>
            </a:fld>
            <a:endParaRPr lang="cs-CZ"/>
          </a:p>
        </p:txBody>
      </p:sp>
    </p:spTree>
    <p:extLst>
      <p:ext uri="{BB962C8B-B14F-4D97-AF65-F5344CB8AC3E}">
        <p14:creationId xmlns:p14="http://schemas.microsoft.com/office/powerpoint/2010/main" val="271160262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1425732" rtl="0" eaLnBrk="1" latinLnBrk="0" hangingPunct="1">
        <a:lnSpc>
          <a:spcPct val="90000"/>
        </a:lnSpc>
        <a:spcBef>
          <a:spcPct val="0"/>
        </a:spcBef>
        <a:buNone/>
        <a:defRPr sz="6860" kern="1200">
          <a:solidFill>
            <a:schemeClr val="tx1"/>
          </a:solidFill>
          <a:latin typeface="+mj-lt"/>
          <a:ea typeface="+mj-ea"/>
          <a:cs typeface="+mj-cs"/>
        </a:defRPr>
      </a:lvl1pPr>
    </p:titleStyle>
    <p:body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p:bodyStyle>
    <p:otherStyle>
      <a:defPPr>
        <a:defRPr lang="en-US"/>
      </a:defPPr>
      <a:lvl1pPr marL="0" algn="l" defTabSz="1425732" rtl="0" eaLnBrk="1" latinLnBrk="0" hangingPunct="1">
        <a:defRPr sz="2807" kern="1200">
          <a:solidFill>
            <a:schemeClr val="tx1"/>
          </a:solidFill>
          <a:latin typeface="+mn-lt"/>
          <a:ea typeface="+mn-ea"/>
          <a:cs typeface="+mn-cs"/>
        </a:defRPr>
      </a:lvl1pPr>
      <a:lvl2pPr marL="712866" algn="l" defTabSz="1425732" rtl="0" eaLnBrk="1" latinLnBrk="0" hangingPunct="1">
        <a:defRPr sz="2807" kern="1200">
          <a:solidFill>
            <a:schemeClr val="tx1"/>
          </a:solidFill>
          <a:latin typeface="+mn-lt"/>
          <a:ea typeface="+mn-ea"/>
          <a:cs typeface="+mn-cs"/>
        </a:defRPr>
      </a:lvl2pPr>
      <a:lvl3pPr marL="1425732" algn="l" defTabSz="1425732" rtl="0" eaLnBrk="1" latinLnBrk="0" hangingPunct="1">
        <a:defRPr sz="2807" kern="1200">
          <a:solidFill>
            <a:schemeClr val="tx1"/>
          </a:solidFill>
          <a:latin typeface="+mn-lt"/>
          <a:ea typeface="+mn-ea"/>
          <a:cs typeface="+mn-cs"/>
        </a:defRPr>
      </a:lvl3pPr>
      <a:lvl4pPr marL="2138599" algn="l" defTabSz="1425732" rtl="0" eaLnBrk="1" latinLnBrk="0" hangingPunct="1">
        <a:defRPr sz="2807" kern="1200">
          <a:solidFill>
            <a:schemeClr val="tx1"/>
          </a:solidFill>
          <a:latin typeface="+mn-lt"/>
          <a:ea typeface="+mn-ea"/>
          <a:cs typeface="+mn-cs"/>
        </a:defRPr>
      </a:lvl4pPr>
      <a:lvl5pPr marL="2851465" algn="l" defTabSz="1425732" rtl="0" eaLnBrk="1" latinLnBrk="0" hangingPunct="1">
        <a:defRPr sz="2807" kern="1200">
          <a:solidFill>
            <a:schemeClr val="tx1"/>
          </a:solidFill>
          <a:latin typeface="+mn-lt"/>
          <a:ea typeface="+mn-ea"/>
          <a:cs typeface="+mn-cs"/>
        </a:defRPr>
      </a:lvl5pPr>
      <a:lvl6pPr marL="3564331" algn="l" defTabSz="1425732" rtl="0" eaLnBrk="1" latinLnBrk="0" hangingPunct="1">
        <a:defRPr sz="2807" kern="1200">
          <a:solidFill>
            <a:schemeClr val="tx1"/>
          </a:solidFill>
          <a:latin typeface="+mn-lt"/>
          <a:ea typeface="+mn-ea"/>
          <a:cs typeface="+mn-cs"/>
        </a:defRPr>
      </a:lvl6pPr>
      <a:lvl7pPr marL="4277197" algn="l" defTabSz="1425732" rtl="0" eaLnBrk="1" latinLnBrk="0" hangingPunct="1">
        <a:defRPr sz="2807" kern="1200">
          <a:solidFill>
            <a:schemeClr val="tx1"/>
          </a:solidFill>
          <a:latin typeface="+mn-lt"/>
          <a:ea typeface="+mn-ea"/>
          <a:cs typeface="+mn-cs"/>
        </a:defRPr>
      </a:lvl7pPr>
      <a:lvl8pPr marL="4990064" algn="l" defTabSz="1425732" rtl="0" eaLnBrk="1" latinLnBrk="0" hangingPunct="1">
        <a:defRPr sz="2807" kern="1200">
          <a:solidFill>
            <a:schemeClr val="tx1"/>
          </a:solidFill>
          <a:latin typeface="+mn-lt"/>
          <a:ea typeface="+mn-ea"/>
          <a:cs typeface="+mn-cs"/>
        </a:defRPr>
      </a:lvl8pPr>
      <a:lvl9pPr marL="5702930" algn="l" defTabSz="1425732" rtl="0" eaLnBrk="1" latinLnBrk="0" hangingPunct="1">
        <a:defRPr sz="280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webp"/><Relationship Id="rId2" Type="http://schemas.openxmlformats.org/officeDocument/2006/relationships/image" Target="../media/image8.webp"/><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jpe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jfif"/><Relationship Id="rId4" Type="http://schemas.openxmlformats.org/officeDocument/2006/relationships/image" Target="../media/image15.png"/><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20F95502-65C6-482A-9B40-DDCB8DAA9D75}"/>
              </a:ext>
            </a:extLst>
          </p:cNvPr>
          <p:cNvGrpSpPr/>
          <p:nvPr/>
        </p:nvGrpSpPr>
        <p:grpSpPr>
          <a:xfrm>
            <a:off x="0" y="0"/>
            <a:ext cx="19010313" cy="1112119"/>
            <a:chOff x="-324644" y="2222500"/>
            <a:chExt cx="22261685" cy="1302327"/>
          </a:xfrm>
        </p:grpSpPr>
        <p:sp>
          <p:nvSpPr>
            <p:cNvPr id="2" name="object 2"/>
            <p:cNvSpPr/>
            <p:nvPr/>
          </p:nvSpPr>
          <p:spPr>
            <a:xfrm>
              <a:off x="-324644"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3" name="object 3"/>
            <p:cNvSpPr/>
            <p:nvPr/>
          </p:nvSpPr>
          <p:spPr>
            <a:xfrm>
              <a:off x="16363156" y="2222500"/>
              <a:ext cx="5573885" cy="1302327"/>
            </a:xfrm>
            <a:custGeom>
              <a:avLst/>
              <a:gdLst/>
              <a:ahLst/>
              <a:cxnLst/>
              <a:rect l="l" t="t" r="r" b="b"/>
              <a:pathLst>
                <a:path w="1883409" h="440055">
                  <a:moveTo>
                    <a:pt x="0" y="0"/>
                  </a:moveTo>
                  <a:lnTo>
                    <a:pt x="0" y="439737"/>
                  </a:lnTo>
                  <a:lnTo>
                    <a:pt x="1883155" y="439737"/>
                  </a:lnTo>
                  <a:lnTo>
                    <a:pt x="1883155" y="0"/>
                  </a:lnTo>
                  <a:lnTo>
                    <a:pt x="0" y="0"/>
                  </a:lnTo>
                  <a:close/>
                </a:path>
              </a:pathLst>
            </a:custGeom>
            <a:solidFill>
              <a:srgbClr val="FF8200"/>
            </a:solidFill>
          </p:spPr>
          <p:txBody>
            <a:bodyPr wrap="square" lIns="0" tIns="0" rIns="0" bIns="0" rtlCol="0"/>
            <a:lstStyle/>
            <a:p>
              <a:endParaRPr dirty="0"/>
            </a:p>
          </p:txBody>
        </p:sp>
        <p:sp>
          <p:nvSpPr>
            <p:cNvPr id="22" name="object 2">
              <a:extLst>
                <a:ext uri="{FF2B5EF4-FFF2-40B4-BE49-F238E27FC236}">
                  <a16:creationId xmlns:a16="http://schemas.microsoft.com/office/drawing/2014/main" id="{3708B453-DDCE-42C1-9AB9-A8D5DDCA46AD}"/>
                </a:ext>
              </a:extLst>
            </p:cNvPr>
            <p:cNvSpPr/>
            <p:nvPr/>
          </p:nvSpPr>
          <p:spPr>
            <a:xfrm>
              <a:off x="52379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BF00"/>
            </a:solidFill>
          </p:spPr>
          <p:txBody>
            <a:bodyPr wrap="square" lIns="0" tIns="0" rIns="0" bIns="0" rtlCol="0"/>
            <a:lstStyle/>
            <a:p>
              <a:endParaRPr dirty="0"/>
            </a:p>
          </p:txBody>
        </p:sp>
        <p:sp>
          <p:nvSpPr>
            <p:cNvPr id="23" name="object 2">
              <a:extLst>
                <a:ext uri="{FF2B5EF4-FFF2-40B4-BE49-F238E27FC236}">
                  <a16:creationId xmlns:a16="http://schemas.microsoft.com/office/drawing/2014/main" id="{7D360C87-DA57-4F00-96B5-35199AD11657}"/>
                </a:ext>
              </a:extLst>
            </p:cNvPr>
            <p:cNvSpPr/>
            <p:nvPr/>
          </p:nvSpPr>
          <p:spPr>
            <a:xfrm>
              <a:off x="108005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A100"/>
            </a:solidFill>
          </p:spPr>
          <p:txBody>
            <a:bodyPr wrap="square" lIns="0" tIns="0" rIns="0" bIns="0" rtlCol="0"/>
            <a:lstStyle/>
            <a:p>
              <a:endParaRPr dirty="0"/>
            </a:p>
          </p:txBody>
        </p:sp>
      </p:grpSp>
      <p:sp>
        <p:nvSpPr>
          <p:cNvPr id="4" name="object 4"/>
          <p:cNvSpPr txBox="1"/>
          <p:nvPr/>
        </p:nvSpPr>
        <p:spPr>
          <a:xfrm>
            <a:off x="1046956" y="317499"/>
            <a:ext cx="3626009" cy="504729"/>
          </a:xfrm>
          <a:prstGeom prst="rect">
            <a:avLst/>
          </a:prstGeom>
        </p:spPr>
        <p:txBody>
          <a:bodyPr vert="horz" wrap="square" lIns="0" tIns="12700" rIns="0" bIns="0" rtlCol="0">
            <a:spAutoFit/>
          </a:bodyPr>
          <a:lstStyle/>
          <a:p>
            <a:pPr marL="12700">
              <a:spcBef>
                <a:spcPts val="100"/>
              </a:spcBef>
            </a:pPr>
            <a:r>
              <a:rPr lang="en-IN" sz="3200" b="1" dirty="0"/>
              <a:t>Quick Tips</a:t>
            </a:r>
            <a:endParaRPr sz="3200" b="1" dirty="0">
              <a:cs typeface="Source Sans Pro Light"/>
            </a:endParaRPr>
          </a:p>
        </p:txBody>
      </p:sp>
      <p:sp>
        <p:nvSpPr>
          <p:cNvPr id="5" name="object 5"/>
          <p:cNvSpPr txBox="1"/>
          <p:nvPr/>
        </p:nvSpPr>
        <p:spPr>
          <a:xfrm>
            <a:off x="5085556" y="241300"/>
            <a:ext cx="4106570" cy="580928"/>
          </a:xfrm>
          <a:prstGeom prst="rect">
            <a:avLst/>
          </a:prstGeom>
          <a:noFill/>
        </p:spPr>
        <p:txBody>
          <a:bodyPr vert="horz" wrap="square" lIns="0" tIns="87630" rIns="0" bIns="0" rtlCol="0">
            <a:spAutoFit/>
          </a:bodyPr>
          <a:lstStyle/>
          <a:p>
            <a:pPr marL="495300" algn="ctr">
              <a:spcBef>
                <a:spcPts val="690"/>
              </a:spcBef>
            </a:pPr>
            <a:r>
              <a:rPr lang="en-IN" sz="3200" b="1" dirty="0"/>
              <a:t>All About</a:t>
            </a:r>
            <a:endParaRPr sz="3200" b="1" dirty="0">
              <a:cs typeface="Source Sans Pro Light"/>
            </a:endParaRPr>
          </a:p>
        </p:txBody>
      </p:sp>
      <p:sp>
        <p:nvSpPr>
          <p:cNvPr id="6" name="object 6"/>
          <p:cNvSpPr txBox="1"/>
          <p:nvPr/>
        </p:nvSpPr>
        <p:spPr>
          <a:xfrm>
            <a:off x="10147699" y="241300"/>
            <a:ext cx="3487549" cy="580928"/>
          </a:xfrm>
          <a:prstGeom prst="rect">
            <a:avLst/>
          </a:prstGeom>
          <a:noFill/>
        </p:spPr>
        <p:txBody>
          <a:bodyPr vert="horz" wrap="square" lIns="0" tIns="87630" rIns="0" bIns="0" rtlCol="0">
            <a:spAutoFit/>
          </a:bodyPr>
          <a:lstStyle/>
          <a:p>
            <a:pPr marL="406400">
              <a:spcBef>
                <a:spcPts val="690"/>
              </a:spcBef>
            </a:pPr>
            <a:r>
              <a:rPr lang="en-IN" sz="3200" b="1" dirty="0"/>
              <a:t>Lead Generation</a:t>
            </a:r>
            <a:endParaRPr sz="3200" b="1" dirty="0">
              <a:cs typeface="Source Sans Pro Light"/>
            </a:endParaRPr>
          </a:p>
        </p:txBody>
      </p:sp>
      <p:sp>
        <p:nvSpPr>
          <p:cNvPr id="7" name="object 7"/>
          <p:cNvSpPr txBox="1"/>
          <p:nvPr/>
        </p:nvSpPr>
        <p:spPr>
          <a:xfrm>
            <a:off x="15568255" y="317499"/>
            <a:ext cx="2785059" cy="505267"/>
          </a:xfrm>
          <a:prstGeom prst="rect">
            <a:avLst/>
          </a:prstGeom>
        </p:spPr>
        <p:txBody>
          <a:bodyPr vert="horz" wrap="square" lIns="0" tIns="12700" rIns="0" bIns="0" rtlCol="0">
            <a:spAutoFit/>
          </a:bodyPr>
          <a:lstStyle/>
          <a:p>
            <a:pPr marL="12700">
              <a:spcBef>
                <a:spcPts val="100"/>
              </a:spcBef>
            </a:pPr>
            <a:r>
              <a:rPr lang="en-US" sz="3200" b="1" spc="-15" dirty="0">
                <a:solidFill>
                  <a:srgbClr val="FFFFFF"/>
                </a:solidFill>
                <a:cs typeface="Source Sans Pro Light"/>
              </a:rPr>
              <a:t>Techniques</a:t>
            </a:r>
            <a:endParaRPr sz="3200" b="1" dirty="0">
              <a:cs typeface="Source Sans Pro Light"/>
            </a:endParaRPr>
          </a:p>
        </p:txBody>
      </p:sp>
      <p:sp>
        <p:nvSpPr>
          <p:cNvPr id="8" name="object 8"/>
          <p:cNvSpPr/>
          <p:nvPr/>
        </p:nvSpPr>
        <p:spPr>
          <a:xfrm>
            <a:off x="-2888" y="3975100"/>
            <a:ext cx="19007514" cy="6945503"/>
          </a:xfrm>
          <a:prstGeom prst="rect">
            <a:avLst/>
          </a:prstGeom>
          <a:blipFill>
            <a:blip r:embed="rId3" cstate="print"/>
            <a:stretch>
              <a:fillRect/>
            </a:stretch>
          </a:blipFill>
        </p:spPr>
        <p:txBody>
          <a:bodyPr wrap="square" lIns="0" tIns="0" rIns="0" bIns="0" rtlCol="0"/>
          <a:lstStyle/>
          <a:p>
            <a:endParaRPr dirty="0"/>
          </a:p>
        </p:txBody>
      </p:sp>
      <p:sp>
        <p:nvSpPr>
          <p:cNvPr id="18" name="object 18"/>
          <p:cNvSpPr txBox="1"/>
          <p:nvPr/>
        </p:nvSpPr>
        <p:spPr>
          <a:xfrm>
            <a:off x="27284" y="9565227"/>
            <a:ext cx="19010313" cy="1120820"/>
          </a:xfrm>
          <a:prstGeom prst="rect">
            <a:avLst/>
          </a:prstGeom>
        </p:spPr>
        <p:txBody>
          <a:bodyPr vert="horz" wrap="square" lIns="0" tIns="12700" rIns="0" bIns="0" rtlCol="0">
            <a:spAutoFit/>
          </a:bodyPr>
          <a:lstStyle/>
          <a:p>
            <a:pPr marL="1223010" marR="5080" indent="-1210945" algn="ctr">
              <a:lnSpc>
                <a:spcPct val="100000"/>
              </a:lnSpc>
              <a:spcBef>
                <a:spcPts val="100"/>
              </a:spcBef>
            </a:pPr>
            <a:r>
              <a:rPr lang="en-US" sz="7200" spc="-5" dirty="0">
                <a:solidFill>
                  <a:srgbClr val="00318B"/>
                </a:solidFill>
                <a:cs typeface="Source Sans Pro"/>
              </a:rPr>
              <a:t>Lead Generation Techniques</a:t>
            </a:r>
            <a:endParaRPr lang="cs-CZ" sz="7200" dirty="0">
              <a:cs typeface="Source Sans Pro"/>
            </a:endParaRPr>
          </a:p>
        </p:txBody>
      </p:sp>
      <p:sp>
        <p:nvSpPr>
          <p:cNvPr id="19" name="object 19"/>
          <p:cNvSpPr/>
          <p:nvPr/>
        </p:nvSpPr>
        <p:spPr>
          <a:xfrm flipV="1">
            <a:off x="5652238" y="7653423"/>
            <a:ext cx="7696200" cy="274319"/>
          </a:xfrm>
          <a:custGeom>
            <a:avLst/>
            <a:gdLst/>
            <a:ahLst/>
            <a:cxnLst/>
            <a:rect l="l" t="t" r="r" b="b"/>
            <a:pathLst>
              <a:path w="4686300">
                <a:moveTo>
                  <a:pt x="0" y="0"/>
                </a:moveTo>
                <a:lnTo>
                  <a:pt x="4686300" y="0"/>
                </a:lnTo>
              </a:path>
            </a:pathLst>
          </a:custGeom>
          <a:ln w="8466">
            <a:solidFill>
              <a:srgbClr val="002E8E"/>
            </a:solidFill>
          </a:ln>
        </p:spPr>
        <p:txBody>
          <a:bodyPr wrap="square" lIns="0" tIns="0" rIns="0" bIns="0" rtlCol="0"/>
          <a:lstStyle/>
          <a:p>
            <a:pPr algn="ctr"/>
            <a:endParaRPr dirty="0"/>
          </a:p>
        </p:txBody>
      </p:sp>
      <p:pic>
        <p:nvPicPr>
          <p:cNvPr id="10" name="Picture 9">
            <a:extLst>
              <a:ext uri="{FF2B5EF4-FFF2-40B4-BE49-F238E27FC236}">
                <a16:creationId xmlns:a16="http://schemas.microsoft.com/office/drawing/2014/main" id="{B569A921-6F84-453D-9EDB-4EAB3B1FE3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86" y="1097786"/>
            <a:ext cx="18998939" cy="831203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EBBF72-1C70-4EDC-A8E7-761C7CE023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9158432" cy="10693400"/>
          </a:xfrm>
          <a:prstGeom prst="rect">
            <a:avLst/>
          </a:prstGeom>
        </p:spPr>
      </p:pic>
      <p:sp>
        <p:nvSpPr>
          <p:cNvPr id="4" name="Rectangle 3">
            <a:extLst>
              <a:ext uri="{FF2B5EF4-FFF2-40B4-BE49-F238E27FC236}">
                <a16:creationId xmlns:a16="http://schemas.microsoft.com/office/drawing/2014/main" id="{BE90DCDC-37E0-40A9-B64A-24D5EA6D3C08}"/>
              </a:ext>
            </a:extLst>
          </p:cNvPr>
          <p:cNvSpPr/>
          <p:nvPr/>
        </p:nvSpPr>
        <p:spPr>
          <a:xfrm>
            <a:off x="668492" y="2727224"/>
            <a:ext cx="17673328" cy="2646878"/>
          </a:xfrm>
          <a:prstGeom prst="rect">
            <a:avLst/>
          </a:prstGeom>
        </p:spPr>
        <p:txBody>
          <a:bodyPr wrap="square" anchor="t">
            <a:spAutoFit/>
          </a:bodyPr>
          <a:lstStyle/>
          <a:p>
            <a:pPr algn="ctr"/>
            <a:r>
              <a:rPr lang="en-US" sz="16600" b="1" dirty="0">
                <a:solidFill>
                  <a:srgbClr val="FF0000"/>
                </a:solidFill>
                <a:latin typeface="Calibri"/>
                <a:cs typeface="Calibri"/>
              </a:rPr>
              <a:t>Thanks</a:t>
            </a:r>
            <a:endParaRPr lang="cs-CZ" sz="6000" dirty="0">
              <a:solidFill>
                <a:srgbClr val="FF0000"/>
              </a:solidFill>
              <a:latin typeface="Calibri"/>
              <a:cs typeface="Calibri"/>
            </a:endParaRPr>
          </a:p>
        </p:txBody>
      </p:sp>
    </p:spTree>
    <p:extLst>
      <p:ext uri="{BB962C8B-B14F-4D97-AF65-F5344CB8AC3E}">
        <p14:creationId xmlns:p14="http://schemas.microsoft.com/office/powerpoint/2010/main" val="1637603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697D96F-CA17-4A29-A9FC-D79C57B49032}"/>
              </a:ext>
            </a:extLst>
          </p:cNvPr>
          <p:cNvGrpSpPr/>
          <p:nvPr/>
        </p:nvGrpSpPr>
        <p:grpSpPr>
          <a:xfrm>
            <a:off x="-19844" y="3617037"/>
            <a:ext cx="4885135" cy="828288"/>
            <a:chOff x="-19844" y="2798890"/>
            <a:chExt cx="4885135" cy="828288"/>
          </a:xfrm>
          <a:solidFill>
            <a:srgbClr val="FFBF00"/>
          </a:solidFill>
        </p:grpSpPr>
        <p:sp>
          <p:nvSpPr>
            <p:cNvPr id="33" name="object 25">
              <a:extLst>
                <a:ext uri="{FF2B5EF4-FFF2-40B4-BE49-F238E27FC236}">
                  <a16:creationId xmlns:a16="http://schemas.microsoft.com/office/drawing/2014/main" id="{DA12AC99-EC5E-4392-8054-AF0DE866402B}"/>
                </a:ext>
              </a:extLst>
            </p:cNvPr>
            <p:cNvSpPr/>
            <p:nvPr/>
          </p:nvSpPr>
          <p:spPr>
            <a:xfrm>
              <a:off x="-19844" y="2799178"/>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sp>
          <p:nvSpPr>
            <p:cNvPr id="34" name="object 25">
              <a:extLst>
                <a:ext uri="{FF2B5EF4-FFF2-40B4-BE49-F238E27FC236}">
                  <a16:creationId xmlns:a16="http://schemas.microsoft.com/office/drawing/2014/main" id="{B71CB4DF-A4F3-464D-86D8-D2C705048CB0}"/>
                </a:ext>
              </a:extLst>
            </p:cNvPr>
            <p:cNvSpPr/>
            <p:nvPr/>
          </p:nvSpPr>
          <p:spPr>
            <a:xfrm>
              <a:off x="1608534" y="279889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grpSp>
      <p:sp>
        <p:nvSpPr>
          <p:cNvPr id="8" name="object 8"/>
          <p:cNvSpPr/>
          <p:nvPr/>
        </p:nvSpPr>
        <p:spPr>
          <a:xfrm>
            <a:off x="-19844" y="556807"/>
            <a:ext cx="4788239" cy="827493"/>
          </a:xfrm>
          <a:prstGeom prst="rect">
            <a:avLst/>
          </a:prstGeom>
          <a:blipFill>
            <a:blip r:embed="rId2" cstate="print"/>
            <a:stretch>
              <a:fillRect/>
            </a:stretch>
          </a:blipFill>
        </p:spPr>
        <p:txBody>
          <a:bodyPr wrap="square" lIns="0" tIns="0" rIns="0" bIns="0" rtlCol="0"/>
          <a:lstStyle/>
          <a:p>
            <a:endParaRPr dirty="0"/>
          </a:p>
        </p:txBody>
      </p:sp>
      <p:sp>
        <p:nvSpPr>
          <p:cNvPr id="9" name="object 9"/>
          <p:cNvSpPr txBox="1"/>
          <p:nvPr/>
        </p:nvSpPr>
        <p:spPr>
          <a:xfrm>
            <a:off x="144379" y="636404"/>
            <a:ext cx="4475747" cy="751488"/>
          </a:xfrm>
          <a:prstGeom prst="rect">
            <a:avLst/>
          </a:prstGeom>
        </p:spPr>
        <p:txBody>
          <a:bodyPr vert="horz" wrap="square" lIns="0" tIns="12700" rIns="0" bIns="0" rtlCol="0">
            <a:spAutoFit/>
          </a:bodyPr>
          <a:lstStyle/>
          <a:p>
            <a:pPr marL="12700" algn="ctr">
              <a:spcBef>
                <a:spcPts val="100"/>
              </a:spcBef>
            </a:pPr>
            <a:r>
              <a:rPr lang="en-US" sz="2400" b="1" spc="-5" dirty="0">
                <a:solidFill>
                  <a:srgbClr val="FFFFFF"/>
                </a:solidFill>
                <a:cs typeface="Source Sans Pro Light"/>
              </a:rPr>
              <a:t>What Do You Mean By Lead Generation</a:t>
            </a:r>
            <a:endParaRPr sz="2400" b="1" dirty="0">
              <a:cs typeface="Source Sans Pro Light"/>
            </a:endParaRPr>
          </a:p>
        </p:txBody>
      </p:sp>
      <p:sp>
        <p:nvSpPr>
          <p:cNvPr id="10" name="object 10"/>
          <p:cNvSpPr txBox="1"/>
          <p:nvPr/>
        </p:nvSpPr>
        <p:spPr>
          <a:xfrm>
            <a:off x="1677406" y="1689100"/>
            <a:ext cx="15086596" cy="1521891"/>
          </a:xfrm>
          <a:prstGeom prst="rect">
            <a:avLst/>
          </a:prstGeom>
        </p:spPr>
        <p:txBody>
          <a:bodyPr vert="horz" wrap="square" lIns="0" tIns="5080" rIns="0" bIns="0" rtlCol="0">
            <a:spAutoFit/>
          </a:bodyPr>
          <a:lstStyle/>
          <a:p>
            <a:pPr marL="12700" marR="5080" algn="just">
              <a:lnSpc>
                <a:spcPct val="104200"/>
              </a:lnSpc>
              <a:spcBef>
                <a:spcPts val="40"/>
              </a:spcBef>
            </a:pPr>
            <a:r>
              <a:rPr lang="en-US" sz="3200" b="1" dirty="0">
                <a:cs typeface="Source Sans Pro Light"/>
              </a:rPr>
              <a:t>Lead generation is the process of generating consumer interest for a product or service with the goal of turning that interest into a sale. In online marketing this typically involves collecting a visitor's contact information (called a “lead”) via a web form.</a:t>
            </a:r>
          </a:p>
        </p:txBody>
      </p:sp>
      <p:sp>
        <p:nvSpPr>
          <p:cNvPr id="11" name="object 11"/>
          <p:cNvSpPr txBox="1"/>
          <p:nvPr/>
        </p:nvSpPr>
        <p:spPr>
          <a:xfrm>
            <a:off x="1677405" y="4607941"/>
            <a:ext cx="15086597" cy="2475037"/>
          </a:xfrm>
          <a:prstGeom prst="rect">
            <a:avLst/>
          </a:prstGeom>
        </p:spPr>
        <p:txBody>
          <a:bodyPr vert="horz" wrap="square" lIns="0" tIns="12700" rIns="0" bIns="0" rtlCol="0">
            <a:spAutoFit/>
          </a:bodyPr>
          <a:lstStyle/>
          <a:p>
            <a:pPr marL="12700" algn="just">
              <a:lnSpc>
                <a:spcPct val="100000"/>
              </a:lnSpc>
              <a:spcBef>
                <a:spcPts val="100"/>
              </a:spcBef>
              <a:tabLst>
                <a:tab pos="139700" algn="l"/>
              </a:tabLst>
            </a:pPr>
            <a:r>
              <a:rPr lang="en-US" sz="3200" b="1" spc="-10" dirty="0">
                <a:cs typeface="Source Sans Pro Light"/>
              </a:rPr>
              <a:t>Lead generation in digital marketing refers to the process of attracting and converting potential customers (leads) into interested prospects for a product or service. It's a crucial part of the marketing funnel where the primary goal is to gather information about potential customers, such as their contact details or demographics, so that they can be nurtured and eventually converted into paying customers.</a:t>
            </a:r>
            <a:endParaRPr lang="en-US" sz="3200" b="1" dirty="0">
              <a:cs typeface="Source Sans Pro Light"/>
            </a:endParaRPr>
          </a:p>
        </p:txBody>
      </p:sp>
      <p:sp>
        <p:nvSpPr>
          <p:cNvPr id="22" name="object 22"/>
          <p:cNvSpPr txBox="1"/>
          <p:nvPr/>
        </p:nvSpPr>
        <p:spPr>
          <a:xfrm>
            <a:off x="80210" y="3789905"/>
            <a:ext cx="5452268" cy="382156"/>
          </a:xfrm>
          <a:prstGeom prst="rect">
            <a:avLst/>
          </a:prstGeom>
        </p:spPr>
        <p:txBody>
          <a:bodyPr vert="horz" wrap="square" lIns="0" tIns="12700" rIns="0" bIns="0" rtlCol="0">
            <a:spAutoFit/>
          </a:bodyPr>
          <a:lstStyle/>
          <a:p>
            <a:pPr marL="12700">
              <a:spcBef>
                <a:spcPts val="100"/>
              </a:spcBef>
            </a:pPr>
            <a:r>
              <a:rPr lang="en-US" sz="2400" b="1" spc="-10" dirty="0">
                <a:solidFill>
                  <a:srgbClr val="FFFFFF"/>
                </a:solidFill>
                <a:cs typeface="Source Sans Pro Light"/>
              </a:rPr>
              <a:t>Lead Generation in Digital Marketing</a:t>
            </a:r>
            <a:endParaRPr sz="2400" b="1" dirty="0">
              <a:cs typeface="Source Sans Pro Light"/>
            </a:endParaRPr>
          </a:p>
        </p:txBody>
      </p:sp>
      <p:sp>
        <p:nvSpPr>
          <p:cNvPr id="24" name="object 24"/>
          <p:cNvSpPr txBox="1"/>
          <p:nvPr/>
        </p:nvSpPr>
        <p:spPr>
          <a:xfrm>
            <a:off x="9310687" y="2948045"/>
            <a:ext cx="2478008" cy="443711"/>
          </a:xfrm>
          <a:prstGeom prst="rect">
            <a:avLst/>
          </a:prstGeom>
        </p:spPr>
        <p:txBody>
          <a:bodyPr vert="horz" wrap="square" lIns="0" tIns="12700" rIns="0" bIns="0" rtlCol="0">
            <a:spAutoFit/>
          </a:bodyPr>
          <a:lstStyle/>
          <a:p>
            <a:pPr marL="12700">
              <a:spcBef>
                <a:spcPts val="100"/>
              </a:spcBef>
            </a:pPr>
            <a:r>
              <a:rPr sz="2800" spc="5" dirty="0">
                <a:solidFill>
                  <a:srgbClr val="FFFFFF"/>
                </a:solidFill>
                <a:cs typeface="Source Sans Pro Light"/>
              </a:rPr>
              <a:t>K</a:t>
            </a:r>
            <a:r>
              <a:rPr sz="2800" spc="25" dirty="0">
                <a:solidFill>
                  <a:srgbClr val="FFFFFF"/>
                </a:solidFill>
                <a:cs typeface="Source Sans Pro Light"/>
              </a:rPr>
              <a:t>e</a:t>
            </a:r>
            <a:r>
              <a:rPr sz="2800" dirty="0">
                <a:solidFill>
                  <a:srgbClr val="FFFFFF"/>
                </a:solidFill>
                <a:cs typeface="Source Sans Pro Light"/>
              </a:rPr>
              <a:t>ywo</a:t>
            </a:r>
            <a:r>
              <a:rPr sz="2800" spc="-20" dirty="0">
                <a:solidFill>
                  <a:srgbClr val="FFFFFF"/>
                </a:solidFill>
                <a:cs typeface="Source Sans Pro Light"/>
              </a:rPr>
              <a:t>r</a:t>
            </a:r>
            <a:r>
              <a:rPr sz="2800" dirty="0">
                <a:solidFill>
                  <a:srgbClr val="FFFFFF"/>
                </a:solidFill>
                <a:cs typeface="Source Sans Pro Light"/>
              </a:rPr>
              <a:t>ds</a:t>
            </a:r>
            <a:endParaRPr sz="2800" dirty="0">
              <a:cs typeface="Source Sans Pro Light"/>
            </a:endParaRPr>
          </a:p>
        </p:txBody>
      </p:sp>
      <p:sp>
        <p:nvSpPr>
          <p:cNvPr id="26" name="object 26"/>
          <p:cNvSpPr txBox="1"/>
          <p:nvPr/>
        </p:nvSpPr>
        <p:spPr>
          <a:xfrm>
            <a:off x="665956" y="7993287"/>
            <a:ext cx="2561858" cy="443711"/>
          </a:xfrm>
          <a:prstGeom prst="rect">
            <a:avLst/>
          </a:prstGeom>
        </p:spPr>
        <p:txBody>
          <a:bodyPr vert="horz" wrap="square" lIns="0" tIns="12700" rIns="0" bIns="0" rtlCol="0">
            <a:spAutoFit/>
          </a:bodyPr>
          <a:lstStyle/>
          <a:p>
            <a:pPr marL="12700">
              <a:spcBef>
                <a:spcPts val="100"/>
              </a:spcBef>
            </a:pPr>
            <a:r>
              <a:rPr sz="2800" spc="-30" dirty="0">
                <a:solidFill>
                  <a:srgbClr val="FFFFFF"/>
                </a:solidFill>
                <a:cs typeface="Source Sans Pro Light"/>
              </a:rPr>
              <a:t>S</a:t>
            </a:r>
            <a:r>
              <a:rPr sz="2800" spc="-40" dirty="0">
                <a:solidFill>
                  <a:srgbClr val="FFFFFF"/>
                </a:solidFill>
                <a:cs typeface="Source Sans Pro Light"/>
              </a:rPr>
              <a:t>t</a:t>
            </a:r>
            <a:r>
              <a:rPr sz="2800" spc="-10" dirty="0">
                <a:solidFill>
                  <a:srgbClr val="FFFFFF"/>
                </a:solidFill>
                <a:cs typeface="Source Sans Pro Light"/>
              </a:rPr>
              <a:t>anda</a:t>
            </a:r>
            <a:r>
              <a:rPr sz="2800" spc="-25" dirty="0">
                <a:solidFill>
                  <a:srgbClr val="FFFFFF"/>
                </a:solidFill>
                <a:cs typeface="Source Sans Pro Light"/>
              </a:rPr>
              <a:t>r</a:t>
            </a:r>
            <a:r>
              <a:rPr sz="2800" dirty="0">
                <a:solidFill>
                  <a:srgbClr val="FFFFFF"/>
                </a:solidFill>
                <a:cs typeface="Source Sans Pro Light"/>
              </a:rPr>
              <a:t>ds</a:t>
            </a:r>
            <a:endParaRPr sz="2800" dirty="0">
              <a:cs typeface="Source Sans Pro Light"/>
            </a:endParaRPr>
          </a:p>
        </p:txBody>
      </p:sp>
      <p:sp>
        <p:nvSpPr>
          <p:cNvPr id="30" name="object 11">
            <a:extLst>
              <a:ext uri="{FF2B5EF4-FFF2-40B4-BE49-F238E27FC236}">
                <a16:creationId xmlns:a16="http://schemas.microsoft.com/office/drawing/2014/main" id="{4EA2655A-6E3F-4498-A9F3-0D2BC2DA71B8}"/>
              </a:ext>
            </a:extLst>
          </p:cNvPr>
          <p:cNvSpPr txBox="1"/>
          <p:nvPr/>
        </p:nvSpPr>
        <p:spPr>
          <a:xfrm>
            <a:off x="1677405" y="7456228"/>
            <a:ext cx="15086597" cy="2475037"/>
          </a:xfrm>
          <a:prstGeom prst="rect">
            <a:avLst/>
          </a:prstGeom>
        </p:spPr>
        <p:txBody>
          <a:bodyPr vert="horz" wrap="square" lIns="0" tIns="12700" rIns="0" bIns="0" rtlCol="0">
            <a:spAutoFit/>
          </a:bodyPr>
          <a:lstStyle/>
          <a:p>
            <a:pPr marL="12700" algn="just">
              <a:lnSpc>
                <a:spcPct val="100000"/>
              </a:lnSpc>
              <a:spcBef>
                <a:spcPts val="100"/>
              </a:spcBef>
              <a:tabLst>
                <a:tab pos="139700" algn="l"/>
              </a:tabLst>
            </a:pPr>
            <a:r>
              <a:rPr lang="en-US" sz="3200" b="1" spc="-10" dirty="0">
                <a:cs typeface="Source Sans Pro Light"/>
              </a:rPr>
              <a:t>In digital marketing, a lead refers to a potential customer who has expressed interest in a company's product or service by taking some form of action. This action could include visiting a website, signing up for a newsletter, downloading a whitepaper or </a:t>
            </a:r>
            <a:r>
              <a:rPr lang="en-US" sz="3200" b="1" spc="-10" dirty="0" err="1">
                <a:cs typeface="Source Sans Pro Light"/>
              </a:rPr>
              <a:t>ebook</a:t>
            </a:r>
            <a:r>
              <a:rPr lang="en-US" sz="3200" b="1" spc="-10" dirty="0">
                <a:cs typeface="Source Sans Pro Light"/>
              </a:rPr>
              <a:t>, filling out a contact form, or engaging with content such as liking a social media post or watching a video.</a:t>
            </a:r>
            <a:endParaRPr lang="en-US" sz="3200" b="1" dirty="0">
              <a:cs typeface="Source Sans Pro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2">
            <a:extLst>
              <a:ext uri="{FF2B5EF4-FFF2-40B4-BE49-F238E27FC236}">
                <a16:creationId xmlns:a16="http://schemas.microsoft.com/office/drawing/2014/main" id="{BDEAF6CC-8A52-4857-8B04-619F92B05F6D}"/>
              </a:ext>
            </a:extLst>
          </p:cNvPr>
          <p:cNvSpPr/>
          <p:nvPr/>
        </p:nvSpPr>
        <p:spPr>
          <a:xfrm>
            <a:off x="1" y="556300"/>
            <a:ext cx="4856955"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dirty="0"/>
          </a:p>
        </p:txBody>
      </p:sp>
      <p:sp>
        <p:nvSpPr>
          <p:cNvPr id="4" name="object 4"/>
          <p:cNvSpPr txBox="1"/>
          <p:nvPr/>
        </p:nvSpPr>
        <p:spPr>
          <a:xfrm>
            <a:off x="665956" y="708700"/>
            <a:ext cx="9601200" cy="443711"/>
          </a:xfrm>
          <a:prstGeom prst="rect">
            <a:avLst/>
          </a:prstGeom>
        </p:spPr>
        <p:txBody>
          <a:bodyPr vert="horz" wrap="square" lIns="0" tIns="12700" rIns="0" bIns="0" rtlCol="0">
            <a:spAutoFit/>
          </a:bodyPr>
          <a:lstStyle/>
          <a:p>
            <a:pPr marL="12700">
              <a:lnSpc>
                <a:spcPct val="100000"/>
              </a:lnSpc>
              <a:spcBef>
                <a:spcPts val="100"/>
              </a:spcBef>
            </a:pPr>
            <a:r>
              <a:rPr lang="en-US" sz="2800" dirty="0">
                <a:solidFill>
                  <a:srgbClr val="FFFFFF"/>
                </a:solidFill>
                <a:cs typeface="Source Sans Pro Light"/>
              </a:rPr>
              <a:t>MICRO LEAD</a:t>
            </a:r>
            <a:endParaRPr lang="cs-CZ" sz="2800" dirty="0">
              <a:cs typeface="Source Sans Pro Light"/>
            </a:endParaRPr>
          </a:p>
        </p:txBody>
      </p:sp>
      <p:sp>
        <p:nvSpPr>
          <p:cNvPr id="6" name="object 6"/>
          <p:cNvSpPr txBox="1"/>
          <p:nvPr/>
        </p:nvSpPr>
        <p:spPr>
          <a:xfrm>
            <a:off x="1142830" y="2851159"/>
            <a:ext cx="7654925" cy="6321026"/>
          </a:xfrm>
          <a:prstGeom prst="rect">
            <a:avLst/>
          </a:prstGeom>
        </p:spPr>
        <p:txBody>
          <a:bodyPr vert="horz" wrap="square" lIns="0" tIns="5080" rIns="0" bIns="0" rtlCol="0">
            <a:spAutoFit/>
          </a:bodyPr>
          <a:lstStyle/>
          <a:p>
            <a:pPr marL="12700" marR="5080" algn="just">
              <a:lnSpc>
                <a:spcPct val="104200"/>
              </a:lnSpc>
              <a:spcBef>
                <a:spcPts val="40"/>
              </a:spcBef>
            </a:pPr>
            <a:r>
              <a:rPr lang="en-US" sz="3600" b="1" dirty="0">
                <a:cs typeface="Source Sans Pro Light"/>
              </a:rPr>
              <a:t>These leads may have shown initial interest in a product or service but are not yet fully committed to making a purchase.  Micro leads require follow-up to move them closer to conversion.  In simple word in micro lead customer may have engaged with content, signed up for newsletters, or provided basic contact information, but they may not be as qualified or ready to buy as macro leads.</a:t>
            </a:r>
          </a:p>
        </p:txBody>
      </p:sp>
      <p:pic>
        <p:nvPicPr>
          <p:cNvPr id="11" name="Picture 10">
            <a:extLst>
              <a:ext uri="{FF2B5EF4-FFF2-40B4-BE49-F238E27FC236}">
                <a16:creationId xmlns:a16="http://schemas.microsoft.com/office/drawing/2014/main" id="{2C3A250A-9419-4EF9-9EEE-1ABB494EAB6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97755" y="1758112"/>
            <a:ext cx="10212558" cy="680837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2">
            <a:extLst>
              <a:ext uri="{FF2B5EF4-FFF2-40B4-BE49-F238E27FC236}">
                <a16:creationId xmlns:a16="http://schemas.microsoft.com/office/drawing/2014/main" id="{BDEAF6CC-8A52-4857-8B04-619F92B05F6D}"/>
              </a:ext>
            </a:extLst>
          </p:cNvPr>
          <p:cNvSpPr/>
          <p:nvPr/>
        </p:nvSpPr>
        <p:spPr>
          <a:xfrm>
            <a:off x="1" y="556300"/>
            <a:ext cx="4856955"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dirty="0"/>
          </a:p>
        </p:txBody>
      </p:sp>
      <p:sp>
        <p:nvSpPr>
          <p:cNvPr id="4" name="object 4"/>
          <p:cNvSpPr txBox="1"/>
          <p:nvPr/>
        </p:nvSpPr>
        <p:spPr>
          <a:xfrm>
            <a:off x="665956" y="708700"/>
            <a:ext cx="9601200" cy="443711"/>
          </a:xfrm>
          <a:prstGeom prst="rect">
            <a:avLst/>
          </a:prstGeom>
        </p:spPr>
        <p:txBody>
          <a:bodyPr vert="horz" wrap="square" lIns="0" tIns="12700" rIns="0" bIns="0" rtlCol="0">
            <a:spAutoFit/>
          </a:bodyPr>
          <a:lstStyle/>
          <a:p>
            <a:pPr marL="12700">
              <a:lnSpc>
                <a:spcPct val="100000"/>
              </a:lnSpc>
              <a:spcBef>
                <a:spcPts val="100"/>
              </a:spcBef>
            </a:pPr>
            <a:r>
              <a:rPr lang="en-US" sz="2800" dirty="0">
                <a:solidFill>
                  <a:srgbClr val="FFFFFF"/>
                </a:solidFill>
                <a:cs typeface="Source Sans Pro Light"/>
              </a:rPr>
              <a:t>MACRO LEAD</a:t>
            </a:r>
            <a:endParaRPr lang="cs-CZ" sz="2800" dirty="0">
              <a:cs typeface="Source Sans Pro Light"/>
            </a:endParaRPr>
          </a:p>
        </p:txBody>
      </p:sp>
      <p:sp>
        <p:nvSpPr>
          <p:cNvPr id="6" name="object 6"/>
          <p:cNvSpPr txBox="1"/>
          <p:nvPr/>
        </p:nvSpPr>
        <p:spPr>
          <a:xfrm>
            <a:off x="1639093" y="2774236"/>
            <a:ext cx="7654925" cy="4592476"/>
          </a:xfrm>
          <a:prstGeom prst="rect">
            <a:avLst/>
          </a:prstGeom>
        </p:spPr>
        <p:txBody>
          <a:bodyPr vert="horz" wrap="square" lIns="0" tIns="5080" rIns="0" bIns="0" rtlCol="0">
            <a:spAutoFit/>
          </a:bodyPr>
          <a:lstStyle/>
          <a:p>
            <a:pPr marL="12700" marR="5080" algn="just">
              <a:lnSpc>
                <a:spcPct val="104200"/>
              </a:lnSpc>
              <a:spcBef>
                <a:spcPts val="40"/>
              </a:spcBef>
            </a:pPr>
            <a:r>
              <a:rPr lang="en-US" sz="3600" b="1" dirty="0">
                <a:cs typeface="Source Sans Pro Light"/>
              </a:rPr>
              <a:t>Macro leads are more likely to result in significant conversions or sales for a business. These are high-quality leads that are further along in the sales funnel and are closer to making a purchasing decision. Macro leads typically have a higher level of interest, engagement, and intent to buy. </a:t>
            </a:r>
          </a:p>
        </p:txBody>
      </p:sp>
      <p:pic>
        <p:nvPicPr>
          <p:cNvPr id="3" name="Picture 2">
            <a:extLst>
              <a:ext uri="{FF2B5EF4-FFF2-40B4-BE49-F238E27FC236}">
                <a16:creationId xmlns:a16="http://schemas.microsoft.com/office/drawing/2014/main" id="{67E08916-9288-40DC-B50D-5220C9AFF6B0}"/>
              </a:ext>
            </a:extLst>
          </p:cNvPr>
          <p:cNvPicPr>
            <a:picLocks noChangeAspect="1"/>
          </p:cNvPicPr>
          <p:nvPr/>
        </p:nvPicPr>
        <p:blipFill rotWithShape="1">
          <a:blip r:embed="rId2">
            <a:extLst>
              <a:ext uri="{28A0092B-C50C-407E-A947-70E740481C1C}">
                <a14:useLocalDpi xmlns:a14="http://schemas.microsoft.com/office/drawing/2010/main" val="0"/>
              </a:ext>
            </a:extLst>
          </a:blip>
          <a:srcRect l="22762" t="14844" r="22962"/>
          <a:stretch/>
        </p:blipFill>
        <p:spPr>
          <a:xfrm>
            <a:off x="10042116" y="1852863"/>
            <a:ext cx="8968197" cy="7914661"/>
          </a:xfrm>
          <a:prstGeom prst="rect">
            <a:avLst/>
          </a:prstGeom>
        </p:spPr>
      </p:pic>
    </p:spTree>
    <p:extLst>
      <p:ext uri="{BB962C8B-B14F-4D97-AF65-F5344CB8AC3E}">
        <p14:creationId xmlns:p14="http://schemas.microsoft.com/office/powerpoint/2010/main" val="729510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2">
            <a:extLst>
              <a:ext uri="{FF2B5EF4-FFF2-40B4-BE49-F238E27FC236}">
                <a16:creationId xmlns:a16="http://schemas.microsoft.com/office/drawing/2014/main" id="{AA61E464-833E-4C8A-9143-AF1ED5E6DEFA}"/>
              </a:ext>
            </a:extLst>
          </p:cNvPr>
          <p:cNvSpPr/>
          <p:nvPr/>
        </p:nvSpPr>
        <p:spPr>
          <a:xfrm>
            <a:off x="1905001" y="315670"/>
            <a:ext cx="4018755"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dirty="0"/>
          </a:p>
        </p:txBody>
      </p:sp>
      <p:sp>
        <p:nvSpPr>
          <p:cNvPr id="2" name="object 2">
            <a:extLst>
              <a:ext uri="{FF2B5EF4-FFF2-40B4-BE49-F238E27FC236}">
                <a16:creationId xmlns:a16="http://schemas.microsoft.com/office/drawing/2014/main" id="{D20636F4-4E1B-41A9-9DFC-ABE48FBEC027}"/>
              </a:ext>
            </a:extLst>
          </p:cNvPr>
          <p:cNvSpPr/>
          <p:nvPr/>
        </p:nvSpPr>
        <p:spPr>
          <a:xfrm>
            <a:off x="0" y="315670"/>
            <a:ext cx="4018755"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dirty="0"/>
          </a:p>
        </p:txBody>
      </p:sp>
      <p:sp>
        <p:nvSpPr>
          <p:cNvPr id="3" name="object 4">
            <a:extLst>
              <a:ext uri="{FF2B5EF4-FFF2-40B4-BE49-F238E27FC236}">
                <a16:creationId xmlns:a16="http://schemas.microsoft.com/office/drawing/2014/main" id="{E6220F49-8A96-4129-AD18-1D20F783890C}"/>
              </a:ext>
            </a:extLst>
          </p:cNvPr>
          <p:cNvSpPr txBox="1"/>
          <p:nvPr/>
        </p:nvSpPr>
        <p:spPr>
          <a:xfrm>
            <a:off x="665955" y="468070"/>
            <a:ext cx="9601200" cy="443711"/>
          </a:xfrm>
          <a:prstGeom prst="rect">
            <a:avLst/>
          </a:prstGeom>
        </p:spPr>
        <p:txBody>
          <a:bodyPr vert="horz" wrap="square" lIns="0" tIns="12700" rIns="0" bIns="0" rtlCol="0">
            <a:spAutoFit/>
          </a:bodyPr>
          <a:lstStyle/>
          <a:p>
            <a:pPr marL="12700">
              <a:lnSpc>
                <a:spcPct val="100000"/>
              </a:lnSpc>
              <a:spcBef>
                <a:spcPts val="100"/>
              </a:spcBef>
            </a:pPr>
            <a:r>
              <a:rPr lang="en-US" sz="2800" b="1" dirty="0">
                <a:solidFill>
                  <a:srgbClr val="FFFFFF"/>
                </a:solidFill>
                <a:cs typeface="Source Sans Pro Light"/>
              </a:rPr>
              <a:t>Tools Used For Lead Generation</a:t>
            </a:r>
            <a:endParaRPr lang="cs-CZ" sz="2800" b="1" dirty="0">
              <a:cs typeface="Source Sans Pro Light"/>
            </a:endParaRPr>
          </a:p>
        </p:txBody>
      </p:sp>
      <p:sp>
        <p:nvSpPr>
          <p:cNvPr id="7" name="object 13">
            <a:extLst>
              <a:ext uri="{FF2B5EF4-FFF2-40B4-BE49-F238E27FC236}">
                <a16:creationId xmlns:a16="http://schemas.microsoft.com/office/drawing/2014/main" id="{153F1D4F-49DC-4D33-A737-F1B7603A3DC3}"/>
              </a:ext>
            </a:extLst>
          </p:cNvPr>
          <p:cNvSpPr txBox="1"/>
          <p:nvPr/>
        </p:nvSpPr>
        <p:spPr>
          <a:xfrm>
            <a:off x="964916" y="1332919"/>
            <a:ext cx="16534606" cy="9848850"/>
          </a:xfrm>
          <a:prstGeom prst="rect">
            <a:avLst/>
          </a:prstGeom>
        </p:spPr>
        <p:txBody>
          <a:bodyPr vert="horz" wrap="square" lIns="0" tIns="12700" rIns="0" bIns="0" rtlCol="0">
            <a:spAutoFit/>
          </a:bodyPr>
          <a:lstStyle/>
          <a:p>
            <a:pPr marL="12700" algn="just">
              <a:lnSpc>
                <a:spcPct val="100000"/>
              </a:lnSpc>
              <a:spcBef>
                <a:spcPts val="100"/>
              </a:spcBef>
            </a:pPr>
            <a:r>
              <a:rPr lang="en-US" sz="3500" b="1" spc="-5" dirty="0">
                <a:cs typeface="Source Sans Pro Light"/>
              </a:rPr>
              <a:t>1.  Content Marketing:</a:t>
            </a:r>
          </a:p>
          <a:p>
            <a:pPr marL="12700" algn="just">
              <a:lnSpc>
                <a:spcPct val="100000"/>
              </a:lnSpc>
              <a:spcBef>
                <a:spcPts val="100"/>
              </a:spcBef>
            </a:pPr>
            <a:r>
              <a:rPr lang="en-US" sz="3500" b="1" spc="-5" dirty="0">
                <a:cs typeface="Source Sans Pro Light"/>
              </a:rPr>
              <a:t>2.  Search Engine Optimization (SEO) : SEMrush, </a:t>
            </a:r>
            <a:r>
              <a:rPr lang="en-US" sz="3500" b="1" spc="-5" dirty="0" err="1">
                <a:cs typeface="Source Sans Pro Light"/>
              </a:rPr>
              <a:t>Moz</a:t>
            </a:r>
            <a:r>
              <a:rPr lang="en-US" sz="3500" b="1" spc="-5" dirty="0">
                <a:cs typeface="Source Sans Pro Light"/>
              </a:rPr>
              <a:t>, </a:t>
            </a:r>
            <a:r>
              <a:rPr lang="en-US" sz="3500" b="1" spc="-5" dirty="0" err="1">
                <a:cs typeface="Source Sans Pro Light"/>
              </a:rPr>
              <a:t>Ahrefs</a:t>
            </a:r>
            <a:r>
              <a:rPr lang="en-US" sz="3500" b="1" spc="-5" dirty="0">
                <a:cs typeface="Source Sans Pro Light"/>
              </a:rPr>
              <a:t>, Google Analytics</a:t>
            </a:r>
          </a:p>
          <a:p>
            <a:pPr marL="12700" algn="just">
              <a:lnSpc>
                <a:spcPct val="100000"/>
              </a:lnSpc>
              <a:spcBef>
                <a:spcPts val="100"/>
              </a:spcBef>
            </a:pPr>
            <a:r>
              <a:rPr lang="en-US" sz="3500" b="1" spc="-5" dirty="0">
                <a:cs typeface="Source Sans Pro Light"/>
              </a:rPr>
              <a:t>3.  Social Media Marketing : Hello Bar, Sumo, </a:t>
            </a:r>
            <a:r>
              <a:rPr lang="en-US" sz="3500" b="1" spc="-5" dirty="0" err="1">
                <a:cs typeface="Source Sans Pro Light"/>
              </a:rPr>
              <a:t>OptinMonster</a:t>
            </a:r>
            <a:r>
              <a:rPr lang="en-US" sz="3500" b="1" spc="-5" dirty="0">
                <a:cs typeface="Source Sans Pro Light"/>
              </a:rPr>
              <a:t>, </a:t>
            </a:r>
            <a:r>
              <a:rPr lang="en-US" sz="3500" b="1" spc="-5" dirty="0" err="1">
                <a:cs typeface="Source Sans Pro Light"/>
              </a:rPr>
              <a:t>ConvertFlow</a:t>
            </a:r>
            <a:endParaRPr lang="en-US" sz="3500" b="1" spc="-5" dirty="0">
              <a:cs typeface="Source Sans Pro Light"/>
            </a:endParaRPr>
          </a:p>
          <a:p>
            <a:pPr marL="12700" algn="just">
              <a:lnSpc>
                <a:spcPct val="100000"/>
              </a:lnSpc>
              <a:spcBef>
                <a:spcPts val="100"/>
              </a:spcBef>
            </a:pPr>
            <a:r>
              <a:rPr lang="en-US" sz="3500" b="1" spc="-5" dirty="0">
                <a:cs typeface="Source Sans Pro Light"/>
              </a:rPr>
              <a:t>4.  Email Marketing : Mailchimp, Constant Contact, </a:t>
            </a:r>
            <a:r>
              <a:rPr lang="en-US" sz="3500" b="1" spc="-5" dirty="0" err="1">
                <a:cs typeface="Source Sans Pro Light"/>
              </a:rPr>
              <a:t>GetResponse</a:t>
            </a:r>
            <a:r>
              <a:rPr lang="en-US" sz="3500" b="1" spc="-5" dirty="0">
                <a:cs typeface="Source Sans Pro Light"/>
              </a:rPr>
              <a:t>, </a:t>
            </a:r>
            <a:r>
              <a:rPr lang="en-US" sz="3500" b="1" spc="-5" dirty="0" err="1">
                <a:cs typeface="Source Sans Pro Light"/>
              </a:rPr>
              <a:t>AWeber</a:t>
            </a:r>
            <a:r>
              <a:rPr lang="en-US" sz="3500" b="1" spc="-5" dirty="0">
                <a:cs typeface="Source Sans Pro Light"/>
              </a:rPr>
              <a:t> </a:t>
            </a:r>
          </a:p>
          <a:p>
            <a:pPr marL="12700" algn="just">
              <a:lnSpc>
                <a:spcPct val="100000"/>
              </a:lnSpc>
              <a:spcBef>
                <a:spcPts val="100"/>
              </a:spcBef>
            </a:pPr>
            <a:r>
              <a:rPr lang="en-US" sz="3500" b="1" spc="-5" dirty="0">
                <a:cs typeface="Source Sans Pro Light"/>
              </a:rPr>
              <a:t>5.  Pay-Per-Click (PPC) Advertising : Google Ads, Facebook Ads Manager, LinkedIn Ads, Twitter Ads.</a:t>
            </a:r>
          </a:p>
          <a:p>
            <a:pPr marL="12700" algn="just">
              <a:lnSpc>
                <a:spcPct val="100000"/>
              </a:lnSpc>
              <a:spcBef>
                <a:spcPts val="100"/>
              </a:spcBef>
            </a:pPr>
            <a:r>
              <a:rPr lang="en-US" sz="3500" b="1" spc="-5" dirty="0">
                <a:cs typeface="Source Sans Pro Light"/>
              </a:rPr>
              <a:t>6.  Webinars and Events: Zoom, </a:t>
            </a:r>
            <a:r>
              <a:rPr lang="en-US" sz="3500" b="1" spc="-5" dirty="0" err="1">
                <a:cs typeface="Source Sans Pro Light"/>
              </a:rPr>
              <a:t>WebinarJam</a:t>
            </a:r>
            <a:r>
              <a:rPr lang="en-US" sz="3500" b="1" spc="-5" dirty="0">
                <a:cs typeface="Source Sans Pro Light"/>
              </a:rPr>
              <a:t>, </a:t>
            </a:r>
            <a:r>
              <a:rPr lang="en-US" sz="3500" b="1" spc="-5" dirty="0" err="1">
                <a:cs typeface="Source Sans Pro Light"/>
              </a:rPr>
              <a:t>GoToWebinar</a:t>
            </a:r>
            <a:r>
              <a:rPr lang="en-US" sz="3500" b="1" spc="-5" dirty="0">
                <a:cs typeface="Source Sans Pro Light"/>
              </a:rPr>
              <a:t>, </a:t>
            </a:r>
            <a:r>
              <a:rPr lang="en-US" sz="3500" b="1" spc="-5" dirty="0" err="1">
                <a:cs typeface="Source Sans Pro Light"/>
              </a:rPr>
              <a:t>Demio</a:t>
            </a:r>
            <a:endParaRPr lang="en-US" sz="3500" b="1" spc="-5" dirty="0">
              <a:cs typeface="Source Sans Pro Light"/>
            </a:endParaRPr>
          </a:p>
          <a:p>
            <a:pPr marL="527050" indent="-514350" algn="just">
              <a:lnSpc>
                <a:spcPct val="100000"/>
              </a:lnSpc>
              <a:spcBef>
                <a:spcPts val="100"/>
              </a:spcBef>
              <a:buAutoNum type="arabicPeriod" startAt="7"/>
            </a:pPr>
            <a:r>
              <a:rPr lang="en-US" sz="3500" b="1" spc="-5" dirty="0">
                <a:cs typeface="Source Sans Pro Light"/>
              </a:rPr>
              <a:t>Chatbots and Live Chat : Intercom, Drift, </a:t>
            </a:r>
            <a:r>
              <a:rPr lang="en-US" sz="3500" b="1" spc="-5" dirty="0" err="1">
                <a:cs typeface="Source Sans Pro Light"/>
              </a:rPr>
              <a:t>LiveChat</a:t>
            </a:r>
            <a:r>
              <a:rPr lang="en-US" sz="3500" b="1" spc="-5" dirty="0">
                <a:cs typeface="Source Sans Pro Light"/>
              </a:rPr>
              <a:t>, </a:t>
            </a:r>
            <a:r>
              <a:rPr lang="en-US" sz="3500" b="1" spc="-5" dirty="0" err="1">
                <a:cs typeface="Source Sans Pro Light"/>
              </a:rPr>
              <a:t>Tidio</a:t>
            </a:r>
            <a:endParaRPr lang="en-US" sz="3500" b="1" spc="-5" dirty="0">
              <a:cs typeface="Source Sans Pro Light"/>
            </a:endParaRPr>
          </a:p>
          <a:p>
            <a:pPr marL="527050" indent="-514350" algn="just">
              <a:lnSpc>
                <a:spcPct val="100000"/>
              </a:lnSpc>
              <a:spcBef>
                <a:spcPts val="100"/>
              </a:spcBef>
              <a:buAutoNum type="arabicPeriod" startAt="7"/>
            </a:pPr>
            <a:r>
              <a:rPr lang="en-US" sz="3500" b="1" spc="-5" dirty="0">
                <a:cs typeface="Source Sans Pro Light"/>
              </a:rPr>
              <a:t>A/B Testing</a:t>
            </a:r>
          </a:p>
          <a:p>
            <a:pPr marL="527050" indent="-514350" algn="just">
              <a:lnSpc>
                <a:spcPct val="100000"/>
              </a:lnSpc>
              <a:spcBef>
                <a:spcPts val="100"/>
              </a:spcBef>
              <a:buAutoNum type="arabicPeriod" startAt="7"/>
            </a:pPr>
            <a:r>
              <a:rPr lang="en-US" sz="3500" b="1" dirty="0">
                <a:cs typeface="Source Sans Pro Light"/>
              </a:rPr>
              <a:t>Landing Pages Optimization : for example show Pop-up form like Hello Bar, Sumo, </a:t>
            </a:r>
            <a:r>
              <a:rPr lang="en-US" sz="3500" b="1" dirty="0" err="1">
                <a:cs typeface="Source Sans Pro Light"/>
              </a:rPr>
              <a:t>OptinMonster</a:t>
            </a:r>
            <a:r>
              <a:rPr lang="en-US" sz="3500" b="1" dirty="0">
                <a:cs typeface="Source Sans Pro Light"/>
              </a:rPr>
              <a:t>, </a:t>
            </a:r>
            <a:r>
              <a:rPr lang="en-US" sz="3500" b="1" dirty="0" err="1">
                <a:cs typeface="Source Sans Pro Light"/>
              </a:rPr>
              <a:t>ConvertFlow</a:t>
            </a:r>
            <a:r>
              <a:rPr lang="en-US" sz="3500" b="1" dirty="0">
                <a:cs typeface="Source Sans Pro Light"/>
              </a:rPr>
              <a:t>, </a:t>
            </a:r>
            <a:r>
              <a:rPr lang="en-US" sz="3500" b="1" dirty="0" err="1">
                <a:cs typeface="Source Sans Pro Light"/>
              </a:rPr>
              <a:t>addthis</a:t>
            </a:r>
            <a:r>
              <a:rPr lang="en-US" sz="3500" b="1" dirty="0">
                <a:cs typeface="Source Sans Pro Light"/>
              </a:rPr>
              <a:t>.</a:t>
            </a:r>
          </a:p>
          <a:p>
            <a:pPr marL="527050" indent="-514350" algn="just">
              <a:lnSpc>
                <a:spcPct val="100000"/>
              </a:lnSpc>
              <a:spcBef>
                <a:spcPts val="100"/>
              </a:spcBef>
              <a:buAutoNum type="arabicPeriod" startAt="7"/>
            </a:pPr>
            <a:r>
              <a:rPr lang="en-US" sz="3500" b="1" dirty="0">
                <a:cs typeface="Source Sans Pro Light"/>
              </a:rPr>
              <a:t> Content Upgrades and Lead Magnets : Offering additional valuable resources or incentives (such as </a:t>
            </a:r>
            <a:r>
              <a:rPr lang="en-US" sz="3500" b="1" dirty="0" err="1">
                <a:cs typeface="Source Sans Pro Light"/>
              </a:rPr>
              <a:t>ebooks</a:t>
            </a:r>
            <a:r>
              <a:rPr lang="en-US" sz="3500" b="1" dirty="0">
                <a:cs typeface="Source Sans Pro Light"/>
              </a:rPr>
              <a:t>, guides, templates, or exclusive content) in exchange for a visitor's contact information.</a:t>
            </a:r>
          </a:p>
          <a:p>
            <a:pPr marL="527050" indent="-514350" algn="just">
              <a:lnSpc>
                <a:spcPct val="100000"/>
              </a:lnSpc>
              <a:spcBef>
                <a:spcPts val="100"/>
              </a:spcBef>
              <a:buAutoNum type="arabicPeriod" startAt="7"/>
            </a:pPr>
            <a:r>
              <a:rPr lang="en-US" sz="3500" b="1" dirty="0">
                <a:cs typeface="Source Sans Pro Light"/>
              </a:rPr>
              <a:t> Referral Programs: Encouraging satisfied customers or brand advocates to refer others to your business in exchange for rewards or incentives. Tools like </a:t>
            </a:r>
            <a:r>
              <a:rPr lang="en-US" sz="3500" b="1" dirty="0" err="1">
                <a:cs typeface="Source Sans Pro Light"/>
              </a:rPr>
              <a:t>ReferralCandy</a:t>
            </a:r>
            <a:r>
              <a:rPr lang="en-US" sz="3500" b="1" dirty="0">
                <a:cs typeface="Source Sans Pro Light"/>
              </a:rPr>
              <a:t>, Ambassador, </a:t>
            </a:r>
            <a:r>
              <a:rPr lang="en-US" sz="3500" b="1" dirty="0" err="1">
                <a:cs typeface="Source Sans Pro Light"/>
              </a:rPr>
              <a:t>InviteReferrals</a:t>
            </a:r>
            <a:endParaRPr lang="en-US" sz="3500" b="1" dirty="0">
              <a:cs typeface="Source Sans Pro Light"/>
            </a:endParaRPr>
          </a:p>
          <a:p>
            <a:pPr marL="527050" indent="-514350" algn="just">
              <a:lnSpc>
                <a:spcPct val="100000"/>
              </a:lnSpc>
              <a:spcBef>
                <a:spcPts val="100"/>
              </a:spcBef>
              <a:buAutoNum type="arabicPeriod" startAt="7"/>
            </a:pPr>
            <a:endParaRPr sz="3500" b="1" dirty="0">
              <a:cs typeface="Source Sans Pro Light"/>
            </a:endParaRPr>
          </a:p>
        </p:txBody>
      </p:sp>
    </p:spTree>
    <p:extLst>
      <p:ext uri="{BB962C8B-B14F-4D97-AF65-F5344CB8AC3E}">
        <p14:creationId xmlns:p14="http://schemas.microsoft.com/office/powerpoint/2010/main" val="1994872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89116" y="594078"/>
            <a:ext cx="13188527" cy="4312015"/>
          </a:xfrm>
        </p:spPr>
        <p:txBody>
          <a:bodyPr>
            <a:noAutofit/>
          </a:bodyPr>
          <a:lstStyle/>
          <a:p>
            <a:pPr algn="l"/>
            <a:r>
              <a:rPr lang="en-US" sz="4990" dirty="0">
                <a:latin typeface="Adobe Garamond Pro Bold" pitchFamily="18" charset="0"/>
              </a:rPr>
              <a:t>Types Of Landing Page</a:t>
            </a:r>
            <a:br>
              <a:rPr lang="en-US" sz="4990" dirty="0">
                <a:latin typeface="Adobe Garamond Pro Bold" pitchFamily="18" charset="0"/>
              </a:rPr>
            </a:br>
            <a:r>
              <a:rPr lang="en-US" sz="4990" dirty="0">
                <a:latin typeface="Adobe Garamond Pro Bold" pitchFamily="18" charset="0"/>
              </a:rPr>
              <a:t>1) Click Through Landing Page : pages that have the goal of influence the visitors to click through to another page. E.g. banners that describe the offer in details with an intention to bring the visitors closer to purchasing decision</a:t>
            </a:r>
          </a:p>
        </p:txBody>
      </p:sp>
      <p:pic>
        <p:nvPicPr>
          <p:cNvPr id="5" name="Picture 4">
            <a:extLst>
              <a:ext uri="{FF2B5EF4-FFF2-40B4-BE49-F238E27FC236}">
                <a16:creationId xmlns:a16="http://schemas.microsoft.com/office/drawing/2014/main" id="{1EBC4609-5427-4C7C-B06B-D0A980237156}"/>
              </a:ext>
            </a:extLst>
          </p:cNvPr>
          <p:cNvPicPr>
            <a:picLocks noChangeAspect="1"/>
          </p:cNvPicPr>
          <p:nvPr/>
        </p:nvPicPr>
        <p:blipFill>
          <a:blip r:embed="rId2"/>
          <a:stretch>
            <a:fillRect/>
          </a:stretch>
        </p:blipFill>
        <p:spPr>
          <a:xfrm>
            <a:off x="3437943" y="4906093"/>
            <a:ext cx="12839700" cy="54197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10892" y="-1186596"/>
            <a:ext cx="13188527" cy="4312015"/>
          </a:xfrm>
        </p:spPr>
        <p:txBody>
          <a:bodyPr>
            <a:noAutofit/>
          </a:bodyPr>
          <a:lstStyle/>
          <a:p>
            <a:pPr algn="l"/>
            <a:r>
              <a:rPr lang="en-US" sz="4990" dirty="0">
                <a:latin typeface="Adobe Garamond Pro Bold" pitchFamily="18" charset="0"/>
              </a:rPr>
              <a:t>Types Of Landing Page</a:t>
            </a:r>
            <a:br>
              <a:rPr lang="en-US" sz="4990" dirty="0">
                <a:latin typeface="Adobe Garamond Pro Bold" pitchFamily="18" charset="0"/>
              </a:rPr>
            </a:br>
            <a:r>
              <a:rPr lang="en-US" sz="4990" dirty="0">
                <a:latin typeface="Adobe Garamond Pro Bold" pitchFamily="18" charset="0"/>
              </a:rPr>
              <a:t>2) Lead Generation Landing Page : pages that are used to capture the visitors data, such as name, email in exchange for the offer that’s there</a:t>
            </a:r>
          </a:p>
        </p:txBody>
      </p:sp>
      <p:pic>
        <p:nvPicPr>
          <p:cNvPr id="3" name="Picture 2">
            <a:extLst>
              <a:ext uri="{FF2B5EF4-FFF2-40B4-BE49-F238E27FC236}">
                <a16:creationId xmlns:a16="http://schemas.microsoft.com/office/drawing/2014/main" id="{EE61AA39-F636-4680-8045-E2BB0500DAF9}"/>
              </a:ext>
            </a:extLst>
          </p:cNvPr>
          <p:cNvPicPr>
            <a:picLocks noChangeAspect="1"/>
          </p:cNvPicPr>
          <p:nvPr/>
        </p:nvPicPr>
        <p:blipFill>
          <a:blip r:embed="rId2"/>
          <a:stretch>
            <a:fillRect/>
          </a:stretch>
        </p:blipFill>
        <p:spPr>
          <a:xfrm>
            <a:off x="182599" y="3513137"/>
            <a:ext cx="19180152" cy="637682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4C766E4-169D-4549-A0CF-B6DFF1352516}"/>
              </a:ext>
            </a:extLst>
          </p:cNvPr>
          <p:cNvPicPr>
            <a:picLocks noChangeAspect="1"/>
          </p:cNvPicPr>
          <p:nvPr/>
        </p:nvPicPr>
        <p:blipFill rotWithShape="1">
          <a:blip r:embed="rId2">
            <a:extLst>
              <a:ext uri="{28A0092B-C50C-407E-A947-70E740481C1C}">
                <a14:useLocalDpi xmlns:a14="http://schemas.microsoft.com/office/drawing/2010/main" val="0"/>
              </a:ext>
            </a:extLst>
          </a:blip>
          <a:srcRect t="8198" b="16689"/>
          <a:stretch/>
        </p:blipFill>
        <p:spPr>
          <a:xfrm>
            <a:off x="595188" y="6438657"/>
            <a:ext cx="9229613" cy="3203191"/>
          </a:xfrm>
          <a:prstGeom prst="rect">
            <a:avLst/>
          </a:prstGeom>
        </p:spPr>
      </p:pic>
      <p:pic>
        <p:nvPicPr>
          <p:cNvPr id="8" name="Picture 7">
            <a:extLst>
              <a:ext uri="{FF2B5EF4-FFF2-40B4-BE49-F238E27FC236}">
                <a16:creationId xmlns:a16="http://schemas.microsoft.com/office/drawing/2014/main" id="{47C72272-5F59-43C9-8632-12750C28AD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5834" y="6778356"/>
            <a:ext cx="7429291" cy="2523794"/>
          </a:xfrm>
          <a:prstGeom prst="rect">
            <a:avLst/>
          </a:prstGeom>
        </p:spPr>
      </p:pic>
      <p:pic>
        <p:nvPicPr>
          <p:cNvPr id="10" name="Picture 9">
            <a:extLst>
              <a:ext uri="{FF2B5EF4-FFF2-40B4-BE49-F238E27FC236}">
                <a16:creationId xmlns:a16="http://schemas.microsoft.com/office/drawing/2014/main" id="{26E3AD33-36B4-47FC-AD4E-8206BD2A3A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64557" y="4475132"/>
            <a:ext cx="5151253" cy="2173185"/>
          </a:xfrm>
          <a:prstGeom prst="rect">
            <a:avLst/>
          </a:prstGeom>
        </p:spPr>
      </p:pic>
      <p:pic>
        <p:nvPicPr>
          <p:cNvPr id="12" name="Picture 11">
            <a:extLst>
              <a:ext uri="{FF2B5EF4-FFF2-40B4-BE49-F238E27FC236}">
                <a16:creationId xmlns:a16="http://schemas.microsoft.com/office/drawing/2014/main" id="{6F51D697-6767-43CA-974D-8F27F37528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263872" y="1261587"/>
            <a:ext cx="5151253" cy="3121971"/>
          </a:xfrm>
          <a:prstGeom prst="rect">
            <a:avLst/>
          </a:prstGeom>
        </p:spPr>
      </p:pic>
      <p:pic>
        <p:nvPicPr>
          <p:cNvPr id="14" name="Picture 13">
            <a:extLst>
              <a:ext uri="{FF2B5EF4-FFF2-40B4-BE49-F238E27FC236}">
                <a16:creationId xmlns:a16="http://schemas.microsoft.com/office/drawing/2014/main" id="{D97A21FD-BD55-42D4-A0A5-98831B72BC50}"/>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22404" r="23040"/>
          <a:stretch/>
        </p:blipFill>
        <p:spPr>
          <a:xfrm>
            <a:off x="8592954" y="662339"/>
            <a:ext cx="4471603" cy="4098195"/>
          </a:xfrm>
          <a:prstGeom prst="rect">
            <a:avLst/>
          </a:prstGeom>
        </p:spPr>
      </p:pic>
      <p:sp>
        <p:nvSpPr>
          <p:cNvPr id="2" name="Title 1"/>
          <p:cNvSpPr>
            <a:spLocks noGrp="1"/>
          </p:cNvSpPr>
          <p:nvPr>
            <p:ph type="ctrTitle"/>
          </p:nvPr>
        </p:nvSpPr>
        <p:spPr>
          <a:xfrm>
            <a:off x="697083" y="1121726"/>
            <a:ext cx="8230350" cy="4312015"/>
          </a:xfrm>
        </p:spPr>
        <p:txBody>
          <a:bodyPr>
            <a:noAutofit/>
          </a:bodyPr>
          <a:lstStyle/>
          <a:p>
            <a:pPr algn="l"/>
            <a:r>
              <a:rPr lang="en-US" sz="4990" dirty="0">
                <a:latin typeface="Adobe Garamond Pro Bold" pitchFamily="18" charset="0"/>
              </a:rPr>
              <a:t>Offers that you can give</a:t>
            </a:r>
            <a:br>
              <a:rPr lang="en-US" sz="4990" dirty="0">
                <a:latin typeface="Adobe Garamond Pro Bold" pitchFamily="18" charset="0"/>
              </a:rPr>
            </a:br>
            <a:r>
              <a:rPr lang="en-US" sz="4990" dirty="0">
                <a:latin typeface="Adobe Garamond Pro Bold" pitchFamily="18" charset="0"/>
              </a:rPr>
              <a:t>1)  EBook or whitepaper</a:t>
            </a:r>
            <a:br>
              <a:rPr lang="en-US" sz="4990" dirty="0">
                <a:latin typeface="Adobe Garamond Pro Bold" pitchFamily="18" charset="0"/>
              </a:rPr>
            </a:br>
            <a:r>
              <a:rPr lang="en-US" sz="4990" dirty="0">
                <a:latin typeface="Adobe Garamond Pro Bold" pitchFamily="18" charset="0"/>
              </a:rPr>
              <a:t>2)  Webinar Registration</a:t>
            </a:r>
            <a:br>
              <a:rPr lang="en-US" sz="4990" dirty="0">
                <a:latin typeface="Adobe Garamond Pro Bold" pitchFamily="18" charset="0"/>
              </a:rPr>
            </a:br>
            <a:r>
              <a:rPr lang="en-US" sz="4990" dirty="0">
                <a:latin typeface="Adobe Garamond Pro Bold" pitchFamily="18" charset="0"/>
              </a:rPr>
              <a:t>3)  Discount Coupon / Voucher</a:t>
            </a:r>
            <a:br>
              <a:rPr lang="en-US" sz="4990" dirty="0">
                <a:latin typeface="Adobe Garamond Pro Bold" pitchFamily="18" charset="0"/>
              </a:rPr>
            </a:br>
            <a:r>
              <a:rPr lang="en-US" sz="4990" dirty="0">
                <a:latin typeface="Adobe Garamond Pro Bold" pitchFamily="18" charset="0"/>
              </a:rPr>
              <a:t>4)  Contest Entry</a:t>
            </a:r>
            <a:br>
              <a:rPr lang="en-US" sz="4990" dirty="0">
                <a:latin typeface="Adobe Garamond Pro Bold" pitchFamily="18" charset="0"/>
              </a:rPr>
            </a:br>
            <a:r>
              <a:rPr lang="en-US" sz="4990" dirty="0">
                <a:latin typeface="Adobe Garamond Pro Bold" pitchFamily="18" charset="0"/>
              </a:rPr>
              <a:t>5)  Free Trial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A162C66-B369-4A6E-AB76-CA3DE3BE5D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43217" y="373854"/>
            <a:ext cx="5128912" cy="1713523"/>
          </a:xfrm>
          <a:prstGeom prst="rect">
            <a:avLst/>
          </a:prstGeom>
        </p:spPr>
      </p:pic>
      <p:pic>
        <p:nvPicPr>
          <p:cNvPr id="3" name="Picture 2" descr="C:\Users\student\Desktop\sms-marketing.png">
            <a:extLst>
              <a:ext uri="{FF2B5EF4-FFF2-40B4-BE49-F238E27FC236}">
                <a16:creationId xmlns:a16="http://schemas.microsoft.com/office/drawing/2014/main" id="{565347C1-AF3C-44AE-B7DA-DAEC19AE9EE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142861" y="320189"/>
            <a:ext cx="4562527" cy="269507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C:\Users\student\Desktop\0811jt-1-mobile-marketing.png">
            <a:extLst>
              <a:ext uri="{FF2B5EF4-FFF2-40B4-BE49-F238E27FC236}">
                <a16:creationId xmlns:a16="http://schemas.microsoft.com/office/drawing/2014/main" id="{139CB3AE-1ABD-4899-8424-88B3A5F44C12}"/>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9661" t="6901"/>
          <a:stretch/>
        </p:blipFill>
        <p:spPr bwMode="auto">
          <a:xfrm>
            <a:off x="9424367" y="320189"/>
            <a:ext cx="4449842" cy="502651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student\Downloads\screenshot-www.facebook.com 2015-12-29 12-58-00.png">
            <a:extLst>
              <a:ext uri="{FF2B5EF4-FFF2-40B4-BE49-F238E27FC236}">
                <a16:creationId xmlns:a16="http://schemas.microsoft.com/office/drawing/2014/main" id="{9AC72569-0B8D-4252-9190-DE2EB821E17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2420" y="6676121"/>
            <a:ext cx="8349916" cy="310139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student\Downloads\screenshot-site23.way2sms.com 2015-12-29 11-11-40.png">
            <a:extLst>
              <a:ext uri="{FF2B5EF4-FFF2-40B4-BE49-F238E27FC236}">
                <a16:creationId xmlns:a16="http://schemas.microsoft.com/office/drawing/2014/main" id="{4AC932B9-FB68-45CE-BB2B-490AEAD67E3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V="1">
            <a:off x="10148147" y="6235602"/>
            <a:ext cx="8557241" cy="10593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student\Downloads\screenshot-site23.way2sms.com 2015-12-29 11-12-38.png">
            <a:extLst>
              <a:ext uri="{FF2B5EF4-FFF2-40B4-BE49-F238E27FC236}">
                <a16:creationId xmlns:a16="http://schemas.microsoft.com/office/drawing/2014/main" id="{4918F6E9-573F-4A2E-AE2B-BE265937EEA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V="1">
            <a:off x="15197744" y="7294958"/>
            <a:ext cx="3507644" cy="314275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E204ED12-5790-413C-A9D0-0B7D477E1DBE}"/>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V="1">
            <a:off x="10148146" y="7413400"/>
            <a:ext cx="4921595" cy="2119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descr="C:\Users\student\Downloads\screenshot-www.digital-marketing-courses.in 2015-12-28 16-43-00.png">
            <a:extLst>
              <a:ext uri="{FF2B5EF4-FFF2-40B4-BE49-F238E27FC236}">
                <a16:creationId xmlns:a16="http://schemas.microsoft.com/office/drawing/2014/main" id="{1609A1AA-452C-4E41-A0D2-BC3597607166}"/>
              </a:ext>
            </a:extLst>
          </p:cNvPr>
          <p:cNvPicPr>
            <a:picLocks noChangeAspect="1" noChangeArrowheads="1"/>
          </p:cNvPicPr>
          <p:nvPr/>
        </p:nvPicPr>
        <p:blipFill rotWithShape="1">
          <a:blip r:embed="rId9" cstate="print"/>
          <a:srcRect b="9625"/>
          <a:stretch/>
        </p:blipFill>
        <p:spPr bwMode="auto">
          <a:xfrm>
            <a:off x="0" y="0"/>
            <a:ext cx="3802098" cy="4644189"/>
          </a:xfrm>
          <a:prstGeom prst="rect">
            <a:avLst/>
          </a:prstGeom>
          <a:noFill/>
        </p:spPr>
      </p:pic>
      <p:pic>
        <p:nvPicPr>
          <p:cNvPr id="12" name="Picture 11">
            <a:extLst>
              <a:ext uri="{FF2B5EF4-FFF2-40B4-BE49-F238E27FC236}">
                <a16:creationId xmlns:a16="http://schemas.microsoft.com/office/drawing/2014/main" id="{ACFC4424-625E-4FF9-9F12-52E1C531873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070750" y="2755686"/>
            <a:ext cx="3802098" cy="3326836"/>
          </a:xfrm>
          <a:prstGeom prst="rect">
            <a:avLst/>
          </a:prstGeom>
        </p:spPr>
      </p:pic>
      <p:sp>
        <p:nvSpPr>
          <p:cNvPr id="13" name="TextBox 12">
            <a:extLst>
              <a:ext uri="{FF2B5EF4-FFF2-40B4-BE49-F238E27FC236}">
                <a16:creationId xmlns:a16="http://schemas.microsoft.com/office/drawing/2014/main" id="{79741DE0-6973-42C8-9AD1-F08949265A6B}"/>
              </a:ext>
            </a:extLst>
          </p:cNvPr>
          <p:cNvSpPr txBox="1"/>
          <p:nvPr/>
        </p:nvSpPr>
        <p:spPr>
          <a:xfrm>
            <a:off x="15689179" y="3416968"/>
            <a:ext cx="2791326" cy="584775"/>
          </a:xfrm>
          <a:prstGeom prst="rect">
            <a:avLst/>
          </a:prstGeom>
          <a:noFill/>
        </p:spPr>
        <p:txBody>
          <a:bodyPr wrap="square" rtlCol="0">
            <a:spAutoFit/>
          </a:bodyPr>
          <a:lstStyle/>
          <a:p>
            <a:r>
              <a:rPr lang="en-US" sz="3200" b="1" dirty="0"/>
              <a:t>SMS Marketing</a:t>
            </a:r>
            <a:endParaRPr lang="en-IN" sz="3200" b="1" dirty="0"/>
          </a:p>
        </p:txBody>
      </p:sp>
      <p:sp>
        <p:nvSpPr>
          <p:cNvPr id="14" name="TextBox 13">
            <a:extLst>
              <a:ext uri="{FF2B5EF4-FFF2-40B4-BE49-F238E27FC236}">
                <a16:creationId xmlns:a16="http://schemas.microsoft.com/office/drawing/2014/main" id="{E0B0735C-F60A-4999-AECC-7F8386C6C610}"/>
              </a:ext>
            </a:extLst>
          </p:cNvPr>
          <p:cNvSpPr txBox="1"/>
          <p:nvPr/>
        </p:nvSpPr>
        <p:spPr>
          <a:xfrm>
            <a:off x="10496033" y="5465142"/>
            <a:ext cx="3646828" cy="584775"/>
          </a:xfrm>
          <a:prstGeom prst="rect">
            <a:avLst/>
          </a:prstGeom>
          <a:noFill/>
        </p:spPr>
        <p:txBody>
          <a:bodyPr wrap="square" rtlCol="0">
            <a:spAutoFit/>
          </a:bodyPr>
          <a:lstStyle/>
          <a:p>
            <a:r>
              <a:rPr lang="en-US" sz="3200" b="1" dirty="0"/>
              <a:t>Mobile Marketing</a:t>
            </a:r>
            <a:endParaRPr lang="en-IN" sz="3200" b="1" dirty="0"/>
          </a:p>
        </p:txBody>
      </p:sp>
      <p:sp>
        <p:nvSpPr>
          <p:cNvPr id="16" name="TextBox 15">
            <a:extLst>
              <a:ext uri="{FF2B5EF4-FFF2-40B4-BE49-F238E27FC236}">
                <a16:creationId xmlns:a16="http://schemas.microsoft.com/office/drawing/2014/main" id="{C96B9BE8-8BB5-410E-ACC7-B8F145E17920}"/>
              </a:ext>
            </a:extLst>
          </p:cNvPr>
          <p:cNvSpPr txBox="1"/>
          <p:nvPr/>
        </p:nvSpPr>
        <p:spPr>
          <a:xfrm>
            <a:off x="10148146" y="9706862"/>
            <a:ext cx="3646828" cy="1077218"/>
          </a:xfrm>
          <a:prstGeom prst="rect">
            <a:avLst/>
          </a:prstGeom>
          <a:noFill/>
        </p:spPr>
        <p:txBody>
          <a:bodyPr wrap="square" rtlCol="0">
            <a:spAutoFit/>
          </a:bodyPr>
          <a:lstStyle/>
          <a:p>
            <a:r>
              <a:rPr lang="en-US" sz="3200" b="1" dirty="0"/>
              <a:t>Display Network Banner Ads</a:t>
            </a:r>
            <a:endParaRPr lang="en-IN" sz="3200" b="1" dirty="0"/>
          </a:p>
        </p:txBody>
      </p:sp>
      <p:sp>
        <p:nvSpPr>
          <p:cNvPr id="17" name="TextBox 16">
            <a:extLst>
              <a:ext uri="{FF2B5EF4-FFF2-40B4-BE49-F238E27FC236}">
                <a16:creationId xmlns:a16="http://schemas.microsoft.com/office/drawing/2014/main" id="{2BA994BD-609F-45D6-923B-2E455C25E7F7}"/>
              </a:ext>
            </a:extLst>
          </p:cNvPr>
          <p:cNvSpPr txBox="1"/>
          <p:nvPr/>
        </p:nvSpPr>
        <p:spPr>
          <a:xfrm>
            <a:off x="257818" y="9899104"/>
            <a:ext cx="8464958" cy="584775"/>
          </a:xfrm>
          <a:prstGeom prst="rect">
            <a:avLst/>
          </a:prstGeom>
          <a:noFill/>
        </p:spPr>
        <p:txBody>
          <a:bodyPr wrap="square" rtlCol="0">
            <a:spAutoFit/>
          </a:bodyPr>
          <a:lstStyle/>
          <a:p>
            <a:r>
              <a:rPr lang="en-US" sz="3200" b="1" dirty="0"/>
              <a:t>Social Media Cover Page</a:t>
            </a:r>
            <a:endParaRPr lang="en-IN" sz="3200" b="1" dirty="0"/>
          </a:p>
        </p:txBody>
      </p:sp>
      <p:sp>
        <p:nvSpPr>
          <p:cNvPr id="18" name="TextBox 17">
            <a:extLst>
              <a:ext uri="{FF2B5EF4-FFF2-40B4-BE49-F238E27FC236}">
                <a16:creationId xmlns:a16="http://schemas.microsoft.com/office/drawing/2014/main" id="{79740FD7-F210-4967-A65E-CFC646DE19E9}"/>
              </a:ext>
            </a:extLst>
          </p:cNvPr>
          <p:cNvSpPr txBox="1"/>
          <p:nvPr/>
        </p:nvSpPr>
        <p:spPr>
          <a:xfrm>
            <a:off x="372860" y="4828446"/>
            <a:ext cx="3124319" cy="584775"/>
          </a:xfrm>
          <a:prstGeom prst="rect">
            <a:avLst/>
          </a:prstGeom>
          <a:noFill/>
        </p:spPr>
        <p:txBody>
          <a:bodyPr wrap="square" rtlCol="0">
            <a:spAutoFit/>
          </a:bodyPr>
          <a:lstStyle/>
          <a:p>
            <a:r>
              <a:rPr lang="en-US" sz="3200" b="1" dirty="0"/>
              <a:t>Download Offer</a:t>
            </a:r>
            <a:endParaRPr lang="en-IN" sz="3200" b="1" dirty="0"/>
          </a:p>
        </p:txBody>
      </p:sp>
      <p:sp>
        <p:nvSpPr>
          <p:cNvPr id="19" name="TextBox 18">
            <a:extLst>
              <a:ext uri="{FF2B5EF4-FFF2-40B4-BE49-F238E27FC236}">
                <a16:creationId xmlns:a16="http://schemas.microsoft.com/office/drawing/2014/main" id="{FECF0778-78B4-4832-AE32-1407DC458EFE}"/>
              </a:ext>
            </a:extLst>
          </p:cNvPr>
          <p:cNvSpPr txBox="1"/>
          <p:nvPr/>
        </p:nvSpPr>
        <p:spPr>
          <a:xfrm>
            <a:off x="7741061" y="3998004"/>
            <a:ext cx="1882875" cy="1569660"/>
          </a:xfrm>
          <a:prstGeom prst="rect">
            <a:avLst/>
          </a:prstGeom>
          <a:noFill/>
        </p:spPr>
        <p:txBody>
          <a:bodyPr wrap="square" rtlCol="0">
            <a:spAutoFit/>
          </a:bodyPr>
          <a:lstStyle/>
          <a:p>
            <a:r>
              <a:rPr lang="en-US" sz="3200" b="1" dirty="0"/>
              <a:t>Social Media Ads</a:t>
            </a:r>
            <a:endParaRPr lang="en-IN" sz="3200" b="1" dirty="0"/>
          </a:p>
        </p:txBody>
      </p:sp>
      <p:sp>
        <p:nvSpPr>
          <p:cNvPr id="20" name="TextBox 19">
            <a:extLst>
              <a:ext uri="{FF2B5EF4-FFF2-40B4-BE49-F238E27FC236}">
                <a16:creationId xmlns:a16="http://schemas.microsoft.com/office/drawing/2014/main" id="{39E7F727-0D03-4999-9D89-4ED62B14CB93}"/>
              </a:ext>
            </a:extLst>
          </p:cNvPr>
          <p:cNvSpPr txBox="1"/>
          <p:nvPr/>
        </p:nvSpPr>
        <p:spPr>
          <a:xfrm>
            <a:off x="7514249" y="2063320"/>
            <a:ext cx="2791326" cy="584775"/>
          </a:xfrm>
          <a:prstGeom prst="rect">
            <a:avLst/>
          </a:prstGeom>
          <a:noFill/>
        </p:spPr>
        <p:txBody>
          <a:bodyPr wrap="square" rtlCol="0">
            <a:spAutoFit/>
          </a:bodyPr>
          <a:lstStyle/>
          <a:p>
            <a:r>
              <a:rPr lang="en-US" sz="3200" b="1" dirty="0"/>
              <a:t>Emailing</a:t>
            </a:r>
            <a:endParaRPr lang="en-IN" sz="3200" b="1" dirty="0"/>
          </a:p>
        </p:txBody>
      </p:sp>
    </p:spTree>
    <p:extLst>
      <p:ext uri="{BB962C8B-B14F-4D97-AF65-F5344CB8AC3E}">
        <p14:creationId xmlns:p14="http://schemas.microsoft.com/office/powerpoint/2010/main" val="16817704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ow do animals perceive the world - by Lifeliqe.pptx" id="{E47F77CD-2E36-4AF3-B8DF-255CB5E0FC16}" vid="{80038E1F-B0D4-46F5-910A-D96E49782D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How do animals perceive the world</Template>
  <TotalTime>0</TotalTime>
  <Words>666</Words>
  <Application>Microsoft Office PowerPoint</Application>
  <PresentationFormat>Custom</PresentationFormat>
  <Paragraphs>40</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Adobe Garamond Pro Bold</vt:lpstr>
      <vt:lpstr>Arial</vt:lpstr>
      <vt:lpstr>Calibri</vt:lpstr>
      <vt:lpstr>Calibri Light</vt:lpstr>
      <vt:lpstr>Source Sans Pro</vt:lpstr>
      <vt:lpstr>Source Sans Pro Light</vt:lpstr>
      <vt:lpstr>Office Theme</vt:lpstr>
      <vt:lpstr>PowerPoint Presentation</vt:lpstr>
      <vt:lpstr>PowerPoint Presentation</vt:lpstr>
      <vt:lpstr>PowerPoint Presentation</vt:lpstr>
      <vt:lpstr>PowerPoint Presentation</vt:lpstr>
      <vt:lpstr>PowerPoint Presentation</vt:lpstr>
      <vt:lpstr>Types Of Landing Page 1) Click Through Landing Page : pages that have the goal of influence the visitors to click through to another page. E.g. banners that describe the offer in details with an intention to bring the visitors closer to purchasing decision</vt:lpstr>
      <vt:lpstr>Types Of Landing Page 2) Lead Generation Landing Page : pages that are used to capture the visitors data, such as name, email in exchange for the offer that’s there</vt:lpstr>
      <vt:lpstr>Offers that you can give 1)  EBook or whitepaper 2)  Webinar Registration 3)  Discount Coupon / Voucher 4)  Contest Entry 5)  Free Trial</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2024-02-12T08:12:39Z</dcterms:created>
  <dcterms:modified xsi:type="dcterms:W3CDTF">2024-02-12T13:11:42Z</dcterms:modified>
</cp:coreProperties>
</file>