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Canda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gfpCvQSxqqZL7CBQUBgdkYA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ndara-regular.fntdata"/><Relationship Id="rId11" Type="http://schemas.openxmlformats.org/officeDocument/2006/relationships/slide" Target="slides/slide6.xml"/><Relationship Id="rId22" Type="http://schemas.openxmlformats.org/officeDocument/2006/relationships/font" Target="fonts/Candara-italic.fntdata"/><Relationship Id="rId10" Type="http://schemas.openxmlformats.org/officeDocument/2006/relationships/slide" Target="slides/slide5.xml"/><Relationship Id="rId21" Type="http://schemas.openxmlformats.org/officeDocument/2006/relationships/font" Target="fonts/Candar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andar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23" name="Google Shape;1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30" name="Google Shape;13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37" name="Google Shape;13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44" name="Google Shape;14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51" name="Google Shape;15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58" name="Google Shape;15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chemeClr val="lt1"/>
                </a:solidFill>
              </a:defRPr>
            </a:lvl2pPr>
            <a:lvl3pPr lvl="2" algn="ctr">
              <a:spcBef>
                <a:spcPts val="600"/>
              </a:spcBef>
              <a:spcAft>
                <a:spcPts val="0"/>
              </a:spcAft>
              <a:buSzPts val="1288"/>
              <a:buNone/>
              <a:defRPr>
                <a:solidFill>
                  <a:schemeClr val="lt1"/>
                </a:solidFill>
              </a:defRPr>
            </a:lvl3pPr>
            <a:lvl4pPr lvl="3" algn="ctr">
              <a:spcBef>
                <a:spcPts val="600"/>
              </a:spcBef>
              <a:spcAft>
                <a:spcPts val="0"/>
              </a:spcAft>
              <a:buSzPts val="1104"/>
              <a:buNone/>
              <a:defRPr>
                <a:solidFill>
                  <a:schemeClr val="lt1"/>
                </a:solidFill>
              </a:defRPr>
            </a:lvl4pPr>
            <a:lvl5pPr lvl="4" algn="ctr">
              <a:spcBef>
                <a:spcPts val="600"/>
              </a:spcBef>
              <a:spcAft>
                <a:spcPts val="0"/>
              </a:spcAft>
              <a:buSzPts val="1104"/>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22" name="Google Shape;22;p19"/>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Candara"/>
                <a:ea typeface="Candara"/>
                <a:cs typeface="Candara"/>
                <a:sym typeface="Candara"/>
              </a:defRPr>
            </a:lvl1pPr>
            <a:lvl2pPr indent="0" lvl="1" marL="0" algn="r">
              <a:spcBef>
                <a:spcPts val="0"/>
              </a:spcBef>
              <a:buNone/>
              <a:defRPr b="0" i="0" sz="900" u="none" cap="none" strike="noStrike">
                <a:solidFill>
                  <a:schemeClr val="dk1"/>
                </a:solidFill>
                <a:latin typeface="Candara"/>
                <a:ea typeface="Candara"/>
                <a:cs typeface="Candara"/>
                <a:sym typeface="Candara"/>
              </a:defRPr>
            </a:lvl2pPr>
            <a:lvl3pPr indent="0" lvl="2" marL="0" algn="r">
              <a:spcBef>
                <a:spcPts val="0"/>
              </a:spcBef>
              <a:buNone/>
              <a:defRPr b="0" i="0" sz="900" u="none" cap="none" strike="noStrike">
                <a:solidFill>
                  <a:schemeClr val="dk1"/>
                </a:solidFill>
                <a:latin typeface="Candara"/>
                <a:ea typeface="Candara"/>
                <a:cs typeface="Candara"/>
                <a:sym typeface="Candara"/>
              </a:defRPr>
            </a:lvl3pPr>
            <a:lvl4pPr indent="0" lvl="3" marL="0" algn="r">
              <a:spcBef>
                <a:spcPts val="0"/>
              </a:spcBef>
              <a:buNone/>
              <a:defRPr b="0" i="0" sz="900" u="none" cap="none" strike="noStrike">
                <a:solidFill>
                  <a:schemeClr val="dk1"/>
                </a:solidFill>
                <a:latin typeface="Candara"/>
                <a:ea typeface="Candara"/>
                <a:cs typeface="Candara"/>
                <a:sym typeface="Candara"/>
              </a:defRPr>
            </a:lvl4pPr>
            <a:lvl5pPr indent="0" lvl="4" marL="0" algn="r">
              <a:spcBef>
                <a:spcPts val="0"/>
              </a:spcBef>
              <a:buNone/>
              <a:defRPr b="0" i="0" sz="900" u="none" cap="none" strike="noStrike">
                <a:solidFill>
                  <a:schemeClr val="dk1"/>
                </a:solidFill>
                <a:latin typeface="Candara"/>
                <a:ea typeface="Candara"/>
                <a:cs typeface="Candara"/>
                <a:sym typeface="Candara"/>
              </a:defRPr>
            </a:lvl5pPr>
            <a:lvl6pPr indent="0" lvl="5" marL="0" algn="r">
              <a:spcBef>
                <a:spcPts val="0"/>
              </a:spcBef>
              <a:buNone/>
              <a:defRPr b="0" i="0" sz="900" u="none" cap="none" strike="noStrike">
                <a:solidFill>
                  <a:schemeClr val="dk1"/>
                </a:solidFill>
                <a:latin typeface="Candara"/>
                <a:ea typeface="Candara"/>
                <a:cs typeface="Candara"/>
                <a:sym typeface="Candara"/>
              </a:defRPr>
            </a:lvl6pPr>
            <a:lvl7pPr indent="0" lvl="6" marL="0" algn="r">
              <a:spcBef>
                <a:spcPts val="0"/>
              </a:spcBef>
              <a:buNone/>
              <a:defRPr b="0" i="0" sz="900" u="none" cap="none" strike="noStrike">
                <a:solidFill>
                  <a:schemeClr val="dk1"/>
                </a:solidFill>
                <a:latin typeface="Candara"/>
                <a:ea typeface="Candara"/>
                <a:cs typeface="Candara"/>
                <a:sym typeface="Candara"/>
              </a:defRPr>
            </a:lvl7pPr>
            <a:lvl8pPr indent="0" lvl="7" marL="0" algn="r">
              <a:spcBef>
                <a:spcPts val="0"/>
              </a:spcBef>
              <a:buNone/>
              <a:defRPr b="0" i="0" sz="900" u="none" cap="none" strike="noStrike">
                <a:solidFill>
                  <a:schemeClr val="dk1"/>
                </a:solidFill>
                <a:latin typeface="Candara"/>
                <a:ea typeface="Candara"/>
                <a:cs typeface="Candara"/>
                <a:sym typeface="Candara"/>
              </a:defRPr>
            </a:lvl8pPr>
            <a:lvl9pPr indent="0" lvl="8" marL="0" algn="r">
              <a:spcBef>
                <a:spcPts val="0"/>
              </a:spcBef>
              <a:buNone/>
              <a:defRPr b="0" i="0" sz="900" u="none" cap="none" strike="noStrike">
                <a:solidFill>
                  <a:schemeClr val="dk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27"/>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581193" y="2250892"/>
            <a:ext cx="5393102"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9" name="Google Shape;99;p2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0" name="Google Shape;100;p27"/>
          <p:cNvSpPr txBox="1"/>
          <p:nvPr>
            <p:ph idx="3" type="body"/>
          </p:nvPr>
        </p:nvSpPr>
        <p:spPr>
          <a:xfrm>
            <a:off x="6217707" y="2250892"/>
            <a:ext cx="5393102"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01" name="Google Shape;101;p2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2" name="Google Shape;102;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8"/>
          <p:cNvSpPr/>
          <p:nvPr/>
        </p:nvSpPr>
        <p:spPr>
          <a:xfrm>
            <a:off x="447817" y="5141973"/>
            <a:ext cx="11298200" cy="1274702"/>
          </a:xfrm>
          <a:prstGeom prst="rect">
            <a:avLst/>
          </a:prstGeom>
          <a:gradFill>
            <a:gsLst>
              <a:gs pos="0">
                <a:srgbClr val="2E0C1F"/>
              </a:gs>
              <a:gs pos="58999">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8"/>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000"/>
              <a:buFont typeface="Candara"/>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8"/>
          <p:cNvSpPr txBox="1"/>
          <p:nvPr>
            <p:ph idx="1" type="body"/>
          </p:nvPr>
        </p:nvSpPr>
        <p:spPr>
          <a:xfrm>
            <a:off x="447816" y="601200"/>
            <a:ext cx="11292840" cy="4204800"/>
          </a:xfrm>
          <a:prstGeom prst="rect">
            <a:avLst/>
          </a:prstGeom>
          <a:noFill/>
          <a:ln>
            <a:noFill/>
          </a:ln>
        </p:spPr>
        <p:txBody>
          <a:bodyPr anchorCtr="0" anchor="t"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09" name="Google Shape;109;p28"/>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0" name="Google Shape;110;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9"/>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Candara"/>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p:nvPr>
            <p:ph idx="2" type="pic"/>
          </p:nvPr>
        </p:nvSpPr>
        <p:spPr>
          <a:xfrm>
            <a:off x="447817" y="599725"/>
            <a:ext cx="11290859" cy="3557252"/>
          </a:xfrm>
          <a:prstGeom prst="rect">
            <a:avLst/>
          </a:prstGeom>
          <a:noFill/>
          <a:ln>
            <a:noFill/>
          </a:ln>
        </p:spPr>
      </p:sp>
      <p:sp>
        <p:nvSpPr>
          <p:cNvPr id="116" name="Google Shape;116;p29"/>
          <p:cNvSpPr txBox="1"/>
          <p:nvPr>
            <p:ph idx="1" type="body"/>
          </p:nvPr>
        </p:nvSpPr>
        <p:spPr>
          <a:xfrm>
            <a:off x="581192" y="5260127"/>
            <a:ext cx="11029617"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7" name="Google Shape;117;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20"/>
          <p:cNvSpPr/>
          <p:nvPr/>
        </p:nvSpPr>
        <p:spPr>
          <a:xfrm>
            <a:off x="445982" y="606554"/>
            <a:ext cx="11300036" cy="1258827"/>
          </a:xfrm>
          <a:prstGeom prst="rect">
            <a:avLst/>
          </a:prstGeom>
          <a:gradFill>
            <a:gsLst>
              <a:gs pos="0">
                <a:srgbClr val="1E0814"/>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0"/>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aption" type="obj">
  <p:cSld name="OBJECT">
    <p:spTree>
      <p:nvGrpSpPr>
        <p:cNvPr id="41" name="Shape 41"/>
        <p:cNvGrpSpPr/>
        <p:nvPr/>
      </p:nvGrpSpPr>
      <p:grpSpPr>
        <a:xfrm>
          <a:off x="0" y="0"/>
          <a:ext cx="0" cy="0"/>
          <a:chOff x="0" y="0"/>
          <a:chExt cx="0" cy="0"/>
        </a:xfrm>
      </p:grpSpPr>
      <p:sp>
        <p:nvSpPr>
          <p:cNvPr id="42" name="Google Shape;42;p21"/>
          <p:cNvSpPr/>
          <p:nvPr/>
        </p:nvSpPr>
        <p:spPr>
          <a:xfrm>
            <a:off x="440286" y="614407"/>
            <a:ext cx="5655714" cy="5244392"/>
          </a:xfrm>
          <a:prstGeom prst="rect">
            <a:avLst/>
          </a:prstGeom>
          <a:gradFill>
            <a:gsLst>
              <a:gs pos="0">
                <a:srgbClr val="2E0C1F"/>
              </a:gs>
              <a:gs pos="65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1"/>
          <p:cNvSpPr txBox="1"/>
          <p:nvPr>
            <p:ph type="title"/>
          </p:nvPr>
        </p:nvSpPr>
        <p:spPr>
          <a:xfrm>
            <a:off x="6295292" y="773724"/>
            <a:ext cx="5315516" cy="49588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2800"/>
              <a:buFont typeface="Candara"/>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 type="body"/>
          </p:nvPr>
        </p:nvSpPr>
        <p:spPr>
          <a:xfrm>
            <a:off x="581192" y="773724"/>
            <a:ext cx="5388785" cy="4958862"/>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lt1"/>
                </a:solidFill>
              </a:defRPr>
            </a:lvl1pPr>
            <a:lvl2pPr indent="-322072" lvl="1" marL="914400" algn="l">
              <a:spcBef>
                <a:spcPts val="600"/>
              </a:spcBef>
              <a:spcAft>
                <a:spcPts val="0"/>
              </a:spcAft>
              <a:buSzPts val="1472"/>
              <a:buChar char="◼"/>
              <a:defRPr>
                <a:solidFill>
                  <a:schemeClr val="lt1"/>
                </a:solidFill>
              </a:defRPr>
            </a:lvl2pPr>
            <a:lvl3pPr indent="-310388" lvl="2" marL="1371600" algn="l">
              <a:spcBef>
                <a:spcPts val="600"/>
              </a:spcBef>
              <a:spcAft>
                <a:spcPts val="0"/>
              </a:spcAft>
              <a:buSzPts val="1288"/>
              <a:buChar char="◼"/>
              <a:defRPr>
                <a:solidFill>
                  <a:schemeClr val="lt1"/>
                </a:solidFill>
              </a:defRPr>
            </a:lvl3pPr>
            <a:lvl4pPr indent="-298703" lvl="3" marL="1828800" algn="l">
              <a:spcBef>
                <a:spcPts val="600"/>
              </a:spcBef>
              <a:spcAft>
                <a:spcPts val="0"/>
              </a:spcAft>
              <a:buSzPts val="1104"/>
              <a:buChar char="◼"/>
              <a:defRPr>
                <a:solidFill>
                  <a:schemeClr val="lt1"/>
                </a:solidFill>
              </a:defRPr>
            </a:lvl4pPr>
            <a:lvl5pPr indent="-298704" lvl="4" marL="2286000" algn="l">
              <a:spcBef>
                <a:spcPts val="600"/>
              </a:spcBef>
              <a:spcAft>
                <a:spcPts val="0"/>
              </a:spcAft>
              <a:buSzPts val="1104"/>
              <a:buChar char="◼"/>
              <a:defRPr>
                <a:solidFill>
                  <a:schemeClr val="l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48" name="Shape 48"/>
        <p:cNvGrpSpPr/>
        <p:nvPr/>
      </p:nvGrpSpPr>
      <p:grpSpPr>
        <a:xfrm>
          <a:off x="0" y="0"/>
          <a:ext cx="0" cy="0"/>
          <a:chOff x="0" y="0"/>
          <a:chExt cx="0" cy="0"/>
        </a:xfrm>
      </p:grpSpPr>
      <p:sp>
        <p:nvSpPr>
          <p:cNvPr id="49" name="Google Shape;49;p22"/>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 type="body"/>
          </p:nvPr>
        </p:nvSpPr>
        <p:spPr>
          <a:xfrm>
            <a:off x="67739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2" name="Google Shape;52;p22"/>
          <p:cNvSpPr txBox="1"/>
          <p:nvPr>
            <p:ph idx="2" type="body"/>
          </p:nvPr>
        </p:nvSpPr>
        <p:spPr>
          <a:xfrm>
            <a:off x="58119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3" name="Google Shape;53;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3" type="body"/>
          </p:nvPr>
        </p:nvSpPr>
        <p:spPr>
          <a:xfrm>
            <a:off x="8145430"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22"/>
          <p:cNvSpPr txBox="1"/>
          <p:nvPr>
            <p:ph idx="4" type="body"/>
          </p:nvPr>
        </p:nvSpPr>
        <p:spPr>
          <a:xfrm>
            <a:off x="440041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22"/>
          <p:cNvSpPr txBox="1"/>
          <p:nvPr>
            <p:ph idx="5" type="body"/>
          </p:nvPr>
        </p:nvSpPr>
        <p:spPr>
          <a:xfrm>
            <a:off x="8241852"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cxnSp>
        <p:nvCxnSpPr>
          <p:cNvPr id="59" name="Google Shape;59;p22"/>
          <p:cNvCxnSpPr/>
          <p:nvPr/>
        </p:nvCxnSpPr>
        <p:spPr>
          <a:xfrm>
            <a:off x="4180115" y="2714625"/>
            <a:ext cx="0" cy="3194051"/>
          </a:xfrm>
          <a:prstGeom prst="straightConnector1">
            <a:avLst/>
          </a:prstGeom>
          <a:noFill/>
          <a:ln cap="rnd" cmpd="sng" w="22225">
            <a:solidFill>
              <a:schemeClr val="accent1"/>
            </a:solidFill>
            <a:prstDash val="solid"/>
            <a:round/>
            <a:headEnd len="sm" w="sm" type="none"/>
            <a:tailEnd len="sm" w="sm" type="none"/>
          </a:ln>
        </p:spPr>
      </p:cxnSp>
      <p:cxnSp>
        <p:nvCxnSpPr>
          <p:cNvPr id="60" name="Google Shape;60;p22"/>
          <p:cNvCxnSpPr/>
          <p:nvPr/>
        </p:nvCxnSpPr>
        <p:spPr>
          <a:xfrm>
            <a:off x="7962123" y="2714625"/>
            <a:ext cx="0" cy="3194051"/>
          </a:xfrm>
          <a:prstGeom prst="straightConnector1">
            <a:avLst/>
          </a:prstGeom>
          <a:noFill/>
          <a:ln cap="rnd" cmpd="sng" w="22225">
            <a:solidFill>
              <a:schemeClr val="accent1"/>
            </a:solidFill>
            <a:prstDash val="solid"/>
            <a:round/>
            <a:headEnd len="sm" w="sm" type="none"/>
            <a:tailEnd len="sm" w="sm" type="none"/>
          </a:ln>
        </p:spPr>
      </p:cxnSp>
      <p:sp>
        <p:nvSpPr>
          <p:cNvPr id="61" name="Google Shape;61;p22"/>
          <p:cNvSpPr txBox="1"/>
          <p:nvPr>
            <p:ph idx="6" type="body"/>
          </p:nvPr>
        </p:nvSpPr>
        <p:spPr>
          <a:xfrm>
            <a:off x="449683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2" name="Shape 62"/>
        <p:cNvGrpSpPr/>
        <p:nvPr/>
      </p:nvGrpSpPr>
      <p:grpSpPr>
        <a:xfrm>
          <a:off x="0" y="0"/>
          <a:ext cx="0" cy="0"/>
          <a:chOff x="0" y="0"/>
          <a:chExt cx="0" cy="0"/>
        </a:xfrm>
      </p:grpSpPr>
      <p:sp>
        <p:nvSpPr>
          <p:cNvPr id="63" name="Google Shape;63;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800"/>
              <a:buFont typeface="Candara"/>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sp>
        <p:nvSpPr>
          <p:cNvPr id="68" name="Google Shape;68;p24"/>
          <p:cNvSpPr/>
          <p:nvPr/>
        </p:nvSpPr>
        <p:spPr>
          <a:xfrm>
            <a:off x="440683"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18"/>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77" name="Google Shape;77;p18"/>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Candara"/>
                <a:ea typeface="Candara"/>
                <a:cs typeface="Candara"/>
                <a:sym typeface="Candara"/>
              </a:defRPr>
            </a:lvl1pPr>
            <a:lvl2pPr indent="0" lvl="1" marL="0" algn="r">
              <a:spcBef>
                <a:spcPts val="0"/>
              </a:spcBef>
              <a:buNone/>
              <a:defRPr b="0" i="0" sz="900" u="none" cap="none" strike="noStrike">
                <a:solidFill>
                  <a:schemeClr val="lt1"/>
                </a:solidFill>
                <a:latin typeface="Candara"/>
                <a:ea typeface="Candara"/>
                <a:cs typeface="Candara"/>
                <a:sym typeface="Candara"/>
              </a:defRPr>
            </a:lvl2pPr>
            <a:lvl3pPr indent="0" lvl="2" marL="0" algn="r">
              <a:spcBef>
                <a:spcPts val="0"/>
              </a:spcBef>
              <a:buNone/>
              <a:defRPr b="0" i="0" sz="900" u="none" cap="none" strike="noStrike">
                <a:solidFill>
                  <a:schemeClr val="lt1"/>
                </a:solidFill>
                <a:latin typeface="Candara"/>
                <a:ea typeface="Candara"/>
                <a:cs typeface="Candara"/>
                <a:sym typeface="Candara"/>
              </a:defRPr>
            </a:lvl3pPr>
            <a:lvl4pPr indent="0" lvl="3" marL="0" algn="r">
              <a:spcBef>
                <a:spcPts val="0"/>
              </a:spcBef>
              <a:buNone/>
              <a:defRPr b="0" i="0" sz="900" u="none" cap="none" strike="noStrike">
                <a:solidFill>
                  <a:schemeClr val="lt1"/>
                </a:solidFill>
                <a:latin typeface="Candara"/>
                <a:ea typeface="Candara"/>
                <a:cs typeface="Candara"/>
                <a:sym typeface="Candara"/>
              </a:defRPr>
            </a:lvl4pPr>
            <a:lvl5pPr indent="0" lvl="4" marL="0" algn="r">
              <a:spcBef>
                <a:spcPts val="0"/>
              </a:spcBef>
              <a:buNone/>
              <a:defRPr b="0" i="0" sz="900" u="none" cap="none" strike="noStrike">
                <a:solidFill>
                  <a:schemeClr val="lt1"/>
                </a:solidFill>
                <a:latin typeface="Candara"/>
                <a:ea typeface="Candara"/>
                <a:cs typeface="Candara"/>
                <a:sym typeface="Candara"/>
              </a:defRPr>
            </a:lvl5pPr>
            <a:lvl6pPr indent="0" lvl="5" marL="0" algn="r">
              <a:spcBef>
                <a:spcPts val="0"/>
              </a:spcBef>
              <a:buNone/>
              <a:defRPr b="0" i="0" sz="900" u="none" cap="none" strike="noStrike">
                <a:solidFill>
                  <a:schemeClr val="lt1"/>
                </a:solidFill>
                <a:latin typeface="Candara"/>
                <a:ea typeface="Candara"/>
                <a:cs typeface="Candara"/>
                <a:sym typeface="Candara"/>
              </a:defRPr>
            </a:lvl6pPr>
            <a:lvl7pPr indent="0" lvl="6" marL="0" algn="r">
              <a:spcBef>
                <a:spcPts val="0"/>
              </a:spcBef>
              <a:buNone/>
              <a:defRPr b="0" i="0" sz="900" u="none" cap="none" strike="noStrike">
                <a:solidFill>
                  <a:schemeClr val="lt1"/>
                </a:solidFill>
                <a:latin typeface="Candara"/>
                <a:ea typeface="Candara"/>
                <a:cs typeface="Candara"/>
                <a:sym typeface="Candara"/>
              </a:defRPr>
            </a:lvl7pPr>
            <a:lvl8pPr indent="0" lvl="7" marL="0" algn="r">
              <a:spcBef>
                <a:spcPts val="0"/>
              </a:spcBef>
              <a:buNone/>
              <a:defRPr b="0" i="0" sz="900" u="none" cap="none" strike="noStrike">
                <a:solidFill>
                  <a:schemeClr val="lt1"/>
                </a:solidFill>
                <a:latin typeface="Candara"/>
                <a:ea typeface="Candara"/>
                <a:cs typeface="Candara"/>
                <a:sym typeface="Candara"/>
              </a:defRPr>
            </a:lvl8pPr>
            <a:lvl9pPr indent="0" lvl="8" marL="0" algn="r">
              <a:spcBef>
                <a:spcPts val="0"/>
              </a:spcBef>
              <a:buNone/>
              <a:defRPr b="0" i="0" sz="900" u="none" cap="none" strike="noStrike">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25"/>
          <p:cNvSpPr/>
          <p:nvPr/>
        </p:nvSpPr>
        <p:spPr>
          <a:xfrm>
            <a:off x="447817" y="5141974"/>
            <a:ext cx="11290860" cy="1258827"/>
          </a:xfrm>
          <a:prstGeom prst="rect">
            <a:avLst/>
          </a:prstGeom>
          <a:gradFill>
            <a:gsLst>
              <a:gs pos="0">
                <a:srgbClr val="2E0C1F"/>
              </a:gs>
              <a:gs pos="1000">
                <a:srgbClr val="2E0C1F"/>
              </a:gs>
              <a:gs pos="60000">
                <a:srgbClr val="5D173E"/>
              </a:gs>
              <a:gs pos="100000">
                <a:srgbClr val="90316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andara"/>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84" name="Google Shape;84;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26"/>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 type="body"/>
          </p:nvPr>
        </p:nvSpPr>
        <p:spPr>
          <a:xfrm>
            <a:off x="581193" y="2228003"/>
            <a:ext cx="5422390"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1" name="Google Shape;91;p26"/>
          <p:cNvSpPr txBox="1"/>
          <p:nvPr>
            <p:ph idx="2" type="body"/>
          </p:nvPr>
        </p:nvSpPr>
        <p:spPr>
          <a:xfrm>
            <a:off x="6188417" y="2228003"/>
            <a:ext cx="5422392"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2" name="Google Shape;92;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6363"/>
            </a:gs>
            <a:gs pos="100000">
              <a:srgbClr val="BFC4C9"/>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Candara"/>
              <a:buNone/>
              <a:defRPr b="0" i="0" sz="28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7"/>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lt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lt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lt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9pPr>
          </a:lstStyle>
          <a:p/>
        </p:txBody>
      </p:sp>
      <p:sp>
        <p:nvSpPr>
          <p:cNvPr id="12" name="Google Shape;12;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7"/>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25" name="Shape 25"/>
        <p:cNvGrpSpPr/>
        <p:nvPr/>
      </p:nvGrpSpPr>
      <p:grpSpPr>
        <a:xfrm>
          <a:off x="0" y="0"/>
          <a:ext cx="0" cy="0"/>
          <a:chOff x="0" y="0"/>
          <a:chExt cx="0" cy="0"/>
        </a:xfrm>
      </p:grpSpPr>
      <p:sp>
        <p:nvSpPr>
          <p:cNvPr id="26" name="Google Shape;26;p1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Candara"/>
              <a:buNone/>
              <a:defRPr b="0" i="0" sz="2800" u="none" cap="none" strike="noStrike">
                <a:solidFill>
                  <a:schemeClr val="lt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16"/>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9pPr>
          </a:lstStyle>
          <a:p/>
        </p:txBody>
      </p:sp>
      <p:sp>
        <p:nvSpPr>
          <p:cNvPr id="28" name="Google Shape;28;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9" name="Google Shape;29;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0" name="Google Shape;30;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go.microsoft.com/fwlink/?linkid=20073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24" name="Shape 124"/>
        <p:cNvGrpSpPr/>
        <p:nvPr/>
      </p:nvGrpSpPr>
      <p:grpSpPr>
        <a:xfrm>
          <a:off x="0" y="0"/>
          <a:ext cx="0" cy="0"/>
          <a:chOff x="0" y="0"/>
          <a:chExt cx="0" cy="0"/>
        </a:xfrm>
      </p:grpSpPr>
      <p:sp>
        <p:nvSpPr>
          <p:cNvPr descr="title" id="125" name="Google Shape;125;p1"/>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26" name="Google Shape;126;p1"/>
          <p:cNvSpPr txBox="1"/>
          <p:nvPr>
            <p:ph idx="1" type="subTitle"/>
          </p:nvPr>
        </p:nvSpPr>
        <p:spPr>
          <a:xfrm>
            <a:off x="742950" y="3314700"/>
            <a:ext cx="10805583" cy="2800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sz="2000" cap="none">
                <a:solidFill>
                  <a:srgbClr val="FFFFFF"/>
                </a:solidFill>
              </a:rPr>
              <a:t>Online reputation management is also knowns digital reputation management or internet reputation management</a:t>
            </a:r>
            <a:endParaRPr/>
          </a:p>
          <a:p>
            <a:pPr indent="0" lvl="0" marL="0" rtl="0" algn="l">
              <a:spcBef>
                <a:spcPts val="3400"/>
              </a:spcBef>
              <a:spcAft>
                <a:spcPts val="0"/>
              </a:spcAft>
              <a:buSzPts val="1840"/>
              <a:buNone/>
            </a:pPr>
            <a:r>
              <a:rPr lang="en-US" cap="none">
                <a:solidFill>
                  <a:srgbClr val="FFFFFF"/>
                </a:solidFill>
              </a:rPr>
              <a:t>Online reputation management, sometimes abbreviated as ORM, is primarily concerned with managing the results on websites that evaluate products and services and make recommendations and referrals.</a:t>
            </a:r>
            <a:endParaRPr sz="2000" cap="none">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Checklist" id="192" name="Google Shape;192;p10"/>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193" name="Google Shape;193;p1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400"/>
              <a:buFont typeface="Candara"/>
              <a:buNone/>
            </a:pPr>
            <a:r>
              <a:rPr b="1" lang="en-US" sz="2400"/>
              <a:t>NESTLE - STRATEGIES FOR ONLINE REPUTATION MANAGEMENT:</a:t>
            </a:r>
            <a:endParaRPr sz="2400"/>
          </a:p>
        </p:txBody>
      </p:sp>
      <p:sp>
        <p:nvSpPr>
          <p:cNvPr descr="content" id="194" name="Google Shape;194;p10"/>
          <p:cNvSpPr txBox="1"/>
          <p:nvPr>
            <p:ph idx="1" type="body"/>
          </p:nvPr>
        </p:nvSpPr>
        <p:spPr>
          <a:xfrm>
            <a:off x="581192" y="2180496"/>
            <a:ext cx="11029615" cy="4498600"/>
          </a:xfrm>
          <a:prstGeom prst="rect">
            <a:avLst/>
          </a:prstGeom>
          <a:noFill/>
          <a:ln>
            <a:noFill/>
          </a:ln>
        </p:spPr>
        <p:txBody>
          <a:bodyPr anchorCtr="0" anchor="t"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b="1" lang="en-US" sz="2000"/>
              <a:t>Transparency and Communication:</a:t>
            </a:r>
            <a:endParaRPr sz="2000"/>
          </a:p>
          <a:p>
            <a:pPr indent="-270000" lvl="2" marL="900000" rtl="0" algn="l">
              <a:spcBef>
                <a:spcPts val="896"/>
              </a:spcBef>
              <a:spcAft>
                <a:spcPts val="0"/>
              </a:spcAft>
              <a:buSzPct val="92000"/>
              <a:buChar char="◼"/>
            </a:pPr>
            <a:r>
              <a:rPr lang="en-US" sz="1600"/>
              <a:t>Nestle India immediately responded to the crisis by issuing public statements and engaging with consumers through various online channels.</a:t>
            </a:r>
            <a:endParaRPr/>
          </a:p>
          <a:p>
            <a:pPr indent="-270000" lvl="2" marL="900000" rtl="0" algn="l">
              <a:spcBef>
                <a:spcPts val="896"/>
              </a:spcBef>
              <a:spcAft>
                <a:spcPts val="0"/>
              </a:spcAft>
              <a:buSzPct val="92000"/>
              <a:buChar char="◼"/>
            </a:pPr>
            <a:r>
              <a:rPr lang="en-US" sz="1600"/>
              <a:t>The company communicated transparently about the steps it was taking to address the issue, including product recall, testing, and collaboration with regulatory authorities.</a:t>
            </a:r>
            <a:endParaRPr/>
          </a:p>
          <a:p>
            <a:pPr indent="-306000" lvl="0" marL="306000" rtl="0" algn="l">
              <a:spcBef>
                <a:spcPts val="970"/>
              </a:spcBef>
              <a:spcAft>
                <a:spcPts val="0"/>
              </a:spcAft>
              <a:buSzPct val="91999"/>
              <a:buChar char="◼"/>
            </a:pPr>
            <a:r>
              <a:rPr b="1" lang="en-US" sz="2000"/>
              <a:t>Social Media Engagement:</a:t>
            </a:r>
            <a:endParaRPr/>
          </a:p>
          <a:p>
            <a:pPr indent="-306000" lvl="1" marL="630000" rtl="0" algn="l">
              <a:spcBef>
                <a:spcPts val="933"/>
              </a:spcBef>
              <a:spcAft>
                <a:spcPts val="0"/>
              </a:spcAft>
              <a:buSzPct val="91999"/>
              <a:buChar char="◼"/>
            </a:pPr>
            <a:r>
              <a:rPr lang="en-US" sz="1800"/>
              <a:t>Nestle India leveraged social media platforms such as Twitter, Facebook, and YouTube to provide real-time updates, address consumer concerns, and share information about the safety of its products.</a:t>
            </a:r>
            <a:endParaRPr/>
          </a:p>
          <a:p>
            <a:pPr indent="-306000" lvl="1" marL="630000" rtl="0" algn="l">
              <a:spcBef>
                <a:spcPts val="933"/>
              </a:spcBef>
              <a:spcAft>
                <a:spcPts val="0"/>
              </a:spcAft>
              <a:buSzPct val="91999"/>
              <a:buChar char="◼"/>
            </a:pPr>
            <a:r>
              <a:rPr lang="en-US" sz="1800"/>
              <a:t>The company actively engaged with consumers, responded to their queries and complaints, and provided reassurance about the quality and safety of its products.</a:t>
            </a:r>
            <a:endParaRPr b="1" sz="1800"/>
          </a:p>
          <a:p>
            <a:pPr indent="-306000" lvl="0" marL="306000" rtl="0" algn="l">
              <a:spcBef>
                <a:spcPts val="970"/>
              </a:spcBef>
              <a:spcAft>
                <a:spcPts val="0"/>
              </a:spcAft>
              <a:buSzPct val="91999"/>
              <a:buChar char="◼"/>
            </a:pPr>
            <a:r>
              <a:rPr b="1" lang="en-US" sz="2000"/>
              <a:t>Crisis Management:</a:t>
            </a:r>
            <a:endParaRPr/>
          </a:p>
          <a:p>
            <a:pPr indent="-306000" lvl="1" marL="630000" rtl="0" algn="l">
              <a:spcBef>
                <a:spcPts val="933"/>
              </a:spcBef>
              <a:spcAft>
                <a:spcPts val="0"/>
              </a:spcAft>
              <a:buSzPct val="91999"/>
              <a:buChar char="◼"/>
            </a:pPr>
            <a:r>
              <a:rPr lang="en-US" sz="1800"/>
              <a:t>Nestle India implemented a comprehensive crisis management plan, including appointing a crisis management team, conducting internal investigations, and cooperating with government agencies.</a:t>
            </a:r>
            <a:endParaRPr/>
          </a:p>
          <a:p>
            <a:pPr indent="-306000" lvl="1" marL="630000" rtl="0" algn="l">
              <a:spcBef>
                <a:spcPts val="933"/>
              </a:spcBef>
              <a:spcAft>
                <a:spcPts val="0"/>
              </a:spcAft>
              <a:buSzPct val="91999"/>
              <a:buChar char="◼"/>
            </a:pPr>
            <a:r>
              <a:rPr lang="en-US" sz="1800"/>
              <a:t>The company took swift action to recall and withdraw Maggi noodles from the market, ensuring consumer safety and compliance with regulatory requirements.</a:t>
            </a:r>
            <a:endParaRPr b="1" sz="1800"/>
          </a:p>
          <a:p>
            <a:pPr indent="0" lvl="1" marL="324000" rtl="0" algn="l">
              <a:spcBef>
                <a:spcPts val="933"/>
              </a:spcBef>
              <a:spcAft>
                <a:spcPts val="0"/>
              </a:spcAft>
              <a:buSzPct val="91999"/>
              <a:buNone/>
            </a:pPr>
            <a:r>
              <a:t/>
            </a:r>
            <a:endParaRPr b="1" sz="1800"/>
          </a:p>
          <a:p>
            <a:pPr indent="0" lvl="1" marL="324000" rtl="0" algn="l">
              <a:spcBef>
                <a:spcPts val="933"/>
              </a:spcBef>
              <a:spcAft>
                <a:spcPts val="0"/>
              </a:spcAft>
              <a:buSzPct val="91999"/>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Checklist" id="199" name="Google Shape;199;p11"/>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200" name="Google Shape;200;p1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400"/>
              <a:buFont typeface="Candara"/>
              <a:buNone/>
            </a:pPr>
            <a:r>
              <a:rPr b="1" lang="en-US" sz="2400"/>
              <a:t>NESTLE - STRATEGIES FOR ONLINE REPUTATION MANAGEMENT:</a:t>
            </a:r>
            <a:endParaRPr sz="2400"/>
          </a:p>
        </p:txBody>
      </p:sp>
      <p:sp>
        <p:nvSpPr>
          <p:cNvPr descr="content" id="201" name="Google Shape;201;p11"/>
          <p:cNvSpPr txBox="1"/>
          <p:nvPr>
            <p:ph idx="1" type="body"/>
          </p:nvPr>
        </p:nvSpPr>
        <p:spPr>
          <a:xfrm>
            <a:off x="581192" y="2180496"/>
            <a:ext cx="11029615" cy="449860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b="1" lang="en-US" sz="2000"/>
              <a:t>Media Relations:</a:t>
            </a:r>
            <a:endParaRPr/>
          </a:p>
          <a:p>
            <a:pPr indent="-270000" lvl="2" marL="900000" rtl="0" algn="l">
              <a:spcBef>
                <a:spcPts val="920"/>
              </a:spcBef>
              <a:spcAft>
                <a:spcPts val="0"/>
              </a:spcAft>
              <a:buSzPts val="1472"/>
              <a:buChar char="◼"/>
            </a:pPr>
            <a:r>
              <a:rPr lang="en-US" sz="1600"/>
              <a:t>Nestle India immediately responded to the crisis by issuing public statements and engaging with consumers through various online channels.</a:t>
            </a:r>
            <a:endParaRPr/>
          </a:p>
          <a:p>
            <a:pPr indent="-270000" lvl="2" marL="900000" rtl="0" algn="l">
              <a:spcBef>
                <a:spcPts val="920"/>
              </a:spcBef>
              <a:spcAft>
                <a:spcPts val="0"/>
              </a:spcAft>
              <a:buSzPts val="1472"/>
              <a:buChar char="◼"/>
            </a:pPr>
            <a:r>
              <a:rPr lang="en-US" sz="1600"/>
              <a:t>The company communicated transparently about the steps it was taking to address the issue, including product recall, testing, and collaboration with regulatory authorities.</a:t>
            </a:r>
            <a:endParaRPr/>
          </a:p>
          <a:p>
            <a:pPr indent="-306000" lvl="0" marL="306000" rtl="0" algn="l">
              <a:spcBef>
                <a:spcPts val="1000"/>
              </a:spcBef>
              <a:spcAft>
                <a:spcPts val="0"/>
              </a:spcAft>
              <a:buSzPts val="1840"/>
              <a:buChar char="◼"/>
            </a:pPr>
            <a:r>
              <a:rPr b="1" lang="en-US" sz="2000"/>
              <a:t>Consumer Outreach &amp; Education:</a:t>
            </a:r>
            <a:endParaRPr/>
          </a:p>
          <a:p>
            <a:pPr indent="-306000" lvl="1" marL="630000" rtl="0" algn="l">
              <a:spcBef>
                <a:spcPts val="920"/>
              </a:spcBef>
              <a:spcAft>
                <a:spcPts val="0"/>
              </a:spcAft>
              <a:buSzPts val="1472"/>
              <a:buChar char="◼"/>
            </a:pPr>
            <a:r>
              <a:rPr lang="en-US"/>
              <a:t>Nestle India launched a nationwide consumer outreach campaign to educate the public about food safety standards, quality control measures, and the safety of its products.</a:t>
            </a:r>
            <a:endParaRPr/>
          </a:p>
          <a:p>
            <a:pPr indent="-306000" lvl="1" marL="630000" rtl="0" algn="l">
              <a:spcBef>
                <a:spcPts val="920"/>
              </a:spcBef>
              <a:spcAft>
                <a:spcPts val="0"/>
              </a:spcAft>
              <a:buSzPts val="1472"/>
              <a:buChar char="◼"/>
            </a:pPr>
            <a:r>
              <a:rPr lang="en-US"/>
              <a:t>The company collaborated with nutritionists, food experts, and government agencies to disseminate accurate information and address consumer concerns.</a:t>
            </a:r>
            <a:endParaRPr/>
          </a:p>
          <a:p>
            <a:pPr indent="0" lvl="1" marL="324000" rtl="0" algn="l">
              <a:spcBef>
                <a:spcPts val="960"/>
              </a:spcBef>
              <a:spcAft>
                <a:spcPts val="0"/>
              </a:spcAft>
              <a:buSzPts val="1656"/>
              <a:buNone/>
            </a:pPr>
            <a:r>
              <a:t/>
            </a:r>
            <a:endParaRPr b="1" sz="1800"/>
          </a:p>
          <a:p>
            <a:pPr indent="0" lvl="1" marL="324000" rtl="0" algn="l">
              <a:spcBef>
                <a:spcPts val="960"/>
              </a:spcBef>
              <a:spcAft>
                <a:spcPts val="0"/>
              </a:spcAft>
              <a:buSzPts val="1656"/>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Stopwatch" id="206" name="Google Shape;206;p12"/>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207" name="Google Shape;207;p1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SOCIAL MEDIA STRATEGY BY NESTLE</a:t>
            </a:r>
            <a:endParaRPr/>
          </a:p>
        </p:txBody>
      </p:sp>
      <p:sp>
        <p:nvSpPr>
          <p:cNvPr descr="content" id="208" name="Google Shape;208;p1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Real-Time Engagement:</a:t>
            </a:r>
            <a:r>
              <a:rPr lang="en-US"/>
              <a:t> Nestle India actively monitored social media platforms such as Twitter, Facebook, and YouTube to track conversations, address consumer queries, and respond promptly to emerging issues related to the Maggi noodles controversy.</a:t>
            </a:r>
            <a:endParaRPr/>
          </a:p>
          <a:p>
            <a:pPr indent="-306000" lvl="0" marL="306000" rtl="0" algn="l">
              <a:spcBef>
                <a:spcPts val="960"/>
              </a:spcBef>
              <a:spcAft>
                <a:spcPts val="0"/>
              </a:spcAft>
              <a:buSzPts val="1656"/>
              <a:buChar char="◼"/>
            </a:pPr>
            <a:r>
              <a:rPr b="1" lang="en-US"/>
              <a:t>Transparency and Information Sharing:</a:t>
            </a:r>
            <a:r>
              <a:rPr lang="en-US"/>
              <a:t> The company used social media channels to disseminate accurate information, updates, and announcements regarding the Maggi noodles situation. This included sharing details about product testing, regulatory compliance efforts, and steps taken to ensure consumer safety.</a:t>
            </a:r>
            <a:endParaRPr/>
          </a:p>
          <a:p>
            <a:pPr indent="-306000" lvl="0" marL="306000" rtl="0" algn="l">
              <a:spcBef>
                <a:spcPts val="960"/>
              </a:spcBef>
              <a:spcAft>
                <a:spcPts val="0"/>
              </a:spcAft>
              <a:buSzPts val="1656"/>
              <a:buChar char="◼"/>
            </a:pPr>
            <a:r>
              <a:rPr b="1" lang="en-US"/>
              <a:t>Crisis Communication:</a:t>
            </a:r>
            <a:r>
              <a:rPr lang="en-US"/>
              <a:t> Nestlé India utilized social media platforms to communicate its crisis management efforts, reassure consumers about the safety of its products, and address concerns raised by stakeholders. The company employed a proactive approach to crisis communication, providing timely responses to emerging issues and clarifying misconceptions.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Stopwatch" id="213" name="Google Shape;213;p13"/>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214" name="Google Shape;214;p1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SOCIAL MEDIA STRATEGY BY NESTLE</a:t>
            </a:r>
            <a:endParaRPr/>
          </a:p>
        </p:txBody>
      </p:sp>
      <p:sp>
        <p:nvSpPr>
          <p:cNvPr descr="content" id="215" name="Google Shape;215;p13"/>
          <p:cNvSpPr txBox="1"/>
          <p:nvPr>
            <p:ph idx="1" type="body"/>
          </p:nvPr>
        </p:nvSpPr>
        <p:spPr>
          <a:xfrm>
            <a:off x="581192" y="2180496"/>
            <a:ext cx="11029615" cy="4419087"/>
          </a:xfrm>
          <a:prstGeom prst="rect">
            <a:avLst/>
          </a:prstGeom>
          <a:noFill/>
          <a:ln>
            <a:noFill/>
          </a:ln>
        </p:spPr>
        <p:txBody>
          <a:bodyPr anchorCtr="0" anchor="t" bIns="45700" lIns="91425" spcFirstLastPara="1" rIns="91425" wrap="square" tIns="45700">
            <a:normAutofit fontScale="92500"/>
          </a:bodyPr>
          <a:lstStyle/>
          <a:p>
            <a:pPr indent="-306000" lvl="0" marL="306000" rtl="0" algn="l">
              <a:spcBef>
                <a:spcPts val="0"/>
              </a:spcBef>
              <a:spcAft>
                <a:spcPts val="0"/>
              </a:spcAft>
              <a:buSzPct val="91999"/>
              <a:buChar char="◼"/>
            </a:pPr>
            <a:r>
              <a:rPr b="1" lang="en-US"/>
              <a:t>Consumer Engagement and Dialogue:</a:t>
            </a:r>
            <a:r>
              <a:rPr lang="en-US"/>
              <a:t> Nestle India engaged directly with consumers on social media, responding to their questions, comments, and complaints in a transparent and empathetic manner. The company encouraged open dialogue, solicited feedback, and addressed consumer grievances to rebuild trust and credibility.</a:t>
            </a:r>
            <a:endParaRPr/>
          </a:p>
          <a:p>
            <a:pPr indent="-306000" lvl="0" marL="306000" rtl="0" algn="l">
              <a:spcBef>
                <a:spcPts val="933"/>
              </a:spcBef>
              <a:spcAft>
                <a:spcPts val="0"/>
              </a:spcAft>
              <a:buSzPct val="91999"/>
              <a:buChar char="◼"/>
            </a:pPr>
            <a:r>
              <a:rPr b="1" lang="en-US"/>
              <a:t>Content Strategy:</a:t>
            </a:r>
            <a:r>
              <a:rPr lang="en-US"/>
              <a:t> Nestle India developed a content strategy focused on educating consumers about food safety, quality control measures, and the manufacturing process of Maggi noodles. The company shared informative content, such as videos, infographics, and articles, to reassure consumers and demonstrate its commitment to transparency and accountability.</a:t>
            </a:r>
            <a:endParaRPr/>
          </a:p>
          <a:p>
            <a:pPr indent="-306000" lvl="0" marL="306000" rtl="0" algn="l">
              <a:spcBef>
                <a:spcPts val="933"/>
              </a:spcBef>
              <a:spcAft>
                <a:spcPts val="0"/>
              </a:spcAft>
              <a:buSzPct val="91999"/>
              <a:buChar char="◼"/>
            </a:pPr>
            <a:r>
              <a:rPr b="1" lang="en-US"/>
              <a:t>Collaboration with Influencers and Advocates:</a:t>
            </a:r>
            <a:r>
              <a:rPr lang="en-US"/>
              <a:t> Nestle India collaborated with nutritionists, food experts, and influencers to amplify its messages and reach a wider audience. The company leveraged the credibility and trust of influencers and advocates to endorse its products and reinforce key messages about food safety and quality.</a:t>
            </a:r>
            <a:endParaRPr/>
          </a:p>
          <a:p>
            <a:pPr indent="-306000" lvl="0" marL="306000" rtl="0" algn="l">
              <a:spcBef>
                <a:spcPts val="933"/>
              </a:spcBef>
              <a:spcAft>
                <a:spcPts val="0"/>
              </a:spcAft>
              <a:buSzPct val="91999"/>
              <a:buChar char="◼"/>
            </a:pPr>
            <a:r>
              <a:rPr b="1" lang="en-US"/>
              <a:t>Monitoring and Analysis:</a:t>
            </a:r>
            <a:r>
              <a:rPr lang="en-US"/>
              <a:t> Nestle India used social media monitoring tools to track sentiment, gauge public perception, and analyze trends related to the Maggi noodles controversy. The company monitored key metrics such as engagement rates, sentiment analysis, and brand mentions to evaluate the effectiveness of its social media strategy and make informed decisions.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descr="title" id="220" name="Google Shape;220;p1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MAHESH GANGURDE</a:t>
            </a:r>
            <a:endParaRPr/>
          </a:p>
        </p:txBody>
      </p:sp>
      <p:sp>
        <p:nvSpPr>
          <p:cNvPr id="221" name="Google Shape;221;p15">
            <a:hlinkClick r:id="rId3"/>
          </p:cNvPr>
          <p:cNvSpPr txBox="1"/>
          <p:nvPr/>
        </p:nvSpPr>
        <p:spPr>
          <a:xfrm>
            <a:off x="1547813" y="2459504"/>
            <a:ext cx="9096374"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u="sng">
                <a:solidFill>
                  <a:srgbClr val="0070C0"/>
                </a:solidFill>
                <a:latin typeface="Candara"/>
                <a:ea typeface="Candara"/>
                <a:cs typeface="Candara"/>
                <a:sym typeface="Candara"/>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31" name="Shape 131"/>
        <p:cNvGrpSpPr/>
        <p:nvPr/>
      </p:nvGrpSpPr>
      <p:grpSpPr>
        <a:xfrm>
          <a:off x="0" y="0"/>
          <a:ext cx="0" cy="0"/>
          <a:chOff x="0" y="0"/>
          <a:chExt cx="0" cy="0"/>
        </a:xfrm>
      </p:grpSpPr>
      <p:sp>
        <p:nvSpPr>
          <p:cNvPr descr="title" id="132" name="Google Shape;132;p2"/>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33" name="Google Shape;133;p2"/>
          <p:cNvSpPr txBox="1"/>
          <p:nvPr>
            <p:ph idx="1" type="subTitle"/>
          </p:nvPr>
        </p:nvSpPr>
        <p:spPr>
          <a:xfrm>
            <a:off x="742950" y="3314700"/>
            <a:ext cx="10805583" cy="2800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cap="none">
                <a:solidFill>
                  <a:srgbClr val="FFFFFF"/>
                </a:solidFill>
              </a:rPr>
              <a:t>As the Internet and social media became more popular, the meaning has shifted to focus on electronic communities, such as review sites, social media and most prominently the top search results on a brand or individual.</a:t>
            </a:r>
            <a:endParaRPr sz="2000" cap="none">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38" name="Shape 138"/>
        <p:cNvGrpSpPr/>
        <p:nvPr/>
      </p:nvGrpSpPr>
      <p:grpSpPr>
        <a:xfrm>
          <a:off x="0" y="0"/>
          <a:ext cx="0" cy="0"/>
          <a:chOff x="0" y="0"/>
          <a:chExt cx="0" cy="0"/>
        </a:xfrm>
      </p:grpSpPr>
      <p:sp>
        <p:nvSpPr>
          <p:cNvPr descr="title" id="139" name="Google Shape;139;p3"/>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40" name="Google Shape;140;p3"/>
          <p:cNvSpPr txBox="1"/>
          <p:nvPr>
            <p:ph idx="1" type="subTitle"/>
          </p:nvPr>
        </p:nvSpPr>
        <p:spPr>
          <a:xfrm>
            <a:off x="742950" y="3314700"/>
            <a:ext cx="10805583" cy="2800349"/>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91999"/>
              <a:buNone/>
            </a:pPr>
            <a:r>
              <a:rPr lang="en-US" cap="none">
                <a:solidFill>
                  <a:srgbClr val="FFFFFF"/>
                </a:solidFill>
              </a:rPr>
              <a:t>Here are a few other reasons reputation management is crucial for your business:</a:t>
            </a:r>
            <a:endParaRPr/>
          </a:p>
          <a:p>
            <a:pPr indent="0" lvl="0" marL="0" rtl="0" algn="l">
              <a:spcBef>
                <a:spcPts val="3370"/>
              </a:spcBef>
              <a:spcAft>
                <a:spcPts val="0"/>
              </a:spcAft>
              <a:buSzPct val="91999"/>
              <a:buNone/>
            </a:pPr>
            <a:r>
              <a:rPr lang="en-US" cap="none">
                <a:solidFill>
                  <a:srgbClr val="FFFFFF"/>
                </a:solidFill>
              </a:rPr>
              <a:t>1.  Almost 80%+ of consumers said they would avoid buying from a brand that comes across as untrustworthy.</a:t>
            </a:r>
            <a:endParaRPr/>
          </a:p>
          <a:p>
            <a:pPr indent="0" lvl="0" marL="0" rtl="0" algn="l">
              <a:spcBef>
                <a:spcPts val="3370"/>
              </a:spcBef>
              <a:spcAft>
                <a:spcPts val="0"/>
              </a:spcAft>
              <a:buSzPct val="91999"/>
              <a:buNone/>
            </a:pPr>
            <a:r>
              <a:rPr lang="en-US" cap="none">
                <a:solidFill>
                  <a:srgbClr val="FFFFFF"/>
                </a:solidFill>
              </a:rPr>
              <a:t>2.  59% of shoppers said they perform online research before making a purchase</a:t>
            </a:r>
            <a:endParaRPr/>
          </a:p>
          <a:p>
            <a:pPr indent="0" lvl="0" marL="0" rtl="0" algn="l">
              <a:spcBef>
                <a:spcPts val="3370"/>
              </a:spcBef>
              <a:spcAft>
                <a:spcPts val="0"/>
              </a:spcAft>
              <a:buSzPct val="91999"/>
              <a:buNone/>
            </a:pPr>
            <a:r>
              <a:rPr lang="en-US" cap="none">
                <a:solidFill>
                  <a:srgbClr val="FFFFFF"/>
                </a:solidFill>
              </a:rPr>
              <a:t>3.  97% of consumers consult product reviews before buying.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45" name="Shape 145"/>
        <p:cNvGrpSpPr/>
        <p:nvPr/>
      </p:nvGrpSpPr>
      <p:grpSpPr>
        <a:xfrm>
          <a:off x="0" y="0"/>
          <a:ext cx="0" cy="0"/>
          <a:chOff x="0" y="0"/>
          <a:chExt cx="0" cy="0"/>
        </a:xfrm>
      </p:grpSpPr>
      <p:sp>
        <p:nvSpPr>
          <p:cNvPr descr="title" id="146" name="Google Shape;146;p4"/>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47" name="Google Shape;147;p4"/>
          <p:cNvSpPr txBox="1"/>
          <p:nvPr>
            <p:ph idx="1" type="subTitle"/>
          </p:nvPr>
        </p:nvSpPr>
        <p:spPr>
          <a:xfrm>
            <a:off x="742950" y="3314700"/>
            <a:ext cx="10805583" cy="2800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cap="none">
                <a:solidFill>
                  <a:srgbClr val="FFFFFF"/>
                </a:solidFill>
              </a:rPr>
              <a:t>Sometime people who are not satisfied with your product or services they go to social media, review website and use negative word, bad reviews, testimonials, negative comment, complaints about your businesses. some time our competitors also doing the same things against you. </a:t>
            </a:r>
            <a:endParaRPr/>
          </a:p>
          <a:p>
            <a:pPr indent="0" lvl="0" marL="0" rtl="0" algn="l">
              <a:spcBef>
                <a:spcPts val="3400"/>
              </a:spcBef>
              <a:spcAft>
                <a:spcPts val="0"/>
              </a:spcAft>
              <a:buSzPts val="1840"/>
              <a:buNone/>
            </a:pPr>
            <a:r>
              <a:t/>
            </a:r>
            <a:endParaRPr cap="none">
              <a:solidFill>
                <a:srgbClr val="FFFFFF"/>
              </a:solidFill>
            </a:endParaRPr>
          </a:p>
          <a:p>
            <a:pPr indent="0" lvl="0" marL="0" rtl="0" algn="l">
              <a:spcBef>
                <a:spcPts val="3400"/>
              </a:spcBef>
              <a:spcAft>
                <a:spcPts val="0"/>
              </a:spcAft>
              <a:buSzPts val="1840"/>
              <a:buNone/>
            </a:pPr>
            <a:r>
              <a:rPr lang="en-US" cap="none">
                <a:solidFill>
                  <a:srgbClr val="FFFFFF"/>
                </a:solidFill>
              </a:rPr>
              <a:t>if such things happened in your business it reduce your business reputation on online.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52" name="Shape 152"/>
        <p:cNvGrpSpPr/>
        <p:nvPr/>
      </p:nvGrpSpPr>
      <p:grpSpPr>
        <a:xfrm>
          <a:off x="0" y="0"/>
          <a:ext cx="0" cy="0"/>
          <a:chOff x="0" y="0"/>
          <a:chExt cx="0" cy="0"/>
        </a:xfrm>
      </p:grpSpPr>
      <p:sp>
        <p:nvSpPr>
          <p:cNvPr descr="title" id="153" name="Google Shape;153;p5"/>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54" name="Google Shape;154;p5"/>
          <p:cNvSpPr txBox="1"/>
          <p:nvPr>
            <p:ph idx="1" type="subTitle"/>
          </p:nvPr>
        </p:nvSpPr>
        <p:spPr>
          <a:xfrm>
            <a:off x="742950" y="3314700"/>
            <a:ext cx="10805583" cy="2800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cap="none">
                <a:solidFill>
                  <a:srgbClr val="FFFFFF"/>
                </a:solidFill>
              </a:rPr>
              <a:t>In such cases where it is not possible to ask for the negative contents to be taken down, experts agree that reputation management is justifiable in this regard, </a:t>
            </a:r>
            <a:endParaRPr/>
          </a:p>
          <a:p>
            <a:pPr indent="0" lvl="0" marL="0" rtl="0" algn="l">
              <a:spcBef>
                <a:spcPts val="3400"/>
              </a:spcBef>
              <a:spcAft>
                <a:spcPts val="0"/>
              </a:spcAft>
              <a:buSzPts val="1840"/>
              <a:buNone/>
            </a:pPr>
            <a:r>
              <a:rPr lang="en-US" cap="none">
                <a:solidFill>
                  <a:srgbClr val="FFFFFF"/>
                </a:solidFill>
              </a:rPr>
              <a:t>and some experts advise that the proper thing to do is to push down the visibility of such negative search engine results through proactively publishing useful, positive information about the organizations or individuals by writing blogs, Press Release, creating articles 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59" name="Shape 159"/>
        <p:cNvGrpSpPr/>
        <p:nvPr/>
      </p:nvGrpSpPr>
      <p:grpSpPr>
        <a:xfrm>
          <a:off x="0" y="0"/>
          <a:ext cx="0" cy="0"/>
          <a:chOff x="0" y="0"/>
          <a:chExt cx="0" cy="0"/>
        </a:xfrm>
      </p:grpSpPr>
      <p:sp>
        <p:nvSpPr>
          <p:cNvPr descr="title" id="160" name="Google Shape;160;p6"/>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Candara"/>
              <a:buNone/>
            </a:pPr>
            <a:r>
              <a:rPr lang="en-US" sz="4000"/>
              <a:t>ONLINE REPUTATION MANAGEMENT (ORM)</a:t>
            </a:r>
            <a:endParaRPr/>
          </a:p>
        </p:txBody>
      </p:sp>
      <p:sp>
        <p:nvSpPr>
          <p:cNvPr descr="content" id="161" name="Google Shape;161;p6"/>
          <p:cNvSpPr txBox="1"/>
          <p:nvPr>
            <p:ph idx="1" type="subTitle"/>
          </p:nvPr>
        </p:nvSpPr>
        <p:spPr>
          <a:xfrm>
            <a:off x="622852" y="3193774"/>
            <a:ext cx="10925681" cy="36642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cap="none">
                <a:solidFill>
                  <a:srgbClr val="FFFFFF"/>
                </a:solidFill>
              </a:rPr>
              <a:t>To manage your online reputation effectively, you need to monitor and act across multiple channels like..</a:t>
            </a:r>
            <a:br>
              <a:rPr lang="en-US" cap="none">
                <a:solidFill>
                  <a:srgbClr val="FFFFFF"/>
                </a:solidFill>
              </a:rPr>
            </a:br>
            <a:r>
              <a:rPr lang="en-US" cap="none">
                <a:solidFill>
                  <a:srgbClr val="FFFFFF"/>
                </a:solidFill>
              </a:rPr>
              <a:t>1. Paid Media : This includes Google ads, social media ads, promotions by influencers. </a:t>
            </a:r>
            <a:br>
              <a:rPr lang="en-US" cap="none">
                <a:solidFill>
                  <a:srgbClr val="FFFFFF"/>
                </a:solidFill>
              </a:rPr>
            </a:br>
            <a:r>
              <a:rPr lang="en-US" cap="none">
                <a:solidFill>
                  <a:srgbClr val="FFFFFF"/>
                </a:solidFill>
              </a:rPr>
              <a:t>2. Earned Media : press release, blog post on other websites (Guest Blogging), Forum discussion, Reviews on external sites like https://www.trustpilot.com/, https://www.mouthshut.com, https://www.complaintboard.com etc..</a:t>
            </a:r>
            <a:br>
              <a:rPr lang="en-US" cap="none">
                <a:solidFill>
                  <a:srgbClr val="FFFFFF"/>
                </a:solidFill>
              </a:rPr>
            </a:br>
            <a:r>
              <a:rPr lang="en-US" cap="none">
                <a:solidFill>
                  <a:srgbClr val="FFFFFF"/>
                </a:solidFill>
              </a:rPr>
              <a:t>3. Share Media : Your own social media platform.</a:t>
            </a:r>
            <a:br>
              <a:rPr lang="en-US" cap="none">
                <a:solidFill>
                  <a:srgbClr val="FFFFFF"/>
                </a:solidFill>
              </a:rPr>
            </a:br>
            <a:r>
              <a:rPr lang="en-US" cap="none">
                <a:solidFill>
                  <a:srgbClr val="FFFFFF"/>
                </a:solidFill>
              </a:rPr>
              <a:t>4. Owned Media : Your own website or email newsletter.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Teacher" id="166" name="Google Shape;166;p7"/>
          <p:cNvPicPr preferRelativeResize="0"/>
          <p:nvPr/>
        </p:nvPicPr>
        <p:blipFill rotWithShape="1">
          <a:blip r:embed="rId3">
            <a:alphaModFix/>
          </a:blip>
          <a:srcRect b="0" l="0" r="0" t="0"/>
          <a:stretch/>
        </p:blipFill>
        <p:spPr>
          <a:xfrm>
            <a:off x="713925" y="633056"/>
            <a:ext cx="1152000" cy="1152000"/>
          </a:xfrm>
          <a:prstGeom prst="rect">
            <a:avLst/>
          </a:prstGeom>
          <a:noFill/>
          <a:ln>
            <a:noFill/>
          </a:ln>
        </p:spPr>
      </p:pic>
      <p:sp>
        <p:nvSpPr>
          <p:cNvPr descr="title" id="167" name="Google Shape;167;p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CASE STUDY</a:t>
            </a:r>
            <a:endParaRPr/>
          </a:p>
        </p:txBody>
      </p:sp>
      <p:sp>
        <p:nvSpPr>
          <p:cNvPr descr="content" id="168" name="Google Shape;168;p7"/>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2944"/>
              <a:buChar char="◼"/>
            </a:pPr>
            <a:r>
              <a:rPr lang="en-US" sz="3200"/>
              <a:t>One of the most notable case studies of online reputation management (ORM) in India involves the consumer goods giant </a:t>
            </a:r>
            <a:r>
              <a:rPr b="1" lang="en-US" sz="3200" u="sng">
                <a:solidFill>
                  <a:srgbClr val="FF0000"/>
                </a:solidFill>
              </a:rPr>
              <a:t>Nestle India and its flagship product, Maggi Noodles</a:t>
            </a:r>
            <a:r>
              <a:rPr lang="en-US" sz="3200"/>
              <a:t>. In 2015, Nestle India faced a severe crisis when its Maggi noodles were found to contain higher-than-permissible levels of </a:t>
            </a:r>
            <a:r>
              <a:rPr b="1" lang="en-US" sz="3200">
                <a:solidFill>
                  <a:srgbClr val="FF0000"/>
                </a:solidFill>
              </a:rPr>
              <a:t>lead and MSG</a:t>
            </a:r>
            <a:r>
              <a:rPr lang="en-US" sz="3200"/>
              <a:t> (monosodium glutamate), leading to a </a:t>
            </a:r>
            <a:r>
              <a:rPr lang="en-US" sz="3200" u="sng"/>
              <a:t>nationwide ban </a:t>
            </a:r>
            <a:r>
              <a:rPr lang="en-US" sz="3200"/>
              <a:t>and massive </a:t>
            </a:r>
            <a:r>
              <a:rPr lang="en-US" sz="3200" u="sng"/>
              <a:t>public outcry</a:t>
            </a:r>
            <a:r>
              <a:rPr lang="en-US" sz="32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b="0" l="0" r="0" t="0"/>
          <a:stretch/>
        </p:blipFill>
        <p:spPr>
          <a:xfrm>
            <a:off x="627708" y="1500555"/>
            <a:ext cx="5362032" cy="3217219"/>
          </a:xfrm>
          <a:prstGeom prst="rect">
            <a:avLst/>
          </a:prstGeom>
          <a:noFill/>
          <a:ln>
            <a:noFill/>
          </a:ln>
        </p:spPr>
      </p:pic>
      <p:pic>
        <p:nvPicPr>
          <p:cNvPr id="174" name="Google Shape;174;p8"/>
          <p:cNvPicPr preferRelativeResize="0"/>
          <p:nvPr/>
        </p:nvPicPr>
        <p:blipFill rotWithShape="1">
          <a:blip r:embed="rId4">
            <a:alphaModFix/>
          </a:blip>
          <a:srcRect b="0" l="0" r="0" t="0"/>
          <a:stretch/>
        </p:blipFill>
        <p:spPr>
          <a:xfrm>
            <a:off x="6202262" y="649356"/>
            <a:ext cx="5296467" cy="5314122"/>
          </a:xfrm>
          <a:prstGeom prst="rect">
            <a:avLst/>
          </a:prstGeom>
          <a:noFill/>
          <a:ln>
            <a:noFill/>
          </a:ln>
        </p:spPr>
      </p:pic>
      <p:sp>
        <p:nvSpPr>
          <p:cNvPr id="175" name="Google Shape;175;p8"/>
          <p:cNvSpPr txBox="1"/>
          <p:nvPr/>
        </p:nvSpPr>
        <p:spPr>
          <a:xfrm>
            <a:off x="424070" y="5936976"/>
            <a:ext cx="112245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ndara"/>
                <a:ea typeface="Candara"/>
                <a:cs typeface="Candara"/>
                <a:sym typeface="Candara"/>
              </a:rPr>
              <a:t>Samples of Maggi noodles were then sent to the Central Food Laboratory in Kolkata in June 2014. The results that came after almost one year in April 2015 read: “MSG: Present and Lead: 17.2ppm (parts per million)". The amount of lead found was over 1,000 times more than what Nestle India Ltd had claimed.</a:t>
            </a:r>
            <a:endParaRPr b="1" sz="1800">
              <a:solidFill>
                <a:schemeClr val="dk1"/>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Head with Gears" id="180" name="Google Shape;180;p9"/>
          <p:cNvPicPr preferRelativeResize="0"/>
          <p:nvPr/>
        </p:nvPicPr>
        <p:blipFill rotWithShape="1">
          <a:blip r:embed="rId3">
            <a:alphaModFix/>
          </a:blip>
          <a:srcRect b="0" l="0" r="0" t="0"/>
          <a:stretch/>
        </p:blipFill>
        <p:spPr>
          <a:xfrm>
            <a:off x="571666" y="766624"/>
            <a:ext cx="972000" cy="972000"/>
          </a:xfrm>
          <a:prstGeom prst="rect">
            <a:avLst/>
          </a:prstGeom>
          <a:noFill/>
          <a:ln>
            <a:noFill/>
          </a:ln>
        </p:spPr>
      </p:pic>
      <p:sp>
        <p:nvSpPr>
          <p:cNvPr descr="title" id="181" name="Google Shape;181;p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BACKGROUND</a:t>
            </a:r>
            <a:endParaRPr/>
          </a:p>
        </p:txBody>
      </p:sp>
      <p:sp>
        <p:nvSpPr>
          <p:cNvPr descr="Brainstorm Grouping 1" id="182" name="Google Shape;182;p9"/>
          <p:cNvSpPr txBox="1"/>
          <p:nvPr>
            <p:ph idx="1" type="body"/>
          </p:nvPr>
        </p:nvSpPr>
        <p:spPr>
          <a:xfrm>
            <a:off x="677396" y="2592985"/>
            <a:ext cx="3198328" cy="53600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208"/>
              <a:buNone/>
            </a:pPr>
            <a:r>
              <a:rPr b="1" lang="en-US"/>
              <a:t>Issue Identification:</a:t>
            </a:r>
            <a:endParaRPr/>
          </a:p>
        </p:txBody>
      </p:sp>
      <p:sp>
        <p:nvSpPr>
          <p:cNvPr descr="Brainstorm Grouping 2" id="183" name="Google Shape;183;p9"/>
          <p:cNvSpPr txBox="1"/>
          <p:nvPr>
            <p:ph idx="6" type="body"/>
          </p:nvPr>
        </p:nvSpPr>
        <p:spPr>
          <a:xfrm>
            <a:off x="4496836" y="2592985"/>
            <a:ext cx="3198328" cy="53600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208"/>
              <a:buNone/>
            </a:pPr>
            <a:r>
              <a:rPr b="1" lang="en-US"/>
              <a:t>Public Outcry:</a:t>
            </a:r>
            <a:r>
              <a:rPr lang="en-US"/>
              <a:t> </a:t>
            </a:r>
            <a:endParaRPr/>
          </a:p>
        </p:txBody>
      </p:sp>
      <p:sp>
        <p:nvSpPr>
          <p:cNvPr descr="Brainstorm Grouping 3" id="184" name="Google Shape;184;p9"/>
          <p:cNvSpPr txBox="1"/>
          <p:nvPr>
            <p:ph idx="5" type="body"/>
          </p:nvPr>
        </p:nvSpPr>
        <p:spPr>
          <a:xfrm>
            <a:off x="8241852" y="2592985"/>
            <a:ext cx="3198328" cy="53600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208"/>
              <a:buNone/>
            </a:pPr>
            <a:r>
              <a:rPr b="1" lang="en-US"/>
              <a:t>Brand Reputation Damage:</a:t>
            </a:r>
            <a:endParaRPr/>
          </a:p>
        </p:txBody>
      </p:sp>
      <p:sp>
        <p:nvSpPr>
          <p:cNvPr descr="expectations 1" id="185" name="Google Shape;185;p9"/>
          <p:cNvSpPr txBox="1"/>
          <p:nvPr>
            <p:ph idx="2" type="body"/>
          </p:nvPr>
        </p:nvSpPr>
        <p:spPr>
          <a:xfrm>
            <a:off x="581194" y="3337476"/>
            <a:ext cx="3378403" cy="319405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In May 2015, the Food Safety and Standards Authority of India (FSSAI) ordered a nationwide ban on Maggi noodles after tests revealed excess lead content.</a:t>
            </a:r>
            <a:endParaRPr/>
          </a:p>
        </p:txBody>
      </p:sp>
      <p:sp>
        <p:nvSpPr>
          <p:cNvPr descr="expectations 2" id="186" name="Google Shape;186;p9"/>
          <p:cNvSpPr txBox="1"/>
          <p:nvPr>
            <p:ph idx="4" type="body"/>
          </p:nvPr>
        </p:nvSpPr>
        <p:spPr>
          <a:xfrm>
            <a:off x="4400414" y="3324225"/>
            <a:ext cx="3378403" cy="319405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The news spread rapidly through social media platforms, leading to widespread panic among consumers and a significant drop in sales.</a:t>
            </a:r>
            <a:endParaRPr/>
          </a:p>
        </p:txBody>
      </p:sp>
      <p:sp>
        <p:nvSpPr>
          <p:cNvPr descr="expectations 3" id="187" name="Google Shape;187;p9"/>
          <p:cNvSpPr txBox="1"/>
          <p:nvPr>
            <p:ph idx="3" type="body"/>
          </p:nvPr>
        </p:nvSpPr>
        <p:spPr>
          <a:xfrm>
            <a:off x="8145430" y="3350734"/>
            <a:ext cx="3378403" cy="319405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Nestle India, known for its strong brand reputation, faced severe damage to its credibility and consumer trust.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2024-03-11T00:34:48Z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