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26"/>
  </p:notesMasterIdLst>
  <p:sldIdLst>
    <p:sldId id="256" r:id="rId5"/>
    <p:sldId id="260" r:id="rId6"/>
    <p:sldId id="271" r:id="rId7"/>
    <p:sldId id="272" r:id="rId8"/>
    <p:sldId id="273" r:id="rId9"/>
    <p:sldId id="269" r:id="rId10"/>
    <p:sldId id="270" r:id="rId11"/>
    <p:sldId id="266" r:id="rId12"/>
    <p:sldId id="274" r:id="rId13"/>
    <p:sldId id="263" r:id="rId14"/>
    <p:sldId id="275" r:id="rId15"/>
    <p:sldId id="276" r:id="rId16"/>
    <p:sldId id="281" r:id="rId17"/>
    <p:sldId id="277" r:id="rId18"/>
    <p:sldId id="278" r:id="rId19"/>
    <p:sldId id="279" r:id="rId20"/>
    <p:sldId id="280" r:id="rId21"/>
    <p:sldId id="282" r:id="rId22"/>
    <p:sldId id="283" r:id="rId23"/>
    <p:sldId id="257"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57" autoAdjust="0"/>
  </p:normalViewPr>
  <p:slideViewPr>
    <p:cSldViewPr snapToGrid="0">
      <p:cViewPr varScale="1">
        <p:scale>
          <a:sx n="72" d="100"/>
          <a:sy n="72" d="100"/>
        </p:scale>
        <p:origin x="660" y="78"/>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05/8/layout/chevron2"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IN" b="1" i="0" dirty="0"/>
            <a:t>First-time Interaction</a:t>
          </a:r>
          <a:endParaRPr lang="en-US" dirty="0"/>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5A7CD7F9-CA4B-4E8F-A1BF-F25860D96E9D}">
      <dgm:prSet/>
      <dgm:spPr>
        <a:solidFill>
          <a:schemeClr val="tx1">
            <a:lumMod val="85000"/>
            <a:lumOff val="15000"/>
          </a:schemeClr>
        </a:solidFill>
        <a:ln>
          <a:noFill/>
        </a:ln>
        <a:effectLst/>
      </dgm:spPr>
      <dgm:t>
        <a:bodyPr/>
        <a:lstStyle/>
        <a:p>
          <a:r>
            <a:rPr lang="en-US" b="1" i="0" dirty="0"/>
            <a:t>After a Period of Inactivity</a:t>
          </a:r>
          <a:endParaRPr lang="en-US"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b="0" i="0" dirty="0"/>
            <a:t>Re-engage customers who haven't interacted with your business for a certain period by sending a follow-up message.</a:t>
          </a:r>
          <a:endParaRPr lang="en-US"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pPr>
        <a:solidFill>
          <a:schemeClr val="accent6"/>
        </a:solidFill>
        <a:ln>
          <a:noFill/>
        </a:ln>
        <a:effectLst/>
      </dgm:spPr>
      <dgm:t>
        <a:bodyPr/>
        <a:lstStyle/>
        <a:p>
          <a:r>
            <a:rPr lang="en-IN" b="1" i="0" dirty="0"/>
            <a:t>During Business Hours</a:t>
          </a:r>
          <a:endParaRPr lang="en-US" dirty="0">
            <a:solidFill>
              <a:schemeClr val="tx1"/>
            </a:solidFill>
          </a:endParaRP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US" b="0" i="0" dirty="0"/>
            <a:t>Inform customers about your business hours and availability when they contact you within those hours.</a:t>
          </a:r>
          <a:endParaRPr lang="en-US"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3E75349A-CDC7-4946-94A4-E34887B449BA}">
      <dgm:prSet/>
      <dgm:spPr/>
      <dgm:t>
        <a:bodyPr/>
        <a:lstStyle/>
        <a:p>
          <a:r>
            <a:rPr lang="en-US" b="0" i="0" dirty="0"/>
            <a:t>Send a welcome message to customers when they contact your business for the first time.</a:t>
          </a:r>
          <a:endParaRPr lang="en-US" dirty="0"/>
        </a:p>
      </dgm:t>
    </dgm:pt>
    <dgm:pt modelId="{18BA5848-4D28-4878-98D0-6627678AB161}" type="sibTrans" cxnId="{87C2CCCD-2503-438C-8922-672436A9A51E}">
      <dgm:prSet/>
      <dgm:spPr/>
      <dgm:t>
        <a:bodyPr/>
        <a:lstStyle/>
        <a:p>
          <a:endParaRPr lang="en-US"/>
        </a:p>
      </dgm:t>
    </dgm:pt>
    <dgm:pt modelId="{6A082C22-5B54-4131-AEF5-F8B4CD621D35}" type="parTrans" cxnId="{87C2CCCD-2503-438C-8922-672436A9A51E}">
      <dgm:prSet/>
      <dgm:spPr/>
      <dgm:t>
        <a:bodyPr/>
        <a:lstStyle/>
        <a:p>
          <a:endParaRPr lang="en-US"/>
        </a:p>
      </dgm:t>
    </dgm:pt>
    <dgm:pt modelId="{A417B842-D7DF-4E43-86C4-7FC2DB49860D}" type="pres">
      <dgm:prSet presAssocID="{AB08BA36-A16A-4C16-8F63-9AEE3FB76278}" presName="linearFlow" presStyleCnt="0">
        <dgm:presLayoutVars>
          <dgm:dir/>
          <dgm:animLvl val="lvl"/>
          <dgm:resizeHandles val="exact"/>
        </dgm:presLayoutVars>
      </dgm:prSet>
      <dgm:spPr/>
    </dgm:pt>
    <dgm:pt modelId="{BB810767-C034-4457-9BC7-F3B6665EF1EA}" type="pres">
      <dgm:prSet presAssocID="{79D5E37C-6EE5-46B4-B136-E5E388C14C15}" presName="composite" presStyleCnt="0"/>
      <dgm:spPr/>
    </dgm:pt>
    <dgm:pt modelId="{2FA0B19D-940E-4DE1-8EF4-A5CC2DEAB0DF}" type="pres">
      <dgm:prSet presAssocID="{79D5E37C-6EE5-46B4-B136-E5E388C14C15}" presName="parentText" presStyleLbl="alignNode1" presStyleIdx="0" presStyleCnt="3">
        <dgm:presLayoutVars>
          <dgm:chMax val="1"/>
          <dgm:bulletEnabled val="1"/>
        </dgm:presLayoutVars>
      </dgm:prSet>
      <dgm:spPr/>
    </dgm:pt>
    <dgm:pt modelId="{029D2BD6-E45E-4596-B645-6C41AC4436BC}" type="pres">
      <dgm:prSet presAssocID="{79D5E37C-6EE5-46B4-B136-E5E388C14C15}" presName="descendantText" presStyleLbl="alignAcc1" presStyleIdx="0" presStyleCnt="3">
        <dgm:presLayoutVars>
          <dgm:bulletEnabled val="1"/>
        </dgm:presLayoutVars>
      </dgm:prSet>
      <dgm:spPr/>
    </dgm:pt>
    <dgm:pt modelId="{320C4F92-957D-405B-A769-AEF4D0462329}" type="pres">
      <dgm:prSet presAssocID="{5D7642E4-C295-4232-A0B9-FFB60ECA314A}" presName="sp" presStyleCnt="0"/>
      <dgm:spPr/>
    </dgm:pt>
    <dgm:pt modelId="{E9C26FD9-2F7C-4B33-8D6B-D96FE79C3CEB}" type="pres">
      <dgm:prSet presAssocID="{5A7CD7F9-CA4B-4E8F-A1BF-F25860D96E9D}" presName="composite" presStyleCnt="0"/>
      <dgm:spPr/>
    </dgm:pt>
    <dgm:pt modelId="{24AF50F9-390B-4782-A8DF-090E02D6C7C5}" type="pres">
      <dgm:prSet presAssocID="{5A7CD7F9-CA4B-4E8F-A1BF-F25860D96E9D}" presName="parentText" presStyleLbl="alignNode1" presStyleIdx="1" presStyleCnt="3">
        <dgm:presLayoutVars>
          <dgm:chMax val="1"/>
          <dgm:bulletEnabled val="1"/>
        </dgm:presLayoutVars>
      </dgm:prSet>
      <dgm:spPr/>
    </dgm:pt>
    <dgm:pt modelId="{8ECFCB00-DA44-4BFF-B8F7-9361168EDC99}" type="pres">
      <dgm:prSet presAssocID="{5A7CD7F9-CA4B-4E8F-A1BF-F25860D96E9D}" presName="descendantText" presStyleLbl="alignAcc1" presStyleIdx="1" presStyleCnt="3">
        <dgm:presLayoutVars>
          <dgm:bulletEnabled val="1"/>
        </dgm:presLayoutVars>
      </dgm:prSet>
      <dgm:spPr/>
    </dgm:pt>
    <dgm:pt modelId="{CE317DFC-5D2B-404E-AE1F-823D374EB872}" type="pres">
      <dgm:prSet presAssocID="{22778933-56E6-4E89-B68E-F8578CFE0734}" presName="sp" presStyleCnt="0"/>
      <dgm:spPr/>
    </dgm:pt>
    <dgm:pt modelId="{8036946D-A618-4C62-9C62-AC8D5313F024}" type="pres">
      <dgm:prSet presAssocID="{6EC236B8-3DCD-4D3B-BA1A-4DDB2D1D0501}" presName="composite" presStyleCnt="0"/>
      <dgm:spPr/>
    </dgm:pt>
    <dgm:pt modelId="{524D3308-E7E0-49E6-9D28-9701F9B92752}" type="pres">
      <dgm:prSet presAssocID="{6EC236B8-3DCD-4D3B-BA1A-4DDB2D1D0501}" presName="parentText" presStyleLbl="alignNode1" presStyleIdx="2" presStyleCnt="3">
        <dgm:presLayoutVars>
          <dgm:chMax val="1"/>
          <dgm:bulletEnabled val="1"/>
        </dgm:presLayoutVars>
      </dgm:prSet>
      <dgm:spPr/>
    </dgm:pt>
    <dgm:pt modelId="{8320369A-9F14-4FE7-801E-DEFB2A5A5A7D}" type="pres">
      <dgm:prSet presAssocID="{6EC236B8-3DCD-4D3B-BA1A-4DDB2D1D0501}" presName="descendantText" presStyleLbl="alignAcc1" presStyleIdx="2" presStyleCnt="3">
        <dgm:presLayoutVars>
          <dgm:bulletEnabled val="1"/>
        </dgm:presLayoutVars>
      </dgm:prSet>
      <dgm:spPr/>
    </dgm:pt>
  </dgm:ptLst>
  <dgm:cxnLst>
    <dgm:cxn modelId="{B84B2605-FB09-4AB8-A7F2-BC329407DBB8}" type="presOf" srcId="{5A7CD7F9-CA4B-4E8F-A1BF-F25860D96E9D}" destId="{24AF50F9-390B-4782-A8DF-090E02D6C7C5}" srcOrd="0" destOrd="0" presId="urn:microsoft.com/office/officeart/2005/8/layout/chevron2"/>
    <dgm:cxn modelId="{40742D06-81E0-46D6-914F-E24686781B4D}" type="presOf" srcId="{79D5E37C-6EE5-46B4-B136-E5E388C14C15}" destId="{2FA0B19D-940E-4DE1-8EF4-A5CC2DEAB0DF}" srcOrd="0" destOrd="0" presId="urn:microsoft.com/office/officeart/2005/8/layout/chevron2"/>
    <dgm:cxn modelId="{8668B309-818E-4D64-A43A-A3D51BDFF9E4}" srcId="{AB08BA36-A16A-4C16-8F63-9AEE3FB76278}" destId="{5A7CD7F9-CA4B-4E8F-A1BF-F25860D96E9D}" srcOrd="1" destOrd="0" parTransId="{D4EECE8E-3013-448B-9DF7-8C096854C02A}" sibTransId="{22778933-56E6-4E89-B68E-F8578CFE0734}"/>
    <dgm:cxn modelId="{DEBF011F-DBF0-41C7-AD96-98CB1261F1E6}" srcId="{AB08BA36-A16A-4C16-8F63-9AEE3FB76278}" destId="{6EC236B8-3DCD-4D3B-BA1A-4DDB2D1D0501}" srcOrd="2" destOrd="0" parTransId="{A089C88B-5621-431F-9218-EEAA3DB4532B}" sibTransId="{0392B523-7A12-4227-AFCC-1ECAFEDF80F5}"/>
    <dgm:cxn modelId="{F14BB23C-E3D8-4BA7-B36E-29A270DA34DC}" type="presOf" srcId="{721865A7-48DF-48AF-B013-2706AB04AECB}" destId="{8ECFCB00-DA44-4BFF-B8F7-9361168EDC99}" srcOrd="0" destOrd="0" presId="urn:microsoft.com/office/officeart/2005/8/layout/chevron2"/>
    <dgm:cxn modelId="{E4189B65-C2AB-4421-ABF6-69663D1F218F}" type="presOf" srcId="{6EC236B8-3DCD-4D3B-BA1A-4DDB2D1D0501}" destId="{524D3308-E7E0-49E6-9D28-9701F9B92752}" srcOrd="0" destOrd="0" presId="urn:microsoft.com/office/officeart/2005/8/layout/chevron2"/>
    <dgm:cxn modelId="{CD5F7384-F42E-47EB-A5DD-AC4847277DA6}" srcId="{5A7CD7F9-CA4B-4E8F-A1BF-F25860D96E9D}" destId="{721865A7-48DF-48AF-B013-2706AB04AECB}" srcOrd="0" destOrd="0" parTransId="{9867F13E-F6DE-45B4-9F66-F9748662E707}" sibTransId="{C10D6369-C1DA-4ABD-A9C2-1793F41241FC}"/>
    <dgm:cxn modelId="{7834A0A7-C32E-48C5-A6BB-3B21FD6CC824}" type="presOf" srcId="{77CFE12A-47BC-4C5B-8B19-9A3624B335DE}" destId="{8320369A-9F14-4FE7-801E-DEFB2A5A5A7D}" srcOrd="0" destOrd="0" presId="urn:microsoft.com/office/officeart/2005/8/layout/chevron2"/>
    <dgm:cxn modelId="{532F99AE-565E-4661-818E-A66DC7261C02}" type="presOf" srcId="{AB08BA36-A16A-4C16-8F63-9AEE3FB76278}" destId="{A417B842-D7DF-4E43-86C4-7FC2DB49860D}" srcOrd="0" destOrd="0" presId="urn:microsoft.com/office/officeart/2005/8/layout/chevron2"/>
    <dgm:cxn modelId="{BCE39BB1-C22E-497B-987C-BCBDA5A4375D}" srcId="{AB08BA36-A16A-4C16-8F63-9AEE3FB76278}" destId="{79D5E37C-6EE5-46B4-B136-E5E388C14C15}" srcOrd="0" destOrd="0" parTransId="{BE57F84A-B207-4C0D-8E09-A4D38A4F8E76}" sibTransId="{5D7642E4-C295-4232-A0B9-FFB60ECA314A}"/>
    <dgm:cxn modelId="{87C2CCCD-2503-438C-8922-672436A9A51E}" srcId="{79D5E37C-6EE5-46B4-B136-E5E388C14C15}" destId="{3E75349A-CDC7-4946-94A4-E34887B449BA}" srcOrd="0" destOrd="0" parTransId="{6A082C22-5B54-4131-AEF5-F8B4CD621D35}" sibTransId="{18BA5848-4D28-4878-98D0-6627678AB161}"/>
    <dgm:cxn modelId="{E619F6D2-AB4E-4568-AA0D-DD5B723984E4}" srcId="{6EC236B8-3DCD-4D3B-BA1A-4DDB2D1D0501}" destId="{77CFE12A-47BC-4C5B-8B19-9A3624B335DE}" srcOrd="0" destOrd="0" parTransId="{EA77DA41-DCDA-4F52-8093-032D4584C46B}" sibTransId="{2063576C-C2E8-4611-9778-BA81802BB256}"/>
    <dgm:cxn modelId="{6D5FA5F4-97BF-4E83-9815-3796E0A3BDA0}" type="presOf" srcId="{3E75349A-CDC7-4946-94A4-E34887B449BA}" destId="{029D2BD6-E45E-4596-B645-6C41AC4436BC}" srcOrd="0" destOrd="0" presId="urn:microsoft.com/office/officeart/2005/8/layout/chevron2"/>
    <dgm:cxn modelId="{03F82528-DA2D-4403-80A6-C2EB8A7E335F}" type="presParOf" srcId="{A417B842-D7DF-4E43-86C4-7FC2DB49860D}" destId="{BB810767-C034-4457-9BC7-F3B6665EF1EA}" srcOrd="0" destOrd="0" presId="urn:microsoft.com/office/officeart/2005/8/layout/chevron2"/>
    <dgm:cxn modelId="{6ABFA63D-2C22-4A9A-8529-042C0AECEB5C}" type="presParOf" srcId="{BB810767-C034-4457-9BC7-F3B6665EF1EA}" destId="{2FA0B19D-940E-4DE1-8EF4-A5CC2DEAB0DF}" srcOrd="0" destOrd="0" presId="urn:microsoft.com/office/officeart/2005/8/layout/chevron2"/>
    <dgm:cxn modelId="{4ABAE3A7-B7BB-4CC7-AD41-AEE2FEE352EF}" type="presParOf" srcId="{BB810767-C034-4457-9BC7-F3B6665EF1EA}" destId="{029D2BD6-E45E-4596-B645-6C41AC4436BC}" srcOrd="1" destOrd="0" presId="urn:microsoft.com/office/officeart/2005/8/layout/chevron2"/>
    <dgm:cxn modelId="{4D58F7B2-E845-40C6-B005-E0A5A39C969A}" type="presParOf" srcId="{A417B842-D7DF-4E43-86C4-7FC2DB49860D}" destId="{320C4F92-957D-405B-A769-AEF4D0462329}" srcOrd="1" destOrd="0" presId="urn:microsoft.com/office/officeart/2005/8/layout/chevron2"/>
    <dgm:cxn modelId="{2EAD6075-B2BB-4A16-B275-B78E897361AA}" type="presParOf" srcId="{A417B842-D7DF-4E43-86C4-7FC2DB49860D}" destId="{E9C26FD9-2F7C-4B33-8D6B-D96FE79C3CEB}" srcOrd="2" destOrd="0" presId="urn:microsoft.com/office/officeart/2005/8/layout/chevron2"/>
    <dgm:cxn modelId="{0A43F93B-F2A5-4F4C-B06B-06DD3712393F}" type="presParOf" srcId="{E9C26FD9-2F7C-4B33-8D6B-D96FE79C3CEB}" destId="{24AF50F9-390B-4782-A8DF-090E02D6C7C5}" srcOrd="0" destOrd="0" presId="urn:microsoft.com/office/officeart/2005/8/layout/chevron2"/>
    <dgm:cxn modelId="{2E157DA2-208B-437D-975D-6ABAA23FCBD9}" type="presParOf" srcId="{E9C26FD9-2F7C-4B33-8D6B-D96FE79C3CEB}" destId="{8ECFCB00-DA44-4BFF-B8F7-9361168EDC99}" srcOrd="1" destOrd="0" presId="urn:microsoft.com/office/officeart/2005/8/layout/chevron2"/>
    <dgm:cxn modelId="{B8BFE9B7-ECE4-4F44-B723-C336375B1FF6}" type="presParOf" srcId="{A417B842-D7DF-4E43-86C4-7FC2DB49860D}" destId="{CE317DFC-5D2B-404E-AE1F-823D374EB872}" srcOrd="3" destOrd="0" presId="urn:microsoft.com/office/officeart/2005/8/layout/chevron2"/>
    <dgm:cxn modelId="{46BBEA98-B10B-48E1-AA86-FF68F150A216}" type="presParOf" srcId="{A417B842-D7DF-4E43-86C4-7FC2DB49860D}" destId="{8036946D-A618-4C62-9C62-AC8D5313F024}" srcOrd="4" destOrd="0" presId="urn:microsoft.com/office/officeart/2005/8/layout/chevron2"/>
    <dgm:cxn modelId="{EB952D48-8433-4BD1-823F-DCDD50466BE3}" type="presParOf" srcId="{8036946D-A618-4C62-9C62-AC8D5313F024}" destId="{524D3308-E7E0-49E6-9D28-9701F9B92752}" srcOrd="0" destOrd="0" presId="urn:microsoft.com/office/officeart/2005/8/layout/chevron2"/>
    <dgm:cxn modelId="{3C66FF15-CFBB-44D6-B557-1DA0359DF43B}" type="presParOf" srcId="{8036946D-A618-4C62-9C62-AC8D5313F024}" destId="{8320369A-9F14-4FE7-801E-DEFB2A5A5A7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0B19D-940E-4DE1-8EF4-A5CC2DEAB0DF}">
      <dsp:nvSpPr>
        <dsp:cNvPr id="0" name=""/>
        <dsp:cNvSpPr/>
      </dsp:nvSpPr>
      <dsp:spPr>
        <a:xfrm rot="5400000">
          <a:off x="-301593" y="304205"/>
          <a:ext cx="2010624" cy="1407437"/>
        </a:xfrm>
        <a:prstGeom prst="chevron">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i="0" kern="1200" dirty="0"/>
            <a:t>First-time Interaction</a:t>
          </a:r>
          <a:endParaRPr lang="en-US" sz="1600" kern="1200" dirty="0"/>
        </a:p>
      </dsp:txBody>
      <dsp:txXfrm rot="-5400000">
        <a:off x="1" y="706331"/>
        <a:ext cx="1407437" cy="603187"/>
      </dsp:txXfrm>
    </dsp:sp>
    <dsp:sp modelId="{029D2BD6-E45E-4596-B645-6C41AC4436BC}">
      <dsp:nvSpPr>
        <dsp:cNvPr id="0" name=""/>
        <dsp:cNvSpPr/>
      </dsp:nvSpPr>
      <dsp:spPr>
        <a:xfrm rot="5400000">
          <a:off x="3174465" y="-1764416"/>
          <a:ext cx="1306906" cy="4840962"/>
        </a:xfrm>
        <a:prstGeom prst="round2SameRect">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Send a welcome message to customers when they contact your business for the first time.</a:t>
          </a:r>
          <a:endParaRPr lang="en-US" sz="2000" kern="1200" dirty="0"/>
        </a:p>
      </dsp:txBody>
      <dsp:txXfrm rot="-5400000">
        <a:off x="1407437" y="66410"/>
        <a:ext cx="4777164" cy="1179310"/>
      </dsp:txXfrm>
    </dsp:sp>
    <dsp:sp modelId="{24AF50F9-390B-4782-A8DF-090E02D6C7C5}">
      <dsp:nvSpPr>
        <dsp:cNvPr id="0" name=""/>
        <dsp:cNvSpPr/>
      </dsp:nvSpPr>
      <dsp:spPr>
        <a:xfrm rot="5400000">
          <a:off x="-301593" y="2124412"/>
          <a:ext cx="2010624" cy="1407437"/>
        </a:xfrm>
        <a:prstGeom prst="chevron">
          <a:avLst/>
        </a:prstGeom>
        <a:solidFill>
          <a:schemeClr val="tx1">
            <a:lumMod val="85000"/>
            <a:lumOff val="1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After a Period of Inactivity</a:t>
          </a:r>
          <a:endParaRPr lang="en-US" sz="1600" kern="1200" dirty="0"/>
        </a:p>
      </dsp:txBody>
      <dsp:txXfrm rot="-5400000">
        <a:off x="1" y="2526538"/>
        <a:ext cx="1407437" cy="603187"/>
      </dsp:txXfrm>
    </dsp:sp>
    <dsp:sp modelId="{8ECFCB00-DA44-4BFF-B8F7-9361168EDC99}">
      <dsp:nvSpPr>
        <dsp:cNvPr id="0" name=""/>
        <dsp:cNvSpPr/>
      </dsp:nvSpPr>
      <dsp:spPr>
        <a:xfrm rot="5400000">
          <a:off x="3174465" y="55790"/>
          <a:ext cx="1306906" cy="4840962"/>
        </a:xfrm>
        <a:prstGeom prst="round2SameRect">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Re-engage customers who haven't interacted with your business for a certain period by sending a follow-up message.</a:t>
          </a:r>
          <a:endParaRPr lang="en-US" sz="2000" kern="1200" noProof="0" dirty="0"/>
        </a:p>
      </dsp:txBody>
      <dsp:txXfrm rot="-5400000">
        <a:off x="1407437" y="1886616"/>
        <a:ext cx="4777164" cy="1179310"/>
      </dsp:txXfrm>
    </dsp:sp>
    <dsp:sp modelId="{524D3308-E7E0-49E6-9D28-9701F9B92752}">
      <dsp:nvSpPr>
        <dsp:cNvPr id="0" name=""/>
        <dsp:cNvSpPr/>
      </dsp:nvSpPr>
      <dsp:spPr>
        <a:xfrm rot="5400000">
          <a:off x="-301593" y="3944620"/>
          <a:ext cx="2010624" cy="1407437"/>
        </a:xfrm>
        <a:prstGeom prst="chevron">
          <a:avLst/>
        </a:prstGeom>
        <a:solidFill>
          <a:schemeClr val="accent6"/>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i="0" kern="1200" dirty="0"/>
            <a:t>During Business Hours</a:t>
          </a:r>
          <a:endParaRPr lang="en-US" sz="1600" kern="1200" dirty="0">
            <a:solidFill>
              <a:schemeClr val="tx1"/>
            </a:solidFill>
          </a:endParaRPr>
        </a:p>
      </dsp:txBody>
      <dsp:txXfrm rot="-5400000">
        <a:off x="1" y="4346746"/>
        <a:ext cx="1407437" cy="603187"/>
      </dsp:txXfrm>
    </dsp:sp>
    <dsp:sp modelId="{8320369A-9F14-4FE7-801E-DEFB2A5A5A7D}">
      <dsp:nvSpPr>
        <dsp:cNvPr id="0" name=""/>
        <dsp:cNvSpPr/>
      </dsp:nvSpPr>
      <dsp:spPr>
        <a:xfrm rot="5400000">
          <a:off x="3174465" y="1875998"/>
          <a:ext cx="1306906" cy="4840962"/>
        </a:xfrm>
        <a:prstGeom prst="round2SameRect">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Inform customers about your business hours and availability when they contact you within those hours.</a:t>
          </a:r>
          <a:endParaRPr lang="en-US" sz="2000" kern="1200" dirty="0"/>
        </a:p>
      </dsp:txBody>
      <dsp:txXfrm rot="-5400000">
        <a:off x="1407437" y="3706824"/>
        <a:ext cx="4777164" cy="11793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3/27/2024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3/27/2024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3/27/2024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3/27/2024</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3/27/2024</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3/27/2024</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3/27/2024</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3/27/2024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3/27/2024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3/27/2024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3/27/2024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3/27/2024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3/27/2024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3/27/2024</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3/27/2024</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747656" y="1264197"/>
            <a:ext cx="5670487" cy="4268965"/>
          </a:xfrm>
        </p:spPr>
        <p:txBody>
          <a:bodyPr/>
          <a:lstStyle/>
          <a:p>
            <a:r>
              <a:rPr lang="en-US" dirty="0"/>
              <a:t>WhatsApp Business</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i="0" dirty="0">
                <a:latin typeface="+mj-lt"/>
              </a:rPr>
              <a:t>Using WhatsApp for business can be a powerful tool for communication, customer service, and even marketing.</a:t>
            </a:r>
            <a:endParaRPr lang="en-US" dirty="0">
              <a:latin typeface="+mj-lt"/>
            </a:endParaRPr>
          </a:p>
        </p:txBody>
      </p:sp>
      <p:pic>
        <p:nvPicPr>
          <p:cNvPr id="7" name="Picture Placeholder 6">
            <a:extLst>
              <a:ext uri="{FF2B5EF4-FFF2-40B4-BE49-F238E27FC236}">
                <a16:creationId xmlns:a16="http://schemas.microsoft.com/office/drawing/2014/main" id="{C6AA145C-617B-4CBC-8133-C7E45D81FF5B}"/>
              </a:ext>
            </a:extLst>
          </p:cNvPr>
          <p:cNvPicPr>
            <a:picLocks noGrp="1" noChangeAspect="1"/>
          </p:cNvPicPr>
          <p:nvPr>
            <p:ph type="pic" sz="quarter" idx="10"/>
          </p:nvPr>
        </p:nvPicPr>
        <p:blipFill>
          <a:blip r:embed="rId2"/>
          <a:srcRect/>
          <a:stretch>
            <a:fillRect/>
          </a:stretch>
        </p:blipFill>
        <p:spPr/>
      </p:pic>
      <p:sp>
        <p:nvSpPr>
          <p:cNvPr id="8" name="TextBox 7">
            <a:extLst>
              <a:ext uri="{FF2B5EF4-FFF2-40B4-BE49-F238E27FC236}">
                <a16:creationId xmlns:a16="http://schemas.microsoft.com/office/drawing/2014/main" id="{EF56EA50-03F3-449D-967C-4D9E99BF493E}"/>
              </a:ext>
            </a:extLst>
          </p:cNvPr>
          <p:cNvSpPr txBox="1"/>
          <p:nvPr/>
        </p:nvSpPr>
        <p:spPr>
          <a:xfrm>
            <a:off x="5907718" y="4391219"/>
            <a:ext cx="5343377" cy="954107"/>
          </a:xfrm>
          <a:prstGeom prst="rect">
            <a:avLst/>
          </a:prstGeom>
          <a:noFill/>
        </p:spPr>
        <p:txBody>
          <a:bodyPr wrap="square" rtlCol="0">
            <a:spAutoFit/>
          </a:bodyPr>
          <a:lstStyle/>
          <a:p>
            <a:r>
              <a:rPr lang="en-US" sz="2800" dirty="0">
                <a:latin typeface="+mj-lt"/>
              </a:rPr>
              <a:t>A simple tool for businesses to talk to their customers</a:t>
            </a:r>
            <a:endParaRPr lang="en-IN" sz="2800" dirty="0">
              <a:latin typeface="+mj-lt"/>
            </a:endParaRP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normAutofit/>
          </a:bodyPr>
          <a:lstStyle/>
          <a:p>
            <a:r>
              <a:rPr lang="en-IN" b="1" i="0" dirty="0"/>
              <a:t>WhatsApp Automated Greetings</a:t>
            </a:r>
            <a:endParaRPr lang="en-US" dirty="0"/>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Automated Greetings allow businesses to set up automated messages to greet customers when they initiate a conversation with the business on WhatsApp.</a:t>
            </a: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068600947"/>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97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normAutofit fontScale="90000"/>
          </a:bodyPr>
          <a:lstStyle/>
          <a:p>
            <a:r>
              <a:rPr lang="en-IN" b="1" i="0" dirty="0"/>
              <a:t>WhatsApp Business Automated Greetings</a:t>
            </a:r>
            <a:endParaRPr lang="en-US" dirty="0"/>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Automated Greetings allow businesses to set up automated messages to greet customers when they initiate a conversation with the business on WhatsApp.</a:t>
            </a:r>
          </a:p>
        </p:txBody>
      </p:sp>
      <p:sp>
        <p:nvSpPr>
          <p:cNvPr id="3" name="TextBox 2">
            <a:extLst>
              <a:ext uri="{FF2B5EF4-FFF2-40B4-BE49-F238E27FC236}">
                <a16:creationId xmlns:a16="http://schemas.microsoft.com/office/drawing/2014/main" id="{1CDA25CD-1E63-49BE-8B6F-FDF507FC8341}"/>
              </a:ext>
            </a:extLst>
          </p:cNvPr>
          <p:cNvSpPr txBox="1"/>
          <p:nvPr/>
        </p:nvSpPr>
        <p:spPr>
          <a:xfrm>
            <a:off x="5247861" y="450574"/>
            <a:ext cx="6785113" cy="6555641"/>
          </a:xfrm>
          <a:prstGeom prst="rect">
            <a:avLst/>
          </a:prstGeom>
          <a:noFill/>
        </p:spPr>
        <p:txBody>
          <a:bodyPr wrap="square" rtlCol="0">
            <a:spAutoFit/>
          </a:bodyPr>
          <a:lstStyle/>
          <a:p>
            <a:r>
              <a:rPr lang="en-US" sz="2800" dirty="0"/>
              <a:t>To use Automated Greetings in WhatsApp Business:</a:t>
            </a:r>
          </a:p>
          <a:p>
            <a:r>
              <a:rPr lang="en-US" sz="2800" dirty="0"/>
              <a:t>1. Open the WhatsApp Business app on your device.</a:t>
            </a:r>
          </a:p>
          <a:p>
            <a:r>
              <a:rPr lang="en-US" sz="2800" dirty="0"/>
              <a:t>2. Go to Settings by tapping on the three-dot menu icon in the top-right corner.</a:t>
            </a:r>
          </a:p>
          <a:p>
            <a:r>
              <a:rPr lang="en-US" sz="2800" dirty="0"/>
              <a:t>3. Select Business settings.</a:t>
            </a:r>
          </a:p>
          <a:p>
            <a:r>
              <a:rPr lang="en-US" sz="2800" dirty="0"/>
              <a:t>4. Tap on Greeting message.</a:t>
            </a:r>
          </a:p>
          <a:p>
            <a:r>
              <a:rPr lang="en-US" sz="2800" dirty="0"/>
              <a:t>5. Toggle the Send greeting message option to enable it.</a:t>
            </a:r>
          </a:p>
          <a:p>
            <a:r>
              <a:rPr lang="en-US" sz="2800" dirty="0"/>
              <a:t>6. Customize the greeting message based on your preferences and choose the trigger conditions.</a:t>
            </a:r>
          </a:p>
          <a:p>
            <a:r>
              <a:rPr lang="en-US" sz="2800" dirty="0"/>
              <a:t>7. Save your settings.</a:t>
            </a:r>
          </a:p>
          <a:p>
            <a:endParaRPr lang="en-IN" sz="2800" dirty="0"/>
          </a:p>
        </p:txBody>
      </p:sp>
    </p:spTree>
    <p:extLst>
      <p:ext uri="{BB962C8B-B14F-4D97-AF65-F5344CB8AC3E}">
        <p14:creationId xmlns:p14="http://schemas.microsoft.com/office/powerpoint/2010/main" val="175540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384313" y="559678"/>
            <a:ext cx="4211593" cy="2221622"/>
          </a:xfrm>
        </p:spPr>
        <p:txBody>
          <a:bodyPr>
            <a:normAutofit/>
          </a:bodyPr>
          <a:lstStyle/>
          <a:p>
            <a:r>
              <a:rPr lang="en-IN" b="1" i="0" dirty="0"/>
              <a:t>WhatsApp Quick Replies</a:t>
            </a:r>
            <a:endParaRPr lang="en-US" dirty="0"/>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Quick Replies allow businesses to create predefined responses for common inquiries or messages. These quick replies can be saved and reused to respond to customer queries efficiently, saving time and effort.</a:t>
            </a:r>
          </a:p>
        </p:txBody>
      </p:sp>
      <p:sp>
        <p:nvSpPr>
          <p:cNvPr id="3" name="TextBox 2">
            <a:extLst>
              <a:ext uri="{FF2B5EF4-FFF2-40B4-BE49-F238E27FC236}">
                <a16:creationId xmlns:a16="http://schemas.microsoft.com/office/drawing/2014/main" id="{448A2CBF-BF9D-4B75-BF89-AADCD0A58C1B}"/>
              </a:ext>
            </a:extLst>
          </p:cNvPr>
          <p:cNvSpPr txBox="1"/>
          <p:nvPr/>
        </p:nvSpPr>
        <p:spPr>
          <a:xfrm>
            <a:off x="5115339" y="278297"/>
            <a:ext cx="6785113" cy="6924973"/>
          </a:xfrm>
          <a:prstGeom prst="rect">
            <a:avLst/>
          </a:prstGeom>
          <a:noFill/>
        </p:spPr>
        <p:txBody>
          <a:bodyPr wrap="square" rtlCol="0">
            <a:spAutoFit/>
          </a:bodyPr>
          <a:lstStyle/>
          <a:p>
            <a:r>
              <a:rPr lang="en-US" sz="2400" dirty="0"/>
              <a:t>To use Quick Replies in WhatsApp Business:</a:t>
            </a:r>
          </a:p>
          <a:p>
            <a:r>
              <a:rPr lang="en-US" sz="2400" dirty="0"/>
              <a:t>1. Open the WhatsApp Business app on your device.</a:t>
            </a:r>
          </a:p>
          <a:p>
            <a:r>
              <a:rPr lang="en-US" sz="2400" dirty="0"/>
              <a:t>2. Tap on the three-dot menu icon in the top-right corner.</a:t>
            </a:r>
          </a:p>
          <a:p>
            <a:r>
              <a:rPr lang="en-US" sz="2400" dirty="0"/>
              <a:t>3. Go to Settings and select Business settings.</a:t>
            </a:r>
          </a:p>
          <a:p>
            <a:r>
              <a:rPr lang="en-US" sz="2400" dirty="0"/>
              <a:t>Tap on Quick replies.</a:t>
            </a:r>
          </a:p>
          <a:p>
            <a:r>
              <a:rPr lang="en-US" sz="2400" dirty="0"/>
              <a:t>4. Tap on the "+" icon to create a new quick reply.</a:t>
            </a:r>
          </a:p>
          <a:p>
            <a:r>
              <a:rPr lang="en-US" sz="2400" dirty="0"/>
              <a:t>5. Enter a shortcut keyword for the quick reply (e.g., "FAQ").</a:t>
            </a:r>
          </a:p>
          <a:p>
            <a:r>
              <a:rPr lang="en-US" sz="2400" dirty="0"/>
              <a:t>6. Type the full response message for the quick reply.</a:t>
            </a:r>
          </a:p>
          <a:p>
            <a:r>
              <a:rPr lang="en-US" sz="2400" dirty="0"/>
              <a:t>7. Save your quick reply.</a:t>
            </a:r>
          </a:p>
          <a:p>
            <a:endParaRPr lang="en-US" sz="2400" dirty="0"/>
          </a:p>
          <a:p>
            <a:r>
              <a:rPr lang="en-US" sz="2200" dirty="0"/>
              <a:t>Once you've set up your quick replies, you can use them while typing a message in the WhatsApp Business app by entering the shortcut keyword preceded by a forward slash ("/"). WhatsApp will suggest the corresponding quick reply, which you can select to insert into the message.</a:t>
            </a:r>
          </a:p>
          <a:p>
            <a:endParaRPr lang="en-IN" sz="2400" dirty="0"/>
          </a:p>
        </p:txBody>
      </p:sp>
    </p:spTree>
    <p:extLst>
      <p:ext uri="{BB962C8B-B14F-4D97-AF65-F5344CB8AC3E}">
        <p14:creationId xmlns:p14="http://schemas.microsoft.com/office/powerpoint/2010/main" val="61106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384313" y="559678"/>
            <a:ext cx="4211593" cy="2221622"/>
          </a:xfrm>
        </p:spPr>
        <p:txBody>
          <a:bodyPr>
            <a:normAutofit/>
          </a:bodyPr>
          <a:lstStyle/>
          <a:p>
            <a:r>
              <a:rPr lang="en-IN" b="1" i="0" dirty="0"/>
              <a:t>WhatsApp Away Messages</a:t>
            </a:r>
            <a:endParaRPr lang="en-US" dirty="0"/>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Set up away messages to inform customers when you're unavailable or outside business hours. Away messages help manage customer expectations and provide information about when they can expect a response.</a:t>
            </a:r>
          </a:p>
        </p:txBody>
      </p:sp>
      <p:sp>
        <p:nvSpPr>
          <p:cNvPr id="3" name="TextBox 2">
            <a:extLst>
              <a:ext uri="{FF2B5EF4-FFF2-40B4-BE49-F238E27FC236}">
                <a16:creationId xmlns:a16="http://schemas.microsoft.com/office/drawing/2014/main" id="{448A2CBF-BF9D-4B75-BF89-AADCD0A58C1B}"/>
              </a:ext>
            </a:extLst>
          </p:cNvPr>
          <p:cNvSpPr txBox="1"/>
          <p:nvPr/>
        </p:nvSpPr>
        <p:spPr>
          <a:xfrm>
            <a:off x="5115339" y="278297"/>
            <a:ext cx="6785113" cy="4893647"/>
          </a:xfrm>
          <a:prstGeom prst="rect">
            <a:avLst/>
          </a:prstGeom>
          <a:noFill/>
        </p:spPr>
        <p:txBody>
          <a:bodyPr wrap="square" rtlCol="0">
            <a:spAutoFit/>
          </a:bodyPr>
          <a:lstStyle/>
          <a:p>
            <a:r>
              <a:rPr lang="en-US" sz="2400" b="1" dirty="0"/>
              <a:t>Away Messages</a:t>
            </a:r>
            <a:r>
              <a:rPr lang="en-US" sz="2400" dirty="0"/>
              <a:t>:</a:t>
            </a:r>
          </a:p>
          <a:p>
            <a:pPr lvl="1"/>
            <a:r>
              <a:rPr lang="en-US" sz="2400" dirty="0"/>
              <a:t>1. Go to Settings &gt; Business settings in the WhatsApp Business app.</a:t>
            </a:r>
          </a:p>
          <a:p>
            <a:pPr lvl="1"/>
            <a:r>
              <a:rPr lang="en-US" sz="2400" dirty="0"/>
              <a:t>2. Tap on Away message.</a:t>
            </a:r>
          </a:p>
          <a:p>
            <a:pPr lvl="1"/>
            <a:r>
              <a:rPr lang="en-US" sz="2400" dirty="0"/>
              <a:t>3. Customize your away message to inform customers when you're unavailable.</a:t>
            </a:r>
          </a:p>
          <a:p>
            <a:pPr lvl="1"/>
            <a:r>
              <a:rPr lang="en-US" sz="2400" dirty="0"/>
              <a:t>4. Save your settings.</a:t>
            </a:r>
          </a:p>
          <a:p>
            <a:r>
              <a:rPr lang="en-US" sz="2400" b="1" dirty="0"/>
              <a:t>Messaging Statistics</a:t>
            </a:r>
            <a:r>
              <a:rPr lang="en-US" sz="2400" dirty="0"/>
              <a:t>:</a:t>
            </a:r>
          </a:p>
          <a:p>
            <a:pPr lvl="1"/>
            <a:r>
              <a:rPr lang="en-US" sz="2400" dirty="0"/>
              <a:t>1. Go to Settings &gt; Business tools &gt; Statistics in the WhatsApp Business app.</a:t>
            </a:r>
          </a:p>
          <a:p>
            <a:pPr lvl="1"/>
            <a:r>
              <a:rPr lang="en-US" sz="2400" dirty="0"/>
              <a:t>2. View metrics such as the number of messages sent, delivered, and read, as well as other performance insights.</a:t>
            </a:r>
          </a:p>
        </p:txBody>
      </p:sp>
    </p:spTree>
    <p:extLst>
      <p:ext uri="{BB962C8B-B14F-4D97-AF65-F5344CB8AC3E}">
        <p14:creationId xmlns:p14="http://schemas.microsoft.com/office/powerpoint/2010/main" val="337830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2183522"/>
          </a:xfrm>
        </p:spPr>
        <p:txBody>
          <a:bodyPr/>
          <a:lstStyle/>
          <a:p>
            <a:r>
              <a:rPr lang="en-US" i="0" dirty="0"/>
              <a:t>WhatsApp Business </a:t>
            </a:r>
            <a:r>
              <a:rPr lang="en-IN" b="1" i="0" dirty="0"/>
              <a:t>Labels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fontScale="77500" lnSpcReduction="20000"/>
          </a:bodyPr>
          <a:lstStyle/>
          <a:p>
            <a:r>
              <a:rPr lang="en-US" b="1" dirty="0"/>
              <a:t>Open WhatsApp Business</a:t>
            </a:r>
            <a:r>
              <a:rPr lang="en-US" dirty="0"/>
              <a:t>: Launch the WhatsApp Business app on your device.</a:t>
            </a:r>
          </a:p>
          <a:p>
            <a:r>
              <a:rPr lang="en-US" b="1" dirty="0"/>
              <a:t>Navigate to Chats</a:t>
            </a:r>
            <a:r>
              <a:rPr lang="en-US" dirty="0"/>
              <a:t>: Go to the Chats tab, where you can view your list of conversations.</a:t>
            </a:r>
          </a:p>
          <a:p>
            <a:r>
              <a:rPr lang="en-US" b="1" dirty="0"/>
              <a:t>Select a Chat</a:t>
            </a:r>
            <a:r>
              <a:rPr lang="en-US" dirty="0"/>
              <a:t>: Long-press on a chat that you want to assign a label to. You can also tap on multiple chats to select them simultaneously.</a:t>
            </a:r>
          </a:p>
          <a:p>
            <a:r>
              <a:rPr lang="en-US" b="1" dirty="0"/>
              <a:t>Access Label Options</a:t>
            </a:r>
            <a:r>
              <a:rPr lang="en-US" dirty="0"/>
              <a:t>: Once the chat(s) are selected, tap on the label icon (usually represented by a tag or label icon) at the top of the screen.</a:t>
            </a:r>
          </a:p>
          <a:p>
            <a:r>
              <a:rPr lang="en-US" b="1" dirty="0"/>
              <a:t>Create New Label</a:t>
            </a:r>
            <a:r>
              <a:rPr lang="en-US" dirty="0"/>
              <a:t>: If you want to create a new label, select the option to create a new label. Alternatively, you can choose from existing labels if you've already created some.</a:t>
            </a:r>
          </a:p>
          <a:p>
            <a:r>
              <a:rPr lang="en-US" b="1" dirty="0"/>
              <a:t>Name the Label</a:t>
            </a:r>
            <a:r>
              <a:rPr lang="en-US" dirty="0"/>
              <a:t>: Enter a name for the label that reflects its purpose or the criteria you're using to categorize the chats.</a:t>
            </a:r>
          </a:p>
          <a:p>
            <a:r>
              <a:rPr lang="en-US" b="1" dirty="0"/>
              <a:t>Save the Label</a:t>
            </a:r>
            <a:r>
              <a:rPr lang="en-US" dirty="0"/>
              <a:t>: Once you've named the label, save it. The selected chats will now be assigned to the newly created label.</a:t>
            </a:r>
          </a:p>
          <a:p>
            <a:r>
              <a:rPr lang="en-US" b="1" dirty="0"/>
              <a:t>Manage Labels</a:t>
            </a:r>
            <a:r>
              <a:rPr lang="en-US" dirty="0"/>
              <a:t>: You can manage your labels by going to Settings &gt; Labels within the WhatsApp Business app. Here, you can create, edit, delete, or rearrange labels as needed.</a:t>
            </a:r>
          </a:p>
        </p:txBody>
      </p:sp>
      <p:sp>
        <p:nvSpPr>
          <p:cNvPr id="4" name="TextBox 3">
            <a:extLst>
              <a:ext uri="{FF2B5EF4-FFF2-40B4-BE49-F238E27FC236}">
                <a16:creationId xmlns:a16="http://schemas.microsoft.com/office/drawing/2014/main" id="{DBBE099F-4525-4A52-BB63-2925B17972C9}"/>
              </a:ext>
            </a:extLst>
          </p:cNvPr>
          <p:cNvSpPr txBox="1"/>
          <p:nvPr/>
        </p:nvSpPr>
        <p:spPr>
          <a:xfrm>
            <a:off x="357809" y="3233530"/>
            <a:ext cx="4129181" cy="1200329"/>
          </a:xfrm>
          <a:prstGeom prst="rect">
            <a:avLst/>
          </a:prstGeom>
          <a:noFill/>
        </p:spPr>
        <p:txBody>
          <a:bodyPr wrap="square" rtlCol="0">
            <a:spAutoFit/>
          </a:bodyPr>
          <a:lstStyle/>
          <a:p>
            <a:r>
              <a:rPr lang="en-US" dirty="0"/>
              <a:t>WhatsApp Business Labels are a feature that allows businesses to organize and categorize their chats, making it easier to manage interactions with customers. </a:t>
            </a:r>
            <a:endParaRPr lang="en-IN" dirty="0"/>
          </a:p>
        </p:txBody>
      </p:sp>
    </p:spTree>
    <p:extLst>
      <p:ext uri="{BB962C8B-B14F-4D97-AF65-F5344CB8AC3E}">
        <p14:creationId xmlns:p14="http://schemas.microsoft.com/office/powerpoint/2010/main" val="182497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2183522"/>
          </a:xfrm>
        </p:spPr>
        <p:txBody>
          <a:bodyPr>
            <a:normAutofit/>
          </a:bodyPr>
          <a:lstStyle/>
          <a:p>
            <a:r>
              <a:rPr lang="en-US" i="0" dirty="0"/>
              <a:t>WhatsApp Business </a:t>
            </a:r>
            <a:r>
              <a:rPr lang="en-IN" b="1" i="0" dirty="0" err="1"/>
              <a:t>Catalog</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181599" y="304800"/>
            <a:ext cx="6543675" cy="5919422"/>
          </a:xfrm>
        </p:spPr>
        <p:txBody>
          <a:bodyPr>
            <a:noAutofit/>
          </a:bodyPr>
          <a:lstStyle/>
          <a:p>
            <a:r>
              <a:rPr lang="en-US" sz="1500" b="1" dirty="0"/>
              <a:t>Open WhatsApp Business</a:t>
            </a:r>
            <a:r>
              <a:rPr lang="en-US" sz="1500" dirty="0"/>
              <a:t>: Launch the WhatsApp Business app on your device.</a:t>
            </a:r>
          </a:p>
          <a:p>
            <a:r>
              <a:rPr lang="en-US" sz="1500" b="1" dirty="0"/>
              <a:t>Access Catalog Settings</a:t>
            </a:r>
            <a:r>
              <a:rPr lang="en-US" sz="1500" dirty="0"/>
              <a:t>: Go to Settings by tapping on the three-dot menu icon in the top-right corner, then select Business tools &gt; Catalog.</a:t>
            </a:r>
          </a:p>
          <a:p>
            <a:r>
              <a:rPr lang="en-US" sz="1500" b="1" dirty="0"/>
              <a:t>Add Products or Services</a:t>
            </a:r>
            <a:r>
              <a:rPr lang="en-US" sz="1500" dirty="0"/>
              <a:t>: Tap on the "+" icon or the "Add item" button to add a new product or service to your catalog.</a:t>
            </a:r>
          </a:p>
          <a:p>
            <a:r>
              <a:rPr lang="en-US" sz="1500" b="1" dirty="0"/>
              <a:t>Enter Product Details</a:t>
            </a:r>
            <a:r>
              <a:rPr lang="en-US" sz="1500" dirty="0"/>
              <a:t>: Fill in the relevant details for the product, including the product name, description, price, category, and any other attributes you want to include.</a:t>
            </a:r>
          </a:p>
          <a:p>
            <a:r>
              <a:rPr lang="en-US" sz="1500" b="1" dirty="0"/>
              <a:t>Upload Images</a:t>
            </a:r>
            <a:r>
              <a:rPr lang="en-US" sz="1500" dirty="0"/>
              <a:t>: Add high-quality images of the product to showcase it effectively. You can upload multiple images to provide different views or angles of the product.</a:t>
            </a:r>
          </a:p>
          <a:p>
            <a:r>
              <a:rPr lang="en-US" sz="1500" b="1" dirty="0"/>
              <a:t>Save Changes</a:t>
            </a:r>
            <a:r>
              <a:rPr lang="en-US" sz="1500" dirty="0"/>
              <a:t>: Once you've entered all the details, save the changes to add the product to your catalog.</a:t>
            </a:r>
          </a:p>
          <a:p>
            <a:r>
              <a:rPr lang="en-US" sz="1500" b="1" dirty="0"/>
              <a:t>Manage Catalog</a:t>
            </a:r>
            <a:r>
              <a:rPr lang="en-US" sz="1500" dirty="0"/>
              <a:t>: You can manage your catalog by adding, editing, or deleting items as needed. You can also rearrange items or update product information at any time.</a:t>
            </a:r>
          </a:p>
          <a:p>
            <a:r>
              <a:rPr lang="en-US" sz="1500" b="1" dirty="0"/>
              <a:t>Share Catalog with Customers</a:t>
            </a:r>
            <a:r>
              <a:rPr lang="en-US" sz="1500" dirty="0"/>
              <a:t>: To share your catalog with customers, simply send them a message containing the link to your catalog. Customers can then browse through the catalog and inquire about specific products directly from the chat.</a:t>
            </a:r>
          </a:p>
        </p:txBody>
      </p:sp>
      <p:sp>
        <p:nvSpPr>
          <p:cNvPr id="4" name="TextBox 3">
            <a:extLst>
              <a:ext uri="{FF2B5EF4-FFF2-40B4-BE49-F238E27FC236}">
                <a16:creationId xmlns:a16="http://schemas.microsoft.com/office/drawing/2014/main" id="{DBBE099F-4525-4A52-BB63-2925B17972C9}"/>
              </a:ext>
            </a:extLst>
          </p:cNvPr>
          <p:cNvSpPr txBox="1"/>
          <p:nvPr/>
        </p:nvSpPr>
        <p:spPr>
          <a:xfrm>
            <a:off x="357809" y="3233530"/>
            <a:ext cx="4129181" cy="2862322"/>
          </a:xfrm>
          <a:prstGeom prst="rect">
            <a:avLst/>
          </a:prstGeom>
          <a:noFill/>
        </p:spPr>
        <p:txBody>
          <a:bodyPr wrap="square" rtlCol="0">
            <a:spAutoFit/>
          </a:bodyPr>
          <a:lstStyle/>
          <a:p>
            <a:r>
              <a:rPr lang="en-US" dirty="0"/>
              <a:t>The Business Catalog feature in WhatsApp Business allows businesses to showcase their products or services directly within the app. It serves as a digital storefront where businesses can display images, descriptions, prices, and other details about their offerings, making it easier for customers to browse and inquire about products or services without leaving the chat. </a:t>
            </a:r>
            <a:endParaRPr lang="en-IN" dirty="0"/>
          </a:p>
        </p:txBody>
      </p:sp>
    </p:spTree>
    <p:extLst>
      <p:ext uri="{BB962C8B-B14F-4D97-AF65-F5344CB8AC3E}">
        <p14:creationId xmlns:p14="http://schemas.microsoft.com/office/powerpoint/2010/main" val="1991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2183522"/>
          </a:xfrm>
        </p:spPr>
        <p:txBody>
          <a:bodyPr>
            <a:normAutofit/>
          </a:bodyPr>
          <a:lstStyle/>
          <a:p>
            <a:r>
              <a:rPr lang="en-US" i="0" dirty="0"/>
              <a:t>WhatsApp Business </a:t>
            </a:r>
            <a:r>
              <a:rPr lang="en-IN" b="1" i="0" dirty="0"/>
              <a:t>Broadcast</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181599" y="304800"/>
            <a:ext cx="6543675" cy="5919422"/>
          </a:xfrm>
        </p:spPr>
        <p:txBody>
          <a:bodyPr>
            <a:noAutofit/>
          </a:bodyPr>
          <a:lstStyle/>
          <a:p>
            <a:r>
              <a:rPr lang="en-US" sz="1600" b="1" dirty="0"/>
              <a:t>Open WhatsApp Business</a:t>
            </a:r>
            <a:r>
              <a:rPr lang="en-US" sz="1600" dirty="0"/>
              <a:t>: Launch the WhatsApp Business app on your device.</a:t>
            </a:r>
          </a:p>
          <a:p>
            <a:r>
              <a:rPr lang="en-US" sz="1600" b="1" dirty="0"/>
              <a:t>Access Broadcast Lists</a:t>
            </a:r>
            <a:r>
              <a:rPr lang="en-US" sz="1600" dirty="0"/>
              <a:t>: Go to the Chats tab and tap on the three-dot menu icon in the top-right corner. Select "New broadcast" from the menu.</a:t>
            </a:r>
          </a:p>
          <a:p>
            <a:r>
              <a:rPr lang="en-US" sz="1600" b="1" dirty="0"/>
              <a:t>Select Recipients</a:t>
            </a:r>
            <a:r>
              <a:rPr lang="en-US" sz="1600" dirty="0"/>
              <a:t>: Tap on the "+" icon or type the names of the contacts you want to add to the broadcast list. You can select up to 256 contacts from your address book.</a:t>
            </a:r>
          </a:p>
          <a:p>
            <a:r>
              <a:rPr lang="en-US" sz="1600" b="1" dirty="0"/>
              <a:t>Create Message</a:t>
            </a:r>
            <a:r>
              <a:rPr lang="en-US" sz="1600" dirty="0"/>
              <a:t>: Once you've selected the recipients, tap on the checkmark icon to confirm. Then, compose your message in the text field provided. You can customize the message as needed.</a:t>
            </a:r>
          </a:p>
          <a:p>
            <a:r>
              <a:rPr lang="en-US" sz="1600" b="1" dirty="0"/>
              <a:t>Send Message</a:t>
            </a:r>
            <a:r>
              <a:rPr lang="en-US" sz="1600" dirty="0"/>
              <a:t>: After composing the message, tap on the send button to broadcast the message to all selected recipients.</a:t>
            </a:r>
          </a:p>
          <a:p>
            <a:r>
              <a:rPr lang="en-US" sz="1600" b="1" dirty="0"/>
              <a:t>Manage Broadcast Lists</a:t>
            </a:r>
            <a:r>
              <a:rPr lang="en-US" sz="1600" dirty="0"/>
              <a:t>: You can manage your broadcast lists by going to the Chats tab and selecting "Broadcast Lists." Here, you can view your existing lists, create new ones, or edit/delete existing lists as needed.</a:t>
            </a:r>
          </a:p>
          <a:p>
            <a:r>
              <a:rPr lang="en-US" sz="1600" b="1" dirty="0"/>
              <a:t>Send Updates or Promotions</a:t>
            </a:r>
            <a:r>
              <a:rPr lang="en-US" sz="1600" dirty="0"/>
              <a:t>: Use Broadcast Lists to send updates, promotions, announcements, or any other type of message to your selected group of contacts.</a:t>
            </a:r>
          </a:p>
        </p:txBody>
      </p:sp>
      <p:sp>
        <p:nvSpPr>
          <p:cNvPr id="4" name="TextBox 3">
            <a:extLst>
              <a:ext uri="{FF2B5EF4-FFF2-40B4-BE49-F238E27FC236}">
                <a16:creationId xmlns:a16="http://schemas.microsoft.com/office/drawing/2014/main" id="{DBBE099F-4525-4A52-BB63-2925B17972C9}"/>
              </a:ext>
            </a:extLst>
          </p:cNvPr>
          <p:cNvSpPr txBox="1"/>
          <p:nvPr/>
        </p:nvSpPr>
        <p:spPr>
          <a:xfrm>
            <a:off x="357809" y="3233530"/>
            <a:ext cx="4129181" cy="2585323"/>
          </a:xfrm>
          <a:prstGeom prst="rect">
            <a:avLst/>
          </a:prstGeom>
          <a:noFill/>
        </p:spPr>
        <p:txBody>
          <a:bodyPr wrap="square" rtlCol="0">
            <a:spAutoFit/>
          </a:bodyPr>
          <a:lstStyle/>
          <a:p>
            <a:r>
              <a:rPr lang="en-US" dirty="0"/>
              <a:t>WhatsApp Business Broadcast Lists allow businesses to send messages to multiple recipients simultaneously without creating a group chat. This feature is useful for sending promotions, updates, announcements, or any other type of message to a select group of contacts while maintaining the privacy of individual recipients.</a:t>
            </a:r>
            <a:endParaRPr lang="en-IN" dirty="0"/>
          </a:p>
        </p:txBody>
      </p:sp>
    </p:spTree>
    <p:extLst>
      <p:ext uri="{BB962C8B-B14F-4D97-AF65-F5344CB8AC3E}">
        <p14:creationId xmlns:p14="http://schemas.microsoft.com/office/powerpoint/2010/main" val="167558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2183522"/>
          </a:xfrm>
        </p:spPr>
        <p:txBody>
          <a:bodyPr>
            <a:normAutofit/>
          </a:bodyPr>
          <a:lstStyle/>
          <a:p>
            <a:r>
              <a:rPr lang="en-US" i="0" dirty="0"/>
              <a:t>WhatsApp Business </a:t>
            </a:r>
            <a:r>
              <a:rPr lang="en-IN" b="1" i="0" dirty="0"/>
              <a:t>Broadcast</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181599" y="304800"/>
            <a:ext cx="6543675" cy="5919422"/>
          </a:xfrm>
        </p:spPr>
        <p:txBody>
          <a:bodyPr>
            <a:noAutofit/>
          </a:bodyPr>
          <a:lstStyle/>
          <a:p>
            <a:r>
              <a:rPr lang="en-US" sz="1600" b="1" dirty="0"/>
              <a:t>Open WhatsApp Business</a:t>
            </a:r>
            <a:r>
              <a:rPr lang="en-US" sz="1600" dirty="0"/>
              <a:t>: Launch the WhatsApp Business app on your device.</a:t>
            </a:r>
          </a:p>
          <a:p>
            <a:r>
              <a:rPr lang="en-US" sz="1600" b="1" dirty="0"/>
              <a:t>Access Broadcast Lists</a:t>
            </a:r>
            <a:r>
              <a:rPr lang="en-US" sz="1600" dirty="0"/>
              <a:t>: Go to the Chats tab and tap on the three-dot menu icon in the top-right corner. Select "New broadcast" from the menu.</a:t>
            </a:r>
          </a:p>
          <a:p>
            <a:r>
              <a:rPr lang="en-US" sz="1600" b="1" dirty="0"/>
              <a:t>Select Recipients</a:t>
            </a:r>
            <a:r>
              <a:rPr lang="en-US" sz="1600" dirty="0"/>
              <a:t>: Tap on the "+" icon or type the names of the contacts you want to add to the broadcast list. You can select up to 256 contacts from your address book.</a:t>
            </a:r>
          </a:p>
          <a:p>
            <a:r>
              <a:rPr lang="en-US" sz="1600" b="1" dirty="0"/>
              <a:t>Create Message</a:t>
            </a:r>
            <a:r>
              <a:rPr lang="en-US" sz="1600" dirty="0"/>
              <a:t>: Once you've selected the recipients, tap on the checkmark icon to confirm. Then, compose your message in the text field provided. You can customize the message as needed.</a:t>
            </a:r>
          </a:p>
          <a:p>
            <a:r>
              <a:rPr lang="en-US" sz="1600" b="1" dirty="0"/>
              <a:t>Send Message</a:t>
            </a:r>
            <a:r>
              <a:rPr lang="en-US" sz="1600" dirty="0"/>
              <a:t>: After composing the message, tap on the send button to broadcast the message to all selected recipients.</a:t>
            </a:r>
          </a:p>
          <a:p>
            <a:r>
              <a:rPr lang="en-US" sz="1600" b="1" dirty="0"/>
              <a:t>Manage Broadcast Lists</a:t>
            </a:r>
            <a:r>
              <a:rPr lang="en-US" sz="1600" dirty="0"/>
              <a:t>: You can manage your broadcast lists by going to the Chats tab and selecting "Broadcast Lists." Here, you can view your existing lists, create new ones, or edit/delete existing lists as needed.</a:t>
            </a:r>
          </a:p>
          <a:p>
            <a:r>
              <a:rPr lang="en-US" sz="1600" b="1" dirty="0"/>
              <a:t>Send Updates or Promotions</a:t>
            </a:r>
            <a:r>
              <a:rPr lang="en-US" sz="1600" dirty="0"/>
              <a:t>: Use Broadcast Lists to send updates, promotions, announcements, or any other type of message to your selected group of contacts.</a:t>
            </a:r>
          </a:p>
        </p:txBody>
      </p:sp>
      <p:sp>
        <p:nvSpPr>
          <p:cNvPr id="4" name="TextBox 3">
            <a:extLst>
              <a:ext uri="{FF2B5EF4-FFF2-40B4-BE49-F238E27FC236}">
                <a16:creationId xmlns:a16="http://schemas.microsoft.com/office/drawing/2014/main" id="{DBBE099F-4525-4A52-BB63-2925B17972C9}"/>
              </a:ext>
            </a:extLst>
          </p:cNvPr>
          <p:cNvSpPr txBox="1"/>
          <p:nvPr/>
        </p:nvSpPr>
        <p:spPr>
          <a:xfrm>
            <a:off x="357809" y="3233530"/>
            <a:ext cx="4129181" cy="2585323"/>
          </a:xfrm>
          <a:prstGeom prst="rect">
            <a:avLst/>
          </a:prstGeom>
          <a:noFill/>
        </p:spPr>
        <p:txBody>
          <a:bodyPr wrap="square" rtlCol="0">
            <a:spAutoFit/>
          </a:bodyPr>
          <a:lstStyle/>
          <a:p>
            <a:r>
              <a:rPr lang="en-US" dirty="0"/>
              <a:t>WhatsApp Business Broadcast Lists allow businesses to send messages to multiple recipients simultaneously without creating a group chat. This feature is useful for sending promotions, updates, announcements, or any other type of message to a select group of contacts while maintaining the privacy of individual recipients.</a:t>
            </a:r>
            <a:endParaRPr lang="en-IN" dirty="0"/>
          </a:p>
        </p:txBody>
      </p:sp>
    </p:spTree>
    <p:extLst>
      <p:ext uri="{BB962C8B-B14F-4D97-AF65-F5344CB8AC3E}">
        <p14:creationId xmlns:p14="http://schemas.microsoft.com/office/powerpoint/2010/main" val="8378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212035" y="559678"/>
            <a:ext cx="4518991" cy="2183522"/>
          </a:xfrm>
        </p:spPr>
        <p:txBody>
          <a:bodyPr>
            <a:normAutofit/>
          </a:bodyPr>
          <a:lstStyle/>
          <a:p>
            <a:r>
              <a:rPr lang="en-IN" b="1" i="0" dirty="0"/>
              <a:t>Verified Business Accounts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181599" y="304800"/>
            <a:ext cx="6543675" cy="5919422"/>
          </a:xfrm>
        </p:spPr>
        <p:txBody>
          <a:bodyPr>
            <a:noAutofit/>
          </a:bodyPr>
          <a:lstStyle/>
          <a:p>
            <a:r>
              <a:rPr lang="en-US" sz="1600" dirty="0"/>
              <a:t>WhatsApp doesn't provide a specific process for businesses to request verification., here are some general guidelines</a:t>
            </a:r>
          </a:p>
          <a:p>
            <a:r>
              <a:rPr lang="en-US" sz="1600" b="1" dirty="0"/>
              <a:t>Complete Business Profile</a:t>
            </a:r>
            <a:r>
              <a:rPr lang="en-US" sz="1600" dirty="0"/>
              <a:t>: Ensure that your WhatsApp Business profile is complete and accurate. Provide detailed information about your business, including the business name, description, address, contact details, and website.</a:t>
            </a:r>
          </a:p>
          <a:p>
            <a:r>
              <a:rPr lang="en-US" sz="1600" b="1" dirty="0"/>
              <a:t>Adhere to WhatsApp Policies</a:t>
            </a:r>
            <a:r>
              <a:rPr lang="en-US" sz="1600" dirty="0"/>
              <a:t>: Comply with WhatsApp's Business Policy and Terms of Service. Avoid engaging in spamming, fraudulent activities, or any behavior that violates WhatsApp's guidelines.</a:t>
            </a:r>
          </a:p>
          <a:p>
            <a:r>
              <a:rPr lang="en-US" sz="1600" b="1" dirty="0"/>
              <a:t>Maintain Active Engagement</a:t>
            </a:r>
            <a:r>
              <a:rPr lang="en-US" sz="1600" dirty="0"/>
              <a:t>: Engage with your customers actively on WhatsApp by responding to inquiries promptly, providing helpful information, and delivering excellent customer service.</a:t>
            </a:r>
          </a:p>
          <a:p>
            <a:r>
              <a:rPr lang="en-US" sz="1600" b="1" dirty="0"/>
              <a:t>Verify Your Business Identity</a:t>
            </a:r>
            <a:r>
              <a:rPr lang="en-US" sz="1600" dirty="0"/>
              <a:t>: WhatsApp may verify your business identity through various means, such as verifying your phone number, domain, or business documentation.</a:t>
            </a:r>
          </a:p>
          <a:p>
            <a:r>
              <a:rPr lang="en-US" sz="1600" b="1" dirty="0"/>
              <a:t>Follow Up</a:t>
            </a:r>
            <a:r>
              <a:rPr lang="en-US" sz="1600" dirty="0"/>
              <a:t>: If you believe your business meets the criteria for verification but hasn't been verified, you can reach out to WhatsApp Business Support for assistance. Provide relevant information about your business and request verification.</a:t>
            </a:r>
          </a:p>
        </p:txBody>
      </p:sp>
      <p:sp>
        <p:nvSpPr>
          <p:cNvPr id="4" name="TextBox 3">
            <a:extLst>
              <a:ext uri="{FF2B5EF4-FFF2-40B4-BE49-F238E27FC236}">
                <a16:creationId xmlns:a16="http://schemas.microsoft.com/office/drawing/2014/main" id="{DBBE099F-4525-4A52-BB63-2925B17972C9}"/>
              </a:ext>
            </a:extLst>
          </p:cNvPr>
          <p:cNvSpPr txBox="1"/>
          <p:nvPr/>
        </p:nvSpPr>
        <p:spPr>
          <a:xfrm>
            <a:off x="357809" y="3233530"/>
            <a:ext cx="4129181" cy="2031325"/>
          </a:xfrm>
          <a:prstGeom prst="rect">
            <a:avLst/>
          </a:prstGeom>
          <a:noFill/>
        </p:spPr>
        <p:txBody>
          <a:bodyPr wrap="square" rtlCol="0">
            <a:spAutoFit/>
          </a:bodyPr>
          <a:lstStyle/>
          <a:p>
            <a:r>
              <a:rPr lang="en-US" dirty="0"/>
              <a:t>Customers can identify Verified Business Accounts by the green checkmark badge next to the business profile name in WhatsApp. When customers see this badge, they can trust that they are communicating with an authentic business entity.</a:t>
            </a:r>
            <a:endParaRPr lang="en-IN" dirty="0"/>
          </a:p>
        </p:txBody>
      </p:sp>
    </p:spTree>
    <p:extLst>
      <p:ext uri="{BB962C8B-B14F-4D97-AF65-F5344CB8AC3E}">
        <p14:creationId xmlns:p14="http://schemas.microsoft.com/office/powerpoint/2010/main" val="426846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212035" y="559678"/>
            <a:ext cx="4518991" cy="2183522"/>
          </a:xfrm>
        </p:spPr>
        <p:txBody>
          <a:bodyPr>
            <a:normAutofit fontScale="90000"/>
          </a:bodyPr>
          <a:lstStyle/>
          <a:p>
            <a:r>
              <a:rPr lang="en-US" i="0" dirty="0"/>
              <a:t>Integrating WhatsApp Business with Facebook</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181599" y="304800"/>
            <a:ext cx="6543675" cy="5919422"/>
          </a:xfrm>
        </p:spPr>
        <p:txBody>
          <a:bodyPr>
            <a:noAutofit/>
          </a:bodyPr>
          <a:lstStyle/>
          <a:p>
            <a:r>
              <a:rPr lang="en-US" sz="1600" dirty="0"/>
              <a:t>WhatsApp doesn't provide a specific process for businesses to request verification., here are some general guidelines</a:t>
            </a:r>
          </a:p>
          <a:p>
            <a:r>
              <a:rPr lang="en-US" sz="1600" b="1" dirty="0"/>
              <a:t>Complete Business Profile</a:t>
            </a:r>
            <a:r>
              <a:rPr lang="en-US" sz="1600" dirty="0"/>
              <a:t>: Ensure that your WhatsApp Business profile is complete and accurate. Provide detailed information about your business, including the business name, description, address, contact details, and website.</a:t>
            </a:r>
          </a:p>
          <a:p>
            <a:r>
              <a:rPr lang="en-US" sz="1600" b="1" dirty="0"/>
              <a:t>Adhere to WhatsApp Policies</a:t>
            </a:r>
            <a:r>
              <a:rPr lang="en-US" sz="1600" dirty="0"/>
              <a:t>: Comply with WhatsApp's Business Policy and Terms of Service. Avoid engaging in spamming, fraudulent activities, or any behavior that violates WhatsApp's guidelines.</a:t>
            </a:r>
          </a:p>
          <a:p>
            <a:r>
              <a:rPr lang="en-US" sz="1600" b="1" dirty="0"/>
              <a:t>Maintain Active Engagement</a:t>
            </a:r>
            <a:r>
              <a:rPr lang="en-US" sz="1600" dirty="0"/>
              <a:t>: Engage with your customers actively on WhatsApp by responding to inquiries promptly, providing helpful information, and delivering excellent customer service.</a:t>
            </a:r>
          </a:p>
          <a:p>
            <a:r>
              <a:rPr lang="en-US" sz="1600" b="1" dirty="0"/>
              <a:t>Verify Your Business Identity</a:t>
            </a:r>
            <a:r>
              <a:rPr lang="en-US" sz="1600" dirty="0"/>
              <a:t>: WhatsApp may verify your business identity through various means, such as verifying your phone number, domain, or business documentation.</a:t>
            </a:r>
          </a:p>
          <a:p>
            <a:r>
              <a:rPr lang="en-US" sz="1600" b="1" dirty="0"/>
              <a:t>Follow Up</a:t>
            </a:r>
            <a:r>
              <a:rPr lang="en-US" sz="1600" dirty="0"/>
              <a:t>: If you believe your business meets the criteria for verification but hasn't been verified, you can reach out to WhatsApp Business Support for assistance. Provide relevant information about your business and request verification.</a:t>
            </a:r>
          </a:p>
        </p:txBody>
      </p:sp>
      <p:sp>
        <p:nvSpPr>
          <p:cNvPr id="4" name="TextBox 3">
            <a:extLst>
              <a:ext uri="{FF2B5EF4-FFF2-40B4-BE49-F238E27FC236}">
                <a16:creationId xmlns:a16="http://schemas.microsoft.com/office/drawing/2014/main" id="{DBBE099F-4525-4A52-BB63-2925B17972C9}"/>
              </a:ext>
            </a:extLst>
          </p:cNvPr>
          <p:cNvSpPr txBox="1"/>
          <p:nvPr/>
        </p:nvSpPr>
        <p:spPr>
          <a:xfrm>
            <a:off x="357809" y="3233530"/>
            <a:ext cx="4129181" cy="1200329"/>
          </a:xfrm>
          <a:prstGeom prst="rect">
            <a:avLst/>
          </a:prstGeom>
          <a:noFill/>
        </p:spPr>
        <p:txBody>
          <a:bodyPr wrap="square" rtlCol="0">
            <a:spAutoFit/>
          </a:bodyPr>
          <a:lstStyle/>
          <a:p>
            <a:r>
              <a:rPr lang="en-US" dirty="0"/>
              <a:t>Integrating WhatsApp Business with Facebook allows businesses to manage their communication across both platforms more efficiently.</a:t>
            </a:r>
            <a:endParaRPr lang="en-IN" dirty="0"/>
          </a:p>
        </p:txBody>
      </p:sp>
    </p:spTree>
    <p:extLst>
      <p:ext uri="{BB962C8B-B14F-4D97-AF65-F5344CB8AC3E}">
        <p14:creationId xmlns:p14="http://schemas.microsoft.com/office/powerpoint/2010/main" val="354459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i="0" dirty="0"/>
              <a:t>Benefits -  Usages of WhatsApp for business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b="1" dirty="0"/>
              <a:t>Direct Communication with Customers</a:t>
            </a:r>
            <a:r>
              <a:rPr lang="en-US" dirty="0"/>
              <a:t>: WhatsApp provides a direct and instant communication channel between your business and customers. You can use it for customer inquiries, support, order updates, and more.</a:t>
            </a:r>
          </a:p>
          <a:p>
            <a:r>
              <a:rPr lang="en-US" b="1" dirty="0"/>
              <a:t>Cost-Effective Customer Support</a:t>
            </a:r>
            <a:r>
              <a:rPr lang="en-US" dirty="0"/>
              <a:t>: Utilizing WhatsApp for customer support can be cost-effective compared to traditional phone support or dedicated helpdesk systems. It allows you to handle multiple inquiries simultaneously without additional costs.</a:t>
            </a:r>
          </a:p>
          <a:p>
            <a:r>
              <a:rPr lang="en-US" b="1" dirty="0"/>
              <a:t>Global Reach</a:t>
            </a:r>
            <a:r>
              <a:rPr lang="en-US" dirty="0"/>
              <a:t>: WhatsApp has a vast user base globally, enabling you to reach customers across different regions and demographics. This can be beneficial for businesses targeting international or diverse audiences.</a:t>
            </a:r>
          </a:p>
          <a:p>
            <a:endParaRPr lang="en-US" dirty="0"/>
          </a:p>
        </p:txBody>
      </p:sp>
    </p:spTree>
    <p:extLst>
      <p:ext uri="{BB962C8B-B14F-4D97-AF65-F5344CB8AC3E}">
        <p14:creationId xmlns:p14="http://schemas.microsoft.com/office/powerpoint/2010/main" val="297737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F7665-2547-4094-BDDA-AFD05D464BDD}"/>
              </a:ext>
            </a:extLst>
          </p:cNvPr>
          <p:cNvSpPr txBox="1"/>
          <p:nvPr/>
        </p:nvSpPr>
        <p:spPr>
          <a:xfrm>
            <a:off x="278296" y="659007"/>
            <a:ext cx="10893287" cy="2246769"/>
          </a:xfrm>
          <a:prstGeom prst="rect">
            <a:avLst/>
          </a:prstGeom>
          <a:solidFill>
            <a:schemeClr val="bg1"/>
          </a:solidFill>
        </p:spPr>
        <p:txBody>
          <a:bodyPr wrap="square" rtlCol="0">
            <a:spAutoFit/>
          </a:bodyPr>
          <a:lstStyle/>
          <a:p>
            <a:r>
              <a:rPr lang="en-US" sz="2000" b="1" dirty="0"/>
              <a:t>Link WhatsApp Business with Facebook Page</a:t>
            </a:r>
            <a:r>
              <a:rPr lang="en-US" sz="2000" dirty="0"/>
              <a:t>:</a:t>
            </a:r>
          </a:p>
          <a:p>
            <a:r>
              <a:rPr lang="en-US" sz="2000" dirty="0"/>
              <a:t>Open the WhatsApp Business app.</a:t>
            </a:r>
          </a:p>
          <a:p>
            <a:r>
              <a:rPr lang="en-US" sz="2000" dirty="0"/>
              <a:t>Go to Settings &gt; Business settings.</a:t>
            </a:r>
          </a:p>
          <a:p>
            <a:r>
              <a:rPr lang="en-US" sz="2000" dirty="0"/>
              <a:t>Tap on Linked accounts.</a:t>
            </a:r>
          </a:p>
          <a:p>
            <a:r>
              <a:rPr lang="en-US" sz="2000" dirty="0"/>
              <a:t>Select Facebook.</a:t>
            </a:r>
          </a:p>
          <a:p>
            <a:r>
              <a:rPr lang="en-US" sz="2000" dirty="0"/>
              <a:t>Follow the prompts to log in to your Facebook account and link your WhatsApp Business account with your Facebook Page.</a:t>
            </a:r>
            <a:endParaRPr lang="en-IN" sz="2000" dirty="0"/>
          </a:p>
        </p:txBody>
      </p:sp>
      <p:sp>
        <p:nvSpPr>
          <p:cNvPr id="7" name="TextBox 6">
            <a:extLst>
              <a:ext uri="{FF2B5EF4-FFF2-40B4-BE49-F238E27FC236}">
                <a16:creationId xmlns:a16="http://schemas.microsoft.com/office/drawing/2014/main" id="{FE125BA8-2FF7-419A-ADD0-ABA551008B10}"/>
              </a:ext>
            </a:extLst>
          </p:cNvPr>
          <p:cNvSpPr txBox="1"/>
          <p:nvPr/>
        </p:nvSpPr>
        <p:spPr>
          <a:xfrm>
            <a:off x="278296" y="3202266"/>
            <a:ext cx="10893287" cy="3170099"/>
          </a:xfrm>
          <a:prstGeom prst="rect">
            <a:avLst/>
          </a:prstGeom>
          <a:solidFill>
            <a:schemeClr val="bg1"/>
          </a:solidFill>
        </p:spPr>
        <p:txBody>
          <a:bodyPr wrap="square" rtlCol="0">
            <a:spAutoFit/>
          </a:bodyPr>
          <a:lstStyle/>
          <a:p>
            <a:r>
              <a:rPr lang="en-US" sz="2000" b="1" dirty="0"/>
              <a:t>Set Up Click-to-WhatsApp Ads</a:t>
            </a:r>
            <a:r>
              <a:rPr lang="en-US" sz="2000" dirty="0"/>
              <a:t>:</a:t>
            </a:r>
          </a:p>
          <a:p>
            <a:r>
              <a:rPr lang="en-US" sz="2000" dirty="0"/>
              <a:t>Log in to your Facebook Ads Manager.</a:t>
            </a:r>
          </a:p>
          <a:p>
            <a:r>
              <a:rPr lang="en-US" sz="2000" dirty="0"/>
              <a:t>Create a new ad campaign or select an existing campaign.</a:t>
            </a:r>
          </a:p>
          <a:p>
            <a:r>
              <a:rPr lang="en-US" sz="2000" dirty="0"/>
              <a:t>Choose the ad objective and target audience for your campaign.</a:t>
            </a:r>
          </a:p>
          <a:p>
            <a:r>
              <a:rPr lang="en-US" sz="2000" dirty="0"/>
              <a:t>In the ad creation process, select the "Messages" option as your ad objective.</a:t>
            </a:r>
          </a:p>
          <a:p>
            <a:r>
              <a:rPr lang="en-US" sz="2000" dirty="0"/>
              <a:t>Customize your ad creative, text, and call-to-action button to encourage users to message your business on WhatsApp.</a:t>
            </a:r>
          </a:p>
          <a:p>
            <a:r>
              <a:rPr lang="en-US" sz="2000" dirty="0"/>
              <a:t>Set up the ad placement and budget.</a:t>
            </a:r>
          </a:p>
          <a:p>
            <a:r>
              <a:rPr lang="en-US" sz="2000" dirty="0"/>
              <a:t>Publish your ad campaign, and it will appear on Facebook with a "Send Message" button that directs users to WhatsApp.</a:t>
            </a:r>
            <a:endParaRPr lang="en-IN" sz="2000" dirty="0"/>
          </a:p>
        </p:txBody>
      </p:sp>
      <p:sp>
        <p:nvSpPr>
          <p:cNvPr id="11" name="Title 1">
            <a:extLst>
              <a:ext uri="{FF2B5EF4-FFF2-40B4-BE49-F238E27FC236}">
                <a16:creationId xmlns:a16="http://schemas.microsoft.com/office/drawing/2014/main" id="{119E632A-1056-42AE-9853-95557BBAF9AB}"/>
              </a:ext>
            </a:extLst>
          </p:cNvPr>
          <p:cNvSpPr>
            <a:spLocks noGrp="1"/>
          </p:cNvSpPr>
          <p:nvPr>
            <p:ph type="title"/>
          </p:nvPr>
        </p:nvSpPr>
        <p:spPr>
          <a:xfrm>
            <a:off x="0" y="91316"/>
            <a:ext cx="12192000" cy="597797"/>
          </a:xfrm>
        </p:spPr>
        <p:txBody>
          <a:bodyPr>
            <a:normAutofit/>
          </a:bodyPr>
          <a:lstStyle/>
          <a:p>
            <a:pPr algn="ctr"/>
            <a:r>
              <a:rPr lang="en-US" sz="2800" i="0" dirty="0"/>
              <a:t>Integrating WhatsApp Business with Facebook</a:t>
            </a:r>
            <a:endParaRPr lang="en-US" sz="2800" dirty="0"/>
          </a:p>
        </p:txBody>
      </p:sp>
    </p:spTree>
    <p:extLst>
      <p:ext uri="{BB962C8B-B14F-4D97-AF65-F5344CB8AC3E}">
        <p14:creationId xmlns:p14="http://schemas.microsoft.com/office/powerpoint/2010/main" val="2394598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EF954E-E499-4F7E-B87C-5AD1934C5D58}"/>
              </a:ext>
            </a:extLst>
          </p:cNvPr>
          <p:cNvSpPr txBox="1"/>
          <p:nvPr/>
        </p:nvSpPr>
        <p:spPr>
          <a:xfrm>
            <a:off x="238539" y="1042312"/>
            <a:ext cx="11648660" cy="2308324"/>
          </a:xfrm>
          <a:prstGeom prst="rect">
            <a:avLst/>
          </a:prstGeom>
          <a:solidFill>
            <a:schemeClr val="bg1"/>
          </a:solidFill>
        </p:spPr>
        <p:txBody>
          <a:bodyPr wrap="square" rtlCol="0">
            <a:spAutoFit/>
          </a:bodyPr>
          <a:lstStyle/>
          <a:p>
            <a:r>
              <a:rPr lang="en-US" sz="2400" b="1" dirty="0"/>
              <a:t>Unified Messaging</a:t>
            </a:r>
            <a:r>
              <a:rPr lang="en-US" sz="2400" dirty="0"/>
              <a:t>:</a:t>
            </a:r>
          </a:p>
          <a:p>
            <a:r>
              <a:rPr lang="en-US" sz="2400" dirty="0"/>
              <a:t>With WhatsApp Business and Facebook linked, you can manage messages from both platforms in a single interface. Messages sent to your Facebook Page will also appear in your WhatsApp Business app, and vice versa.</a:t>
            </a:r>
          </a:p>
          <a:p>
            <a:r>
              <a:rPr lang="en-US" sz="2400" dirty="0"/>
              <a:t>Respond to messages from both platforms within the WhatsApp Business app, ensuring consistent and timely communication with customers across channels.</a:t>
            </a:r>
            <a:endParaRPr lang="en-IN" sz="2400" dirty="0"/>
          </a:p>
        </p:txBody>
      </p:sp>
      <p:sp>
        <p:nvSpPr>
          <p:cNvPr id="10" name="TextBox 9">
            <a:extLst>
              <a:ext uri="{FF2B5EF4-FFF2-40B4-BE49-F238E27FC236}">
                <a16:creationId xmlns:a16="http://schemas.microsoft.com/office/drawing/2014/main" id="{E014680B-5442-41C0-B507-0CD4D6542DA4}"/>
              </a:ext>
            </a:extLst>
          </p:cNvPr>
          <p:cNvSpPr txBox="1"/>
          <p:nvPr/>
        </p:nvSpPr>
        <p:spPr>
          <a:xfrm>
            <a:off x="238540" y="3703835"/>
            <a:ext cx="11648659" cy="2308324"/>
          </a:xfrm>
          <a:prstGeom prst="rect">
            <a:avLst/>
          </a:prstGeom>
          <a:solidFill>
            <a:schemeClr val="bg1"/>
          </a:solidFill>
        </p:spPr>
        <p:txBody>
          <a:bodyPr wrap="square" rtlCol="0">
            <a:spAutoFit/>
          </a:bodyPr>
          <a:lstStyle/>
          <a:p>
            <a:r>
              <a:rPr lang="en-US" sz="2400" b="1" dirty="0"/>
              <a:t>Synchronize Business Information</a:t>
            </a:r>
            <a:r>
              <a:rPr lang="en-US" sz="2400" dirty="0"/>
              <a:t>:</a:t>
            </a:r>
          </a:p>
          <a:p>
            <a:r>
              <a:rPr lang="en-US" sz="2400" dirty="0"/>
              <a:t>Ensure that your business information, such as the business name, description, address, contact details, and operating hours, is consistent across both WhatsApp Business and Facebook Page.</a:t>
            </a:r>
          </a:p>
          <a:p>
            <a:r>
              <a:rPr lang="en-US" sz="2400" dirty="0"/>
              <a:t>Any changes made to your business information on one platform should be reflected on the other platform to maintain accuracy and avoid confusion for customers.</a:t>
            </a:r>
          </a:p>
        </p:txBody>
      </p:sp>
      <p:sp>
        <p:nvSpPr>
          <p:cNvPr id="8" name="Title 1">
            <a:extLst>
              <a:ext uri="{FF2B5EF4-FFF2-40B4-BE49-F238E27FC236}">
                <a16:creationId xmlns:a16="http://schemas.microsoft.com/office/drawing/2014/main" id="{677CB03B-69CD-4C26-805A-7CEF5B7E178E}"/>
              </a:ext>
            </a:extLst>
          </p:cNvPr>
          <p:cNvSpPr>
            <a:spLocks noGrp="1"/>
          </p:cNvSpPr>
          <p:nvPr>
            <p:ph type="title"/>
          </p:nvPr>
        </p:nvSpPr>
        <p:spPr>
          <a:xfrm>
            <a:off x="0" y="91316"/>
            <a:ext cx="12192000" cy="597797"/>
          </a:xfrm>
        </p:spPr>
        <p:txBody>
          <a:bodyPr>
            <a:normAutofit/>
          </a:bodyPr>
          <a:lstStyle/>
          <a:p>
            <a:pPr algn="ctr"/>
            <a:r>
              <a:rPr lang="en-US" sz="2800" i="0" dirty="0"/>
              <a:t>Integrating WhatsApp Business with Facebook</a:t>
            </a:r>
            <a:endParaRPr lang="en-US" sz="2800" dirty="0"/>
          </a:p>
        </p:txBody>
      </p:sp>
    </p:spTree>
    <p:extLst>
      <p:ext uri="{BB962C8B-B14F-4D97-AF65-F5344CB8AC3E}">
        <p14:creationId xmlns:p14="http://schemas.microsoft.com/office/powerpoint/2010/main" val="114307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i="0" dirty="0"/>
              <a:t>Benefits -  Usages of WhatsApp for business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b="1" dirty="0"/>
              <a:t>Enhanced Customer Engagement</a:t>
            </a:r>
            <a:r>
              <a:rPr lang="en-US" dirty="0"/>
              <a:t>: Engage with your customers in real-time through personalized messages, updates, and promotions. This helps in building stronger relationships and increasing customer loyalty.</a:t>
            </a:r>
          </a:p>
          <a:p>
            <a:r>
              <a:rPr lang="en-US" b="1" dirty="0"/>
              <a:t>Marketing and Promotion</a:t>
            </a:r>
            <a:r>
              <a:rPr lang="en-US" dirty="0"/>
              <a:t>: WhatsApp can be used as a marketing tool to send promotional messages, offers, and product updates directly to your customers. You can create broadcast lists or use WhatsApp Status to showcase your products or services.</a:t>
            </a:r>
          </a:p>
          <a:p>
            <a:r>
              <a:rPr lang="en-US" b="1" dirty="0"/>
              <a:t>Automated Responses</a:t>
            </a:r>
            <a:r>
              <a:rPr lang="en-US" dirty="0"/>
              <a:t>: WhatsApp Business offers features like quick replies and automated greetings, allowing you to provide instant responses to common queries or welcome messages to new customers.</a:t>
            </a:r>
          </a:p>
        </p:txBody>
      </p:sp>
    </p:spTree>
    <p:extLst>
      <p:ext uri="{BB962C8B-B14F-4D97-AF65-F5344CB8AC3E}">
        <p14:creationId xmlns:p14="http://schemas.microsoft.com/office/powerpoint/2010/main" val="112932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i="0" dirty="0"/>
              <a:t>Benefits -  Usages of WhatsApp for business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b="1" dirty="0"/>
              <a:t>Feedback and Surveys</a:t>
            </a:r>
            <a:r>
              <a:rPr lang="en-US" dirty="0"/>
              <a:t>: Conduct customer surveys or collect feedback using WhatsApp. You can send polls, surveys, or feedback forms to gather valuable insights and improve your products or services based on customer responses.</a:t>
            </a:r>
          </a:p>
          <a:p>
            <a:r>
              <a:rPr lang="en-US" b="1" dirty="0"/>
              <a:t>Appointment Reminders and Notifications</a:t>
            </a:r>
            <a:r>
              <a:rPr lang="en-US" dirty="0"/>
              <a:t>: If your business involves appointments or bookings, you can use WhatsApp to send reminders, confirmations, or updates to customers regarding their appointments.</a:t>
            </a:r>
          </a:p>
          <a:p>
            <a:r>
              <a:rPr lang="en-US" b="1" dirty="0"/>
              <a:t>Internal Communication</a:t>
            </a:r>
            <a:r>
              <a:rPr lang="en-US" dirty="0"/>
              <a:t>: WhatsApp can also be used for internal communication within your business. Create groups or broadcast lists for team collaboration, announcements, or sharing important updates.</a:t>
            </a:r>
          </a:p>
        </p:txBody>
      </p:sp>
    </p:spTree>
    <p:extLst>
      <p:ext uri="{BB962C8B-B14F-4D97-AF65-F5344CB8AC3E}">
        <p14:creationId xmlns:p14="http://schemas.microsoft.com/office/powerpoint/2010/main" val="187001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i="0" dirty="0"/>
              <a:t>Benefits -  Usages of WhatsApp for business</a:t>
            </a: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b="1" dirty="0"/>
              <a:t>E-commerce Integration</a:t>
            </a:r>
            <a:r>
              <a:rPr lang="en-US" dirty="0"/>
              <a:t>: Integrate WhatsApp with your e-commerce platform to enable features like order notifications, product recommendations, and customer support directly through WhatsApp.</a:t>
            </a:r>
          </a:p>
          <a:p>
            <a:r>
              <a:rPr lang="en-US" b="1" dirty="0"/>
              <a:t>CRM Integration</a:t>
            </a:r>
            <a:r>
              <a:rPr lang="en-US" dirty="0"/>
              <a:t>: Integrate WhatsApp Business with your CRM system to manage customer interactions more efficiently, track communication history, and personalize interactions based on customer data.</a:t>
            </a:r>
          </a:p>
          <a:p>
            <a:r>
              <a:rPr lang="en-US" b="1" dirty="0"/>
              <a:t>Customer Relationship Management</a:t>
            </a:r>
            <a:r>
              <a:rPr lang="en-US" dirty="0"/>
              <a:t>: Build and maintain stronger relationships with your customers by providing personalized support, addressing their concerns promptly, and offering exclusive deals or discounts via WhatsApp.</a:t>
            </a:r>
          </a:p>
        </p:txBody>
      </p:sp>
    </p:spTree>
    <p:extLst>
      <p:ext uri="{BB962C8B-B14F-4D97-AF65-F5344CB8AC3E}">
        <p14:creationId xmlns:p14="http://schemas.microsoft.com/office/powerpoint/2010/main" val="343260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dirty="0"/>
              <a:t>WhatsApp Business</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762000" y="2895600"/>
            <a:ext cx="3842550" cy="2855913"/>
          </a:xfrm>
        </p:spPr>
        <p:txBody>
          <a:bodyPr/>
          <a:lstStyle/>
          <a:p>
            <a:r>
              <a:rPr lang="en-US" dirty="0"/>
              <a:t>How to effectively use WhatsApp for your Business</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62550" y="395976"/>
            <a:ext cx="1944000" cy="2700000"/>
          </a:xfrm>
        </p:spPr>
        <p:txBody>
          <a:bodyPr lIns="72000" rIns="72000"/>
          <a:lstStyle/>
          <a:p>
            <a:r>
              <a:rPr lang="en-US" b="1" dirty="0"/>
              <a:t>Set Up a Business Account</a:t>
            </a:r>
            <a:endParaRPr lang="en-US" dirty="0"/>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295581" y="395976"/>
            <a:ext cx="1944000" cy="2700000"/>
          </a:xfrm>
        </p:spPr>
        <p:txBody>
          <a:bodyPr lIns="72000" rIns="72000"/>
          <a:lstStyle/>
          <a:p>
            <a:r>
              <a:rPr lang="en-IN" b="1" dirty="0"/>
              <a:t>Complete Your Business Profile</a:t>
            </a:r>
            <a:endParaRPr lang="en-US" dirty="0"/>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428613" y="395976"/>
            <a:ext cx="1944000" cy="2700000"/>
          </a:xfrm>
        </p:spPr>
        <p:txBody>
          <a:bodyPr lIns="72000" rIns="72000"/>
          <a:lstStyle/>
          <a:p>
            <a:r>
              <a:rPr lang="en-IN" b="1" dirty="0"/>
              <a:t>Utilize Business Tools</a:t>
            </a:r>
            <a:endParaRPr lang="en-US" dirty="0"/>
          </a:p>
        </p:txBody>
      </p:sp>
      <p:pic>
        <p:nvPicPr>
          <p:cNvPr id="17" name="Picture Placeholder 16" descr="Ferris wheel">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a:fillRect/>
          </a:stretch>
        </p:blipFill>
        <p:spPr>
          <a:xfrm>
            <a:off x="5648325" y="564876"/>
            <a:ext cx="971550" cy="973138"/>
          </a:xfrm>
        </p:spPr>
      </p:pic>
      <p:pic>
        <p:nvPicPr>
          <p:cNvPr id="19" name="Picture Placeholder 18" descr="Oar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7781925" y="564876"/>
            <a:ext cx="971550" cy="973138"/>
          </a:xfrm>
        </p:spPr>
      </p:pic>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9913938" y="564876"/>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6</a:t>
            </a:fld>
            <a:endParaRPr lang="en-US"/>
          </a:p>
        </p:txBody>
      </p:sp>
      <p:sp>
        <p:nvSpPr>
          <p:cNvPr id="14" name="Content Placeholder 3">
            <a:extLst>
              <a:ext uri="{FF2B5EF4-FFF2-40B4-BE49-F238E27FC236}">
                <a16:creationId xmlns:a16="http://schemas.microsoft.com/office/drawing/2014/main" id="{5482F049-CFA1-4185-9C60-2C36D888CB03}"/>
              </a:ext>
            </a:extLst>
          </p:cNvPr>
          <p:cNvSpPr txBox="1">
            <a:spLocks/>
          </p:cNvSpPr>
          <p:nvPr/>
        </p:nvSpPr>
        <p:spPr>
          <a:xfrm>
            <a:off x="5162550" y="3414091"/>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Create Broadcast Lists</a:t>
            </a:r>
            <a:endParaRPr lang="en-US" dirty="0"/>
          </a:p>
        </p:txBody>
      </p:sp>
      <p:sp>
        <p:nvSpPr>
          <p:cNvPr id="15" name="Text Placeholder 4">
            <a:extLst>
              <a:ext uri="{FF2B5EF4-FFF2-40B4-BE49-F238E27FC236}">
                <a16:creationId xmlns:a16="http://schemas.microsoft.com/office/drawing/2014/main" id="{65612A41-E604-452F-9A7B-E476E3FB5AAF}"/>
              </a:ext>
            </a:extLst>
          </p:cNvPr>
          <p:cNvSpPr txBox="1">
            <a:spLocks/>
          </p:cNvSpPr>
          <p:nvPr/>
        </p:nvSpPr>
        <p:spPr>
          <a:xfrm>
            <a:off x="7295581" y="3414091"/>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Enable Messaging Automation</a:t>
            </a:r>
            <a:endParaRPr lang="en-US" dirty="0"/>
          </a:p>
        </p:txBody>
      </p:sp>
      <p:sp>
        <p:nvSpPr>
          <p:cNvPr id="16" name="Text Placeholder 5">
            <a:extLst>
              <a:ext uri="{FF2B5EF4-FFF2-40B4-BE49-F238E27FC236}">
                <a16:creationId xmlns:a16="http://schemas.microsoft.com/office/drawing/2014/main" id="{F513CC54-CE54-4AC6-B171-695AA405C728}"/>
              </a:ext>
            </a:extLst>
          </p:cNvPr>
          <p:cNvSpPr txBox="1">
            <a:spLocks/>
          </p:cNvSpPr>
          <p:nvPr/>
        </p:nvSpPr>
        <p:spPr>
          <a:xfrm>
            <a:off x="9428613" y="3414091"/>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Offer Customer Support</a:t>
            </a:r>
            <a:endParaRPr lang="en-US" dirty="0"/>
          </a:p>
        </p:txBody>
      </p:sp>
      <p:pic>
        <p:nvPicPr>
          <p:cNvPr id="18" name="Picture Placeholder 16" descr="Ferris wheel">
            <a:extLst>
              <a:ext uri="{FF2B5EF4-FFF2-40B4-BE49-F238E27FC236}">
                <a16:creationId xmlns:a16="http://schemas.microsoft.com/office/drawing/2014/main" id="{B2E909D4-2A56-4B50-9B2F-F58A935CABD2}"/>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648325" y="3582991"/>
            <a:ext cx="971550" cy="973138"/>
          </a:xfrm>
          <a:prstGeom prst="ellipse">
            <a:avLst/>
          </a:prstGeom>
          <a:solidFill>
            <a:schemeClr val="bg1">
              <a:lumMod val="95000"/>
            </a:schemeClr>
          </a:solidFill>
        </p:spPr>
      </p:pic>
      <p:pic>
        <p:nvPicPr>
          <p:cNvPr id="20" name="Picture Placeholder 18" descr="Oar in water">
            <a:extLst>
              <a:ext uri="{FF2B5EF4-FFF2-40B4-BE49-F238E27FC236}">
                <a16:creationId xmlns:a16="http://schemas.microsoft.com/office/drawing/2014/main" id="{893A35D3-C4BC-46F9-BB29-B0E4DDD4534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7781925" y="3582991"/>
            <a:ext cx="971550" cy="973138"/>
          </a:xfrm>
          <a:prstGeom prst="ellipse">
            <a:avLst/>
          </a:prstGeom>
          <a:solidFill>
            <a:schemeClr val="bg1">
              <a:lumMod val="95000"/>
            </a:schemeClr>
          </a:solidFill>
        </p:spPr>
      </p:pic>
      <p:pic>
        <p:nvPicPr>
          <p:cNvPr id="22" name="Picture Placeholder 20" descr="Hot-air balloon">
            <a:extLst>
              <a:ext uri="{FF2B5EF4-FFF2-40B4-BE49-F238E27FC236}">
                <a16:creationId xmlns:a16="http://schemas.microsoft.com/office/drawing/2014/main" id="{4116A081-9D1B-4B7B-9136-39D7793D53FB}"/>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9913938" y="3582991"/>
            <a:ext cx="973137" cy="973138"/>
          </a:xfrm>
          <a:prstGeom prst="ellipse">
            <a:avLst/>
          </a:prstGeom>
          <a:solidFill>
            <a:schemeClr val="bg1">
              <a:lumMod val="95000"/>
            </a:schemeClr>
          </a:solidFill>
        </p:spPr>
      </p:pic>
    </p:spTree>
    <p:extLst>
      <p:ext uri="{BB962C8B-B14F-4D97-AF65-F5344CB8AC3E}">
        <p14:creationId xmlns:p14="http://schemas.microsoft.com/office/powerpoint/2010/main" val="170747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dirty="0"/>
              <a:t>WhatsApp Business</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lstStyle/>
          <a:p>
            <a:r>
              <a:rPr lang="en-US" dirty="0"/>
              <a:t>How to effectively use WhatsApp for your Business</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62550" y="395976"/>
            <a:ext cx="1944000" cy="2700000"/>
          </a:xfrm>
        </p:spPr>
        <p:txBody>
          <a:bodyPr lIns="72000" rIns="72000"/>
          <a:lstStyle/>
          <a:p>
            <a:r>
              <a:rPr lang="en-IN" b="1" dirty="0"/>
              <a:t>Share Updates and Promotions</a:t>
            </a:r>
            <a:endParaRPr lang="en-US" dirty="0"/>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295581" y="395976"/>
            <a:ext cx="1944000" cy="2700000"/>
          </a:xfrm>
        </p:spPr>
        <p:txBody>
          <a:bodyPr lIns="72000" rIns="72000"/>
          <a:lstStyle/>
          <a:p>
            <a:r>
              <a:rPr lang="en-IN" b="1" dirty="0"/>
              <a:t>Encourage Engagement</a:t>
            </a:r>
            <a:endParaRPr lang="en-US" dirty="0"/>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428613" y="395976"/>
            <a:ext cx="1944000" cy="2700000"/>
          </a:xfrm>
        </p:spPr>
        <p:txBody>
          <a:bodyPr lIns="72000" rIns="72000"/>
          <a:lstStyle/>
          <a:p>
            <a:r>
              <a:rPr lang="en-IN" b="1" dirty="0"/>
              <a:t>Protect Customer Privacy</a:t>
            </a:r>
            <a:endParaRPr lang="en-US" dirty="0"/>
          </a:p>
        </p:txBody>
      </p:sp>
      <p:pic>
        <p:nvPicPr>
          <p:cNvPr id="17" name="Picture Placeholder 16" descr="Ferris wheel">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a:fillRect/>
          </a:stretch>
        </p:blipFill>
        <p:spPr>
          <a:xfrm>
            <a:off x="5648325" y="564876"/>
            <a:ext cx="971550" cy="973138"/>
          </a:xfrm>
        </p:spPr>
      </p:pic>
      <p:pic>
        <p:nvPicPr>
          <p:cNvPr id="19" name="Picture Placeholder 18" descr="Oar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7781925" y="564876"/>
            <a:ext cx="971550" cy="973138"/>
          </a:xfrm>
        </p:spPr>
      </p:pic>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9913938" y="564876"/>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7</a:t>
            </a:fld>
            <a:endParaRPr lang="en-US"/>
          </a:p>
        </p:txBody>
      </p:sp>
      <p:sp>
        <p:nvSpPr>
          <p:cNvPr id="14" name="Content Placeholder 3">
            <a:extLst>
              <a:ext uri="{FF2B5EF4-FFF2-40B4-BE49-F238E27FC236}">
                <a16:creationId xmlns:a16="http://schemas.microsoft.com/office/drawing/2014/main" id="{5482F049-CFA1-4185-9C60-2C36D888CB03}"/>
              </a:ext>
            </a:extLst>
          </p:cNvPr>
          <p:cNvSpPr txBox="1">
            <a:spLocks/>
          </p:cNvSpPr>
          <p:nvPr/>
        </p:nvSpPr>
        <p:spPr>
          <a:xfrm>
            <a:off x="5162550" y="3414091"/>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Integrate with CRM Systems</a:t>
            </a:r>
            <a:endParaRPr lang="en-US" dirty="0"/>
          </a:p>
        </p:txBody>
      </p:sp>
      <p:sp>
        <p:nvSpPr>
          <p:cNvPr id="15" name="Text Placeholder 4">
            <a:extLst>
              <a:ext uri="{FF2B5EF4-FFF2-40B4-BE49-F238E27FC236}">
                <a16:creationId xmlns:a16="http://schemas.microsoft.com/office/drawing/2014/main" id="{65612A41-E604-452F-9A7B-E476E3FB5AAF}"/>
              </a:ext>
            </a:extLst>
          </p:cNvPr>
          <p:cNvSpPr txBox="1">
            <a:spLocks/>
          </p:cNvSpPr>
          <p:nvPr/>
        </p:nvSpPr>
        <p:spPr>
          <a:xfrm>
            <a:off x="7295581" y="3414091"/>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Promote Your WhatsApp Number</a:t>
            </a:r>
            <a:endParaRPr lang="en-US" dirty="0"/>
          </a:p>
        </p:txBody>
      </p:sp>
      <p:sp>
        <p:nvSpPr>
          <p:cNvPr id="16" name="Text Placeholder 5">
            <a:extLst>
              <a:ext uri="{FF2B5EF4-FFF2-40B4-BE49-F238E27FC236}">
                <a16:creationId xmlns:a16="http://schemas.microsoft.com/office/drawing/2014/main" id="{F513CC54-CE54-4AC6-B171-695AA405C728}"/>
              </a:ext>
            </a:extLst>
          </p:cNvPr>
          <p:cNvSpPr txBox="1">
            <a:spLocks/>
          </p:cNvSpPr>
          <p:nvPr/>
        </p:nvSpPr>
        <p:spPr>
          <a:xfrm>
            <a:off x="9428613" y="3414091"/>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Monitor Analytics</a:t>
            </a:r>
            <a:endParaRPr lang="en-US" dirty="0"/>
          </a:p>
        </p:txBody>
      </p:sp>
      <p:pic>
        <p:nvPicPr>
          <p:cNvPr id="18" name="Picture Placeholder 16" descr="Ferris wheel">
            <a:extLst>
              <a:ext uri="{FF2B5EF4-FFF2-40B4-BE49-F238E27FC236}">
                <a16:creationId xmlns:a16="http://schemas.microsoft.com/office/drawing/2014/main" id="{B2E909D4-2A56-4B50-9B2F-F58A935CABD2}"/>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648325" y="3582991"/>
            <a:ext cx="971550" cy="973138"/>
          </a:xfrm>
          <a:prstGeom prst="ellipse">
            <a:avLst/>
          </a:prstGeom>
          <a:solidFill>
            <a:schemeClr val="bg1">
              <a:lumMod val="95000"/>
            </a:schemeClr>
          </a:solidFill>
        </p:spPr>
      </p:pic>
      <p:pic>
        <p:nvPicPr>
          <p:cNvPr id="20" name="Picture Placeholder 18" descr="Oar in water">
            <a:extLst>
              <a:ext uri="{FF2B5EF4-FFF2-40B4-BE49-F238E27FC236}">
                <a16:creationId xmlns:a16="http://schemas.microsoft.com/office/drawing/2014/main" id="{893A35D3-C4BC-46F9-BB29-B0E4DDD4534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7781925" y="3582991"/>
            <a:ext cx="971550" cy="973138"/>
          </a:xfrm>
          <a:prstGeom prst="ellipse">
            <a:avLst/>
          </a:prstGeom>
          <a:solidFill>
            <a:schemeClr val="bg1">
              <a:lumMod val="95000"/>
            </a:schemeClr>
          </a:solidFill>
        </p:spPr>
      </p:pic>
      <p:pic>
        <p:nvPicPr>
          <p:cNvPr id="22" name="Picture Placeholder 20" descr="Hot-air balloon">
            <a:extLst>
              <a:ext uri="{FF2B5EF4-FFF2-40B4-BE49-F238E27FC236}">
                <a16:creationId xmlns:a16="http://schemas.microsoft.com/office/drawing/2014/main" id="{4116A081-9D1B-4B7B-9136-39D7793D53FB}"/>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9913938" y="3582991"/>
            <a:ext cx="973137" cy="973138"/>
          </a:xfrm>
          <a:prstGeom prst="ellipse">
            <a:avLst/>
          </a:prstGeom>
          <a:solidFill>
            <a:schemeClr val="bg1">
              <a:lumMod val="95000"/>
            </a:schemeClr>
          </a:solidFill>
        </p:spPr>
      </p:pic>
    </p:spTree>
    <p:extLst>
      <p:ext uri="{BB962C8B-B14F-4D97-AF65-F5344CB8AC3E}">
        <p14:creationId xmlns:p14="http://schemas.microsoft.com/office/powerpoint/2010/main" val="25681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dirty="0"/>
              <a:t>WhatsApp Business Feature</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221287" y="309769"/>
            <a:ext cx="1944000" cy="2700000"/>
          </a:xfrm>
        </p:spPr>
        <p:txBody>
          <a:bodyPr/>
          <a:lstStyle/>
          <a:p>
            <a:r>
              <a:rPr lang="en-IN" b="1" dirty="0"/>
              <a:t>Business Profile</a:t>
            </a:r>
            <a:r>
              <a:rPr lang="en-IN" dirty="0"/>
              <a:t>:</a:t>
            </a:r>
            <a:endParaRPr lang="en-US" dirty="0"/>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354543" y="309769"/>
            <a:ext cx="1943100" cy="2700000"/>
          </a:xfrm>
        </p:spPr>
        <p:txBody>
          <a:bodyPr/>
          <a:lstStyle/>
          <a:p>
            <a:r>
              <a:rPr lang="en-IN" b="1" dirty="0"/>
              <a:t>Automated Greetings</a:t>
            </a:r>
            <a:endParaRPr lang="en-US" dirty="0"/>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86900" y="309769"/>
            <a:ext cx="1943100" cy="2700000"/>
          </a:xfrm>
        </p:spPr>
        <p:txBody>
          <a:bodyPr/>
          <a:lstStyle/>
          <a:p>
            <a:r>
              <a:rPr lang="en-IN" b="1" dirty="0"/>
              <a:t>Quick Replies</a:t>
            </a:r>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5779287" y="614569"/>
            <a:ext cx="828000" cy="828000"/>
          </a:xfrm>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7912093" y="614569"/>
            <a:ext cx="828000" cy="828000"/>
          </a:xfrm>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10044450" y="614569"/>
            <a:ext cx="828000" cy="828000"/>
          </a:xfrm>
        </p:spPr>
        <p:txBody>
          <a:bodyPr/>
          <a:lstStyle/>
          <a:p>
            <a:r>
              <a:rPr lang="en-US"/>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dirty="0"/>
              <a:t>WhatsApp Business app offers several features tailored specifically for businesses to communicate effectively with customers and manage their presence on the platform</a:t>
            </a:r>
          </a:p>
        </p:txBody>
      </p:sp>
      <p:sp>
        <p:nvSpPr>
          <p:cNvPr id="11" name="Content Placeholder 18">
            <a:extLst>
              <a:ext uri="{FF2B5EF4-FFF2-40B4-BE49-F238E27FC236}">
                <a16:creationId xmlns:a16="http://schemas.microsoft.com/office/drawing/2014/main" id="{501DBF0C-A317-434B-B99E-0A0CB0BFBDB6}"/>
              </a:ext>
            </a:extLst>
          </p:cNvPr>
          <p:cNvSpPr txBox="1">
            <a:spLocks/>
          </p:cNvSpPr>
          <p:nvPr/>
        </p:nvSpPr>
        <p:spPr>
          <a:xfrm>
            <a:off x="5221287" y="3429000"/>
            <a:ext cx="1944000" cy="2700000"/>
          </a:xfrm>
          <a:prstGeom prst="rect">
            <a:avLst/>
          </a:prstGeo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vert="horz" lIns="0" tIns="1332000" rIns="0" bIns="0" rtlCol="0">
            <a:no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Labels</a:t>
            </a:r>
            <a:endParaRPr lang="en-US" dirty="0"/>
          </a:p>
        </p:txBody>
      </p:sp>
      <p:sp>
        <p:nvSpPr>
          <p:cNvPr id="12" name="Text Placeholder 19">
            <a:extLst>
              <a:ext uri="{FF2B5EF4-FFF2-40B4-BE49-F238E27FC236}">
                <a16:creationId xmlns:a16="http://schemas.microsoft.com/office/drawing/2014/main" id="{2DC42489-BAEA-4DD4-8C6B-0569053F072A}"/>
              </a:ext>
            </a:extLst>
          </p:cNvPr>
          <p:cNvSpPr txBox="1">
            <a:spLocks/>
          </p:cNvSpPr>
          <p:nvPr/>
        </p:nvSpPr>
        <p:spPr>
          <a:xfrm>
            <a:off x="7354543" y="3429000"/>
            <a:ext cx="1943100" cy="2700000"/>
          </a:xfrm>
          <a:prstGeom prst="rect">
            <a:avLst/>
          </a:prstGeo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vert="horz" lIns="0" tIns="1332000" rIns="0" bIns="0" rtlCol="0">
            <a:no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Messaging Statistics</a:t>
            </a:r>
            <a:endParaRPr lang="en-US" dirty="0"/>
          </a:p>
        </p:txBody>
      </p:sp>
      <p:sp>
        <p:nvSpPr>
          <p:cNvPr id="13" name="Text Placeholder 20">
            <a:extLst>
              <a:ext uri="{FF2B5EF4-FFF2-40B4-BE49-F238E27FC236}">
                <a16:creationId xmlns:a16="http://schemas.microsoft.com/office/drawing/2014/main" id="{BF4F7CBC-873E-4748-907F-8A6FF9DF4DB0}"/>
              </a:ext>
            </a:extLst>
          </p:cNvPr>
          <p:cNvSpPr txBox="1">
            <a:spLocks/>
          </p:cNvSpPr>
          <p:nvPr/>
        </p:nvSpPr>
        <p:spPr>
          <a:xfrm>
            <a:off x="9486900" y="3429000"/>
            <a:ext cx="1943100" cy="2700000"/>
          </a:xfrm>
          <a:prstGeom prst="rect">
            <a:avLst/>
          </a:prstGeo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vert="horz" lIns="0" tIns="1332000" rIns="0" bIns="0" rtlCol="0">
            <a:no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Business Messaging Tools</a:t>
            </a:r>
            <a:endParaRPr lang="en-US" dirty="0"/>
          </a:p>
        </p:txBody>
      </p:sp>
      <p:sp>
        <p:nvSpPr>
          <p:cNvPr id="14" name="Text Placeholder 21">
            <a:extLst>
              <a:ext uri="{FF2B5EF4-FFF2-40B4-BE49-F238E27FC236}">
                <a16:creationId xmlns:a16="http://schemas.microsoft.com/office/drawing/2014/main" id="{E3844F4A-B088-4046-A10F-B2E9364BFC3C}"/>
              </a:ext>
            </a:extLst>
          </p:cNvPr>
          <p:cNvSpPr txBox="1">
            <a:spLocks/>
          </p:cNvSpPr>
          <p:nvPr/>
        </p:nvSpPr>
        <p:spPr>
          <a:xfrm>
            <a:off x="5779287" y="3733800"/>
            <a:ext cx="828000" cy="828000"/>
          </a:xfrm>
          <a:prstGeom prst="ellipse">
            <a:avLst/>
          </a:prstGeom>
          <a:solidFill>
            <a:schemeClr val="tx1">
              <a:lumMod val="85000"/>
              <a:lumOff val="15000"/>
            </a:schemeClr>
          </a:solidFill>
        </p:spPr>
        <p:txBody>
          <a:bodyPr vert="horz" lIns="0" tIns="0" rIns="0" bIns="0" rtlCol="0" anchor="ctr">
            <a:noAutofit/>
          </a:bodyPr>
          <a:lstStyle>
            <a:lvl1pPr marL="0" indent="0" algn="ctr" defTabSz="914400" rtl="0" eaLnBrk="1" latinLnBrk="0" hangingPunct="1">
              <a:lnSpc>
                <a:spcPct val="100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4</a:t>
            </a:r>
          </a:p>
        </p:txBody>
      </p:sp>
      <p:sp>
        <p:nvSpPr>
          <p:cNvPr id="15" name="Text Placeholder 22">
            <a:extLst>
              <a:ext uri="{FF2B5EF4-FFF2-40B4-BE49-F238E27FC236}">
                <a16:creationId xmlns:a16="http://schemas.microsoft.com/office/drawing/2014/main" id="{82248688-5527-4ADD-A4CD-5D7ED26F0FBE}"/>
              </a:ext>
            </a:extLst>
          </p:cNvPr>
          <p:cNvSpPr txBox="1">
            <a:spLocks/>
          </p:cNvSpPr>
          <p:nvPr/>
        </p:nvSpPr>
        <p:spPr>
          <a:xfrm>
            <a:off x="7912093" y="3733800"/>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5</a:t>
            </a:r>
          </a:p>
        </p:txBody>
      </p:sp>
      <p:sp>
        <p:nvSpPr>
          <p:cNvPr id="17" name="Text Placeholder 23">
            <a:extLst>
              <a:ext uri="{FF2B5EF4-FFF2-40B4-BE49-F238E27FC236}">
                <a16:creationId xmlns:a16="http://schemas.microsoft.com/office/drawing/2014/main" id="{8EA8ADFC-FC6A-4573-9651-1279FC6BDEEC}"/>
              </a:ext>
            </a:extLst>
          </p:cNvPr>
          <p:cNvSpPr txBox="1">
            <a:spLocks/>
          </p:cNvSpPr>
          <p:nvPr/>
        </p:nvSpPr>
        <p:spPr>
          <a:xfrm>
            <a:off x="10044450" y="3733800"/>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6</a:t>
            </a:r>
          </a:p>
        </p:txBody>
      </p:sp>
    </p:spTree>
    <p:extLst>
      <p:ext uri="{BB962C8B-B14F-4D97-AF65-F5344CB8AC3E}">
        <p14:creationId xmlns:p14="http://schemas.microsoft.com/office/powerpoint/2010/main" val="374911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dirty="0"/>
              <a:t>WhatsApp Business Feature</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221287" y="309769"/>
            <a:ext cx="1944000" cy="2700000"/>
          </a:xfrm>
        </p:spPr>
        <p:txBody>
          <a:bodyPr/>
          <a:lstStyle/>
          <a:p>
            <a:r>
              <a:rPr lang="en-IN" b="1" dirty="0"/>
              <a:t>Broadcast Lists</a:t>
            </a:r>
            <a:endParaRPr lang="en-US" dirty="0"/>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354543" y="309769"/>
            <a:ext cx="1943100" cy="2700000"/>
          </a:xfrm>
        </p:spPr>
        <p:txBody>
          <a:bodyPr/>
          <a:lstStyle/>
          <a:p>
            <a:r>
              <a:rPr lang="en-IN" b="1" dirty="0"/>
              <a:t>Business </a:t>
            </a:r>
            <a:r>
              <a:rPr lang="en-IN" b="1" dirty="0" err="1"/>
              <a:t>Catalog</a:t>
            </a:r>
            <a:endParaRPr lang="en-US" dirty="0"/>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86900" y="309769"/>
            <a:ext cx="1943100" cy="2700000"/>
          </a:xfrm>
        </p:spPr>
        <p:txBody>
          <a:bodyPr/>
          <a:lstStyle/>
          <a:p>
            <a:r>
              <a:rPr lang="en-IN" b="1" dirty="0"/>
              <a:t>Verified Business Account</a:t>
            </a:r>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5779287" y="614569"/>
            <a:ext cx="828000" cy="828000"/>
          </a:xfrm>
        </p:spPr>
        <p:txBody>
          <a:bodyPr/>
          <a:lstStyle/>
          <a:p>
            <a:r>
              <a:rPr lang="en-US" dirty="0"/>
              <a:t>7</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7912093" y="614569"/>
            <a:ext cx="828000" cy="828000"/>
          </a:xfrm>
        </p:spPr>
        <p:txBody>
          <a:bodyPr/>
          <a:lstStyle/>
          <a:p>
            <a:r>
              <a:rPr lang="en-US" dirty="0"/>
              <a:t>8</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10044450" y="614569"/>
            <a:ext cx="828000" cy="828000"/>
          </a:xfrm>
        </p:spPr>
        <p:txBody>
          <a:bodyPr/>
          <a:lstStyle/>
          <a:p>
            <a:r>
              <a:rPr lang="en-US" dirty="0"/>
              <a:t>9</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dirty="0"/>
              <a:t>WhatsApp Business app offers several features tailored specifically for businesses to communicate effectively with customers and manage their presence on the platform</a:t>
            </a:r>
          </a:p>
        </p:txBody>
      </p:sp>
      <p:sp>
        <p:nvSpPr>
          <p:cNvPr id="11" name="Content Placeholder 18">
            <a:extLst>
              <a:ext uri="{FF2B5EF4-FFF2-40B4-BE49-F238E27FC236}">
                <a16:creationId xmlns:a16="http://schemas.microsoft.com/office/drawing/2014/main" id="{501DBF0C-A317-434B-B99E-0A0CB0BFBDB6}"/>
              </a:ext>
            </a:extLst>
          </p:cNvPr>
          <p:cNvSpPr txBox="1">
            <a:spLocks/>
          </p:cNvSpPr>
          <p:nvPr/>
        </p:nvSpPr>
        <p:spPr>
          <a:xfrm>
            <a:off x="5221287" y="3429000"/>
            <a:ext cx="1944000" cy="2700000"/>
          </a:xfrm>
          <a:prstGeom prst="rect">
            <a:avLst/>
          </a:prstGeo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vert="horz" lIns="0" tIns="1332000" rIns="0" bIns="0" rtlCol="0">
            <a:no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WhatsApp Web</a:t>
            </a:r>
            <a:endParaRPr lang="en-US" dirty="0"/>
          </a:p>
        </p:txBody>
      </p:sp>
      <p:sp>
        <p:nvSpPr>
          <p:cNvPr id="12" name="Text Placeholder 19">
            <a:extLst>
              <a:ext uri="{FF2B5EF4-FFF2-40B4-BE49-F238E27FC236}">
                <a16:creationId xmlns:a16="http://schemas.microsoft.com/office/drawing/2014/main" id="{2DC42489-BAEA-4DD4-8C6B-0569053F072A}"/>
              </a:ext>
            </a:extLst>
          </p:cNvPr>
          <p:cNvSpPr txBox="1">
            <a:spLocks/>
          </p:cNvSpPr>
          <p:nvPr/>
        </p:nvSpPr>
        <p:spPr>
          <a:xfrm>
            <a:off x="7354543" y="3429000"/>
            <a:ext cx="1943100" cy="2700000"/>
          </a:xfrm>
          <a:prstGeom prst="rect">
            <a:avLst/>
          </a:prstGeo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vert="horz" lIns="0" tIns="1332000" rIns="0" bIns="0" rtlCol="0">
            <a:no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Integration with Facebook</a:t>
            </a:r>
            <a:endParaRPr lang="en-US" dirty="0"/>
          </a:p>
        </p:txBody>
      </p:sp>
      <p:sp>
        <p:nvSpPr>
          <p:cNvPr id="13" name="Text Placeholder 20">
            <a:extLst>
              <a:ext uri="{FF2B5EF4-FFF2-40B4-BE49-F238E27FC236}">
                <a16:creationId xmlns:a16="http://schemas.microsoft.com/office/drawing/2014/main" id="{BF4F7CBC-873E-4748-907F-8A6FF9DF4DB0}"/>
              </a:ext>
            </a:extLst>
          </p:cNvPr>
          <p:cNvSpPr txBox="1">
            <a:spLocks/>
          </p:cNvSpPr>
          <p:nvPr/>
        </p:nvSpPr>
        <p:spPr>
          <a:xfrm>
            <a:off x="9486900" y="3429000"/>
            <a:ext cx="1943100" cy="2700000"/>
          </a:xfrm>
          <a:prstGeom prst="rect">
            <a:avLst/>
          </a:prstGeo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vert="horz" lIns="0" tIns="1332000" rIns="0" bIns="0" rtlCol="0">
            <a:no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IN" b="1" dirty="0"/>
              <a:t>Security and Privacy</a:t>
            </a:r>
            <a:endParaRPr lang="en-US" dirty="0"/>
          </a:p>
        </p:txBody>
      </p:sp>
      <p:sp>
        <p:nvSpPr>
          <p:cNvPr id="14" name="Text Placeholder 21">
            <a:extLst>
              <a:ext uri="{FF2B5EF4-FFF2-40B4-BE49-F238E27FC236}">
                <a16:creationId xmlns:a16="http://schemas.microsoft.com/office/drawing/2014/main" id="{E3844F4A-B088-4046-A10F-B2E9364BFC3C}"/>
              </a:ext>
            </a:extLst>
          </p:cNvPr>
          <p:cNvSpPr txBox="1">
            <a:spLocks/>
          </p:cNvSpPr>
          <p:nvPr/>
        </p:nvSpPr>
        <p:spPr>
          <a:xfrm>
            <a:off x="5779287" y="3733800"/>
            <a:ext cx="828000" cy="828000"/>
          </a:xfrm>
          <a:prstGeom prst="ellipse">
            <a:avLst/>
          </a:prstGeom>
          <a:solidFill>
            <a:schemeClr val="tx1">
              <a:lumMod val="85000"/>
              <a:lumOff val="15000"/>
            </a:schemeClr>
          </a:solidFill>
        </p:spPr>
        <p:txBody>
          <a:bodyPr vert="horz" lIns="0" tIns="0" rIns="0" bIns="0" rtlCol="0" anchor="ctr">
            <a:noAutofit/>
          </a:bodyPr>
          <a:lstStyle>
            <a:lvl1pPr marL="0" indent="0" algn="ctr" defTabSz="914400" rtl="0" eaLnBrk="1" latinLnBrk="0" hangingPunct="1">
              <a:lnSpc>
                <a:spcPct val="100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10</a:t>
            </a:r>
          </a:p>
        </p:txBody>
      </p:sp>
      <p:sp>
        <p:nvSpPr>
          <p:cNvPr id="15" name="Text Placeholder 22">
            <a:extLst>
              <a:ext uri="{FF2B5EF4-FFF2-40B4-BE49-F238E27FC236}">
                <a16:creationId xmlns:a16="http://schemas.microsoft.com/office/drawing/2014/main" id="{82248688-5527-4ADD-A4CD-5D7ED26F0FBE}"/>
              </a:ext>
            </a:extLst>
          </p:cNvPr>
          <p:cNvSpPr txBox="1">
            <a:spLocks/>
          </p:cNvSpPr>
          <p:nvPr/>
        </p:nvSpPr>
        <p:spPr>
          <a:xfrm>
            <a:off x="7912093" y="3733800"/>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11</a:t>
            </a:r>
          </a:p>
        </p:txBody>
      </p:sp>
      <p:sp>
        <p:nvSpPr>
          <p:cNvPr id="17" name="Text Placeholder 23">
            <a:extLst>
              <a:ext uri="{FF2B5EF4-FFF2-40B4-BE49-F238E27FC236}">
                <a16:creationId xmlns:a16="http://schemas.microsoft.com/office/drawing/2014/main" id="{8EA8ADFC-FC6A-4573-9651-1279FC6BDEEC}"/>
              </a:ext>
            </a:extLst>
          </p:cNvPr>
          <p:cNvSpPr txBox="1">
            <a:spLocks/>
          </p:cNvSpPr>
          <p:nvPr/>
        </p:nvSpPr>
        <p:spPr>
          <a:xfrm>
            <a:off x="10044450" y="3733800"/>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12</a:t>
            </a:r>
          </a:p>
        </p:txBody>
      </p:sp>
    </p:spTree>
    <p:extLst>
      <p:ext uri="{BB962C8B-B14F-4D97-AF65-F5344CB8AC3E}">
        <p14:creationId xmlns:p14="http://schemas.microsoft.com/office/powerpoint/2010/main" val="312543960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2877</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Schoolbook</vt:lpstr>
      <vt:lpstr>Corbel</vt:lpstr>
      <vt:lpstr>Headlines</vt:lpstr>
      <vt:lpstr>WhatsApp Business</vt:lpstr>
      <vt:lpstr>Benefits -  Usages of WhatsApp for business</vt:lpstr>
      <vt:lpstr>Benefits -  Usages of WhatsApp for business</vt:lpstr>
      <vt:lpstr>Benefits -  Usages of WhatsApp for business</vt:lpstr>
      <vt:lpstr>Benefits -  Usages of WhatsApp for business</vt:lpstr>
      <vt:lpstr>WhatsApp Business</vt:lpstr>
      <vt:lpstr>WhatsApp Business</vt:lpstr>
      <vt:lpstr>WhatsApp Business Feature</vt:lpstr>
      <vt:lpstr>WhatsApp Business Feature</vt:lpstr>
      <vt:lpstr>WhatsApp Automated Greetings</vt:lpstr>
      <vt:lpstr>WhatsApp Business Automated Greetings</vt:lpstr>
      <vt:lpstr>WhatsApp Quick Replies</vt:lpstr>
      <vt:lpstr>WhatsApp Away Messages</vt:lpstr>
      <vt:lpstr>WhatsApp Business Labels</vt:lpstr>
      <vt:lpstr>WhatsApp Business Catalog</vt:lpstr>
      <vt:lpstr>WhatsApp Business Broadcast</vt:lpstr>
      <vt:lpstr>WhatsApp Business Broadcast</vt:lpstr>
      <vt:lpstr>Verified Business Accounts</vt:lpstr>
      <vt:lpstr>Integrating WhatsApp Business with Facebook</vt:lpstr>
      <vt:lpstr>Integrating WhatsApp Business with Facebook</vt:lpstr>
      <vt:lpstr>Integrating WhatsApp Business with Facebook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2024-03-22T04:29:47Z</dcterms:created>
  <dcterms:modified xsi:type="dcterms:W3CDTF">2024-03-27T05:47:59Z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