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3" d="100"/>
          <a:sy n="93" d="100"/>
        </p:scale>
        <p:origin x="139"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8168-6CD4-4F26-ADB6-62E96210FF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199D9F-BAB7-4D2B-AC1C-4531FB1672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73D121-F53C-4E7B-9489-C6F8144F78DE}"/>
              </a:ext>
            </a:extLst>
          </p:cNvPr>
          <p:cNvSpPr>
            <a:spLocks noGrp="1"/>
          </p:cNvSpPr>
          <p:nvPr>
            <p:ph type="dt" sz="half" idx="10"/>
          </p:nvPr>
        </p:nvSpPr>
        <p:spPr/>
        <p:txBody>
          <a:bodyPr/>
          <a:lstStyle/>
          <a:p>
            <a:fld id="{A677A1D2-EE06-497D-AD43-761AF3FBBEBD}" type="datetimeFigureOut">
              <a:rPr lang="en-IN" smtClean="0"/>
              <a:t>15-06-2020</a:t>
            </a:fld>
            <a:endParaRPr lang="en-IN"/>
          </a:p>
        </p:txBody>
      </p:sp>
      <p:sp>
        <p:nvSpPr>
          <p:cNvPr id="5" name="Footer Placeholder 4">
            <a:extLst>
              <a:ext uri="{FF2B5EF4-FFF2-40B4-BE49-F238E27FC236}">
                <a16:creationId xmlns:a16="http://schemas.microsoft.com/office/drawing/2014/main" id="{50ECD477-051C-4430-BF8D-37713D38EE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BBDDEA-91AE-4FA7-9AE7-52B80C585E9C}"/>
              </a:ext>
            </a:extLst>
          </p:cNvPr>
          <p:cNvSpPr>
            <a:spLocks noGrp="1"/>
          </p:cNvSpPr>
          <p:nvPr>
            <p:ph type="sldNum" sz="quarter" idx="12"/>
          </p:nvPr>
        </p:nvSpPr>
        <p:spPr/>
        <p:txBody>
          <a:bodyPr/>
          <a:lstStyle/>
          <a:p>
            <a:fld id="{CA25CB76-927D-49EB-B312-C03A31F10CF0}" type="slidenum">
              <a:rPr lang="en-IN" smtClean="0"/>
              <a:t>‹#›</a:t>
            </a:fld>
            <a:endParaRPr lang="en-IN"/>
          </a:p>
        </p:txBody>
      </p:sp>
    </p:spTree>
    <p:extLst>
      <p:ext uri="{BB962C8B-B14F-4D97-AF65-F5344CB8AC3E}">
        <p14:creationId xmlns:p14="http://schemas.microsoft.com/office/powerpoint/2010/main" val="3847805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9FAA0-D79A-444C-ACC7-10A14BB279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1202DC-C9E3-4A3E-BDD0-26BDC6807C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9CB128-5752-4937-8E71-CD0BDA15BC6B}"/>
              </a:ext>
            </a:extLst>
          </p:cNvPr>
          <p:cNvSpPr>
            <a:spLocks noGrp="1"/>
          </p:cNvSpPr>
          <p:nvPr>
            <p:ph type="dt" sz="half" idx="10"/>
          </p:nvPr>
        </p:nvSpPr>
        <p:spPr/>
        <p:txBody>
          <a:bodyPr/>
          <a:lstStyle/>
          <a:p>
            <a:fld id="{A677A1D2-EE06-497D-AD43-761AF3FBBEBD}" type="datetimeFigureOut">
              <a:rPr lang="en-IN" smtClean="0"/>
              <a:t>15-06-2020</a:t>
            </a:fld>
            <a:endParaRPr lang="en-IN"/>
          </a:p>
        </p:txBody>
      </p:sp>
      <p:sp>
        <p:nvSpPr>
          <p:cNvPr id="5" name="Footer Placeholder 4">
            <a:extLst>
              <a:ext uri="{FF2B5EF4-FFF2-40B4-BE49-F238E27FC236}">
                <a16:creationId xmlns:a16="http://schemas.microsoft.com/office/drawing/2014/main" id="{19ED2355-7767-456C-B77D-078BCEC38E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C59000-2588-4AA3-8AC9-C69061120EC3}"/>
              </a:ext>
            </a:extLst>
          </p:cNvPr>
          <p:cNvSpPr>
            <a:spLocks noGrp="1"/>
          </p:cNvSpPr>
          <p:nvPr>
            <p:ph type="sldNum" sz="quarter" idx="12"/>
          </p:nvPr>
        </p:nvSpPr>
        <p:spPr/>
        <p:txBody>
          <a:bodyPr/>
          <a:lstStyle/>
          <a:p>
            <a:fld id="{CA25CB76-927D-49EB-B312-C03A31F10CF0}" type="slidenum">
              <a:rPr lang="en-IN" smtClean="0"/>
              <a:t>‹#›</a:t>
            </a:fld>
            <a:endParaRPr lang="en-IN"/>
          </a:p>
        </p:txBody>
      </p:sp>
    </p:spTree>
    <p:extLst>
      <p:ext uri="{BB962C8B-B14F-4D97-AF65-F5344CB8AC3E}">
        <p14:creationId xmlns:p14="http://schemas.microsoft.com/office/powerpoint/2010/main" val="283916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E96AD1-1400-4CF6-BF73-B1A3DF513D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10253F-E720-4610-BE88-5B781003B0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C98022-045E-4C7C-92A9-F7C75C504FC9}"/>
              </a:ext>
            </a:extLst>
          </p:cNvPr>
          <p:cNvSpPr>
            <a:spLocks noGrp="1"/>
          </p:cNvSpPr>
          <p:nvPr>
            <p:ph type="dt" sz="half" idx="10"/>
          </p:nvPr>
        </p:nvSpPr>
        <p:spPr/>
        <p:txBody>
          <a:bodyPr/>
          <a:lstStyle/>
          <a:p>
            <a:fld id="{A677A1D2-EE06-497D-AD43-761AF3FBBEBD}" type="datetimeFigureOut">
              <a:rPr lang="en-IN" smtClean="0"/>
              <a:t>15-06-2020</a:t>
            </a:fld>
            <a:endParaRPr lang="en-IN"/>
          </a:p>
        </p:txBody>
      </p:sp>
      <p:sp>
        <p:nvSpPr>
          <p:cNvPr id="5" name="Footer Placeholder 4">
            <a:extLst>
              <a:ext uri="{FF2B5EF4-FFF2-40B4-BE49-F238E27FC236}">
                <a16:creationId xmlns:a16="http://schemas.microsoft.com/office/drawing/2014/main" id="{DA3FFCF6-A950-4D9D-BCBA-5B0CD58D8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F3BFD5-6D3A-438D-BDB0-8B9078577DA6}"/>
              </a:ext>
            </a:extLst>
          </p:cNvPr>
          <p:cNvSpPr>
            <a:spLocks noGrp="1"/>
          </p:cNvSpPr>
          <p:nvPr>
            <p:ph type="sldNum" sz="quarter" idx="12"/>
          </p:nvPr>
        </p:nvSpPr>
        <p:spPr/>
        <p:txBody>
          <a:bodyPr/>
          <a:lstStyle/>
          <a:p>
            <a:fld id="{CA25CB76-927D-49EB-B312-C03A31F10CF0}" type="slidenum">
              <a:rPr lang="en-IN" smtClean="0"/>
              <a:t>‹#›</a:t>
            </a:fld>
            <a:endParaRPr lang="en-IN"/>
          </a:p>
        </p:txBody>
      </p:sp>
    </p:spTree>
    <p:extLst>
      <p:ext uri="{BB962C8B-B14F-4D97-AF65-F5344CB8AC3E}">
        <p14:creationId xmlns:p14="http://schemas.microsoft.com/office/powerpoint/2010/main" val="314135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B131-981F-4C8B-89AC-74C977BADE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92EABF-2274-4869-9D82-07BE97B3B4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9F9A8E-D050-4213-ACAC-5A87E2BF6D84}"/>
              </a:ext>
            </a:extLst>
          </p:cNvPr>
          <p:cNvSpPr>
            <a:spLocks noGrp="1"/>
          </p:cNvSpPr>
          <p:nvPr>
            <p:ph type="dt" sz="half" idx="10"/>
          </p:nvPr>
        </p:nvSpPr>
        <p:spPr/>
        <p:txBody>
          <a:bodyPr/>
          <a:lstStyle/>
          <a:p>
            <a:fld id="{A677A1D2-EE06-497D-AD43-761AF3FBBEBD}" type="datetimeFigureOut">
              <a:rPr lang="en-IN" smtClean="0"/>
              <a:t>15-06-2020</a:t>
            </a:fld>
            <a:endParaRPr lang="en-IN"/>
          </a:p>
        </p:txBody>
      </p:sp>
      <p:sp>
        <p:nvSpPr>
          <p:cNvPr id="5" name="Footer Placeholder 4">
            <a:extLst>
              <a:ext uri="{FF2B5EF4-FFF2-40B4-BE49-F238E27FC236}">
                <a16:creationId xmlns:a16="http://schemas.microsoft.com/office/drawing/2014/main" id="{73013DD1-7960-4BBC-9905-22CF09B792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222FB9-0F19-4083-B391-216D4F07F0FB}"/>
              </a:ext>
            </a:extLst>
          </p:cNvPr>
          <p:cNvSpPr>
            <a:spLocks noGrp="1"/>
          </p:cNvSpPr>
          <p:nvPr>
            <p:ph type="sldNum" sz="quarter" idx="12"/>
          </p:nvPr>
        </p:nvSpPr>
        <p:spPr/>
        <p:txBody>
          <a:bodyPr/>
          <a:lstStyle/>
          <a:p>
            <a:fld id="{CA25CB76-927D-49EB-B312-C03A31F10CF0}" type="slidenum">
              <a:rPr lang="en-IN" smtClean="0"/>
              <a:t>‹#›</a:t>
            </a:fld>
            <a:endParaRPr lang="en-IN"/>
          </a:p>
        </p:txBody>
      </p:sp>
    </p:spTree>
    <p:extLst>
      <p:ext uri="{BB962C8B-B14F-4D97-AF65-F5344CB8AC3E}">
        <p14:creationId xmlns:p14="http://schemas.microsoft.com/office/powerpoint/2010/main" val="2411786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A8C9-DF97-4E52-BC09-CA5FEDF700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BBF821-3E51-4CC0-BA59-665C4E71A2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2F8993-7806-4B1A-AA4D-DB94F562CACB}"/>
              </a:ext>
            </a:extLst>
          </p:cNvPr>
          <p:cNvSpPr>
            <a:spLocks noGrp="1"/>
          </p:cNvSpPr>
          <p:nvPr>
            <p:ph type="dt" sz="half" idx="10"/>
          </p:nvPr>
        </p:nvSpPr>
        <p:spPr/>
        <p:txBody>
          <a:bodyPr/>
          <a:lstStyle/>
          <a:p>
            <a:fld id="{A677A1D2-EE06-497D-AD43-761AF3FBBEBD}" type="datetimeFigureOut">
              <a:rPr lang="en-IN" smtClean="0"/>
              <a:t>15-06-2020</a:t>
            </a:fld>
            <a:endParaRPr lang="en-IN"/>
          </a:p>
        </p:txBody>
      </p:sp>
      <p:sp>
        <p:nvSpPr>
          <p:cNvPr id="5" name="Footer Placeholder 4">
            <a:extLst>
              <a:ext uri="{FF2B5EF4-FFF2-40B4-BE49-F238E27FC236}">
                <a16:creationId xmlns:a16="http://schemas.microsoft.com/office/drawing/2014/main" id="{E2889876-AD09-454C-AA87-E8FED1353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F00A74-3930-4EA0-BC95-7F93D2DEA332}"/>
              </a:ext>
            </a:extLst>
          </p:cNvPr>
          <p:cNvSpPr>
            <a:spLocks noGrp="1"/>
          </p:cNvSpPr>
          <p:nvPr>
            <p:ph type="sldNum" sz="quarter" idx="12"/>
          </p:nvPr>
        </p:nvSpPr>
        <p:spPr/>
        <p:txBody>
          <a:bodyPr/>
          <a:lstStyle/>
          <a:p>
            <a:fld id="{CA25CB76-927D-49EB-B312-C03A31F10CF0}" type="slidenum">
              <a:rPr lang="en-IN" smtClean="0"/>
              <a:t>‹#›</a:t>
            </a:fld>
            <a:endParaRPr lang="en-IN"/>
          </a:p>
        </p:txBody>
      </p:sp>
    </p:spTree>
    <p:extLst>
      <p:ext uri="{BB962C8B-B14F-4D97-AF65-F5344CB8AC3E}">
        <p14:creationId xmlns:p14="http://schemas.microsoft.com/office/powerpoint/2010/main" val="2208516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E2911-A6E9-48F9-995E-6880F97261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55BE26-8042-45EA-9E9F-8359C59AF7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ECB067-F4A0-4A0B-ADBC-A895F8EF7B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D2753D-E9B3-475D-A018-D36AD9DEFF58}"/>
              </a:ext>
            </a:extLst>
          </p:cNvPr>
          <p:cNvSpPr>
            <a:spLocks noGrp="1"/>
          </p:cNvSpPr>
          <p:nvPr>
            <p:ph type="dt" sz="half" idx="10"/>
          </p:nvPr>
        </p:nvSpPr>
        <p:spPr/>
        <p:txBody>
          <a:bodyPr/>
          <a:lstStyle/>
          <a:p>
            <a:fld id="{A677A1D2-EE06-497D-AD43-761AF3FBBEBD}" type="datetimeFigureOut">
              <a:rPr lang="en-IN" smtClean="0"/>
              <a:t>15-06-2020</a:t>
            </a:fld>
            <a:endParaRPr lang="en-IN"/>
          </a:p>
        </p:txBody>
      </p:sp>
      <p:sp>
        <p:nvSpPr>
          <p:cNvPr id="6" name="Footer Placeholder 5">
            <a:extLst>
              <a:ext uri="{FF2B5EF4-FFF2-40B4-BE49-F238E27FC236}">
                <a16:creationId xmlns:a16="http://schemas.microsoft.com/office/drawing/2014/main" id="{A0F6FDEF-465F-4A58-AB3E-E7F493A800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B31F83-34F8-429D-B5F9-A777E660C378}"/>
              </a:ext>
            </a:extLst>
          </p:cNvPr>
          <p:cNvSpPr>
            <a:spLocks noGrp="1"/>
          </p:cNvSpPr>
          <p:nvPr>
            <p:ph type="sldNum" sz="quarter" idx="12"/>
          </p:nvPr>
        </p:nvSpPr>
        <p:spPr/>
        <p:txBody>
          <a:bodyPr/>
          <a:lstStyle/>
          <a:p>
            <a:fld id="{CA25CB76-927D-49EB-B312-C03A31F10CF0}" type="slidenum">
              <a:rPr lang="en-IN" smtClean="0"/>
              <a:t>‹#›</a:t>
            </a:fld>
            <a:endParaRPr lang="en-IN"/>
          </a:p>
        </p:txBody>
      </p:sp>
    </p:spTree>
    <p:extLst>
      <p:ext uri="{BB962C8B-B14F-4D97-AF65-F5344CB8AC3E}">
        <p14:creationId xmlns:p14="http://schemas.microsoft.com/office/powerpoint/2010/main" val="1475512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E9EF-8347-4BB5-A30E-49E049243D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7CE355-1A59-4487-AA17-856B8EE9D3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F7B6CE-5229-46E2-8E1D-1AF22B288A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90431E-691F-4782-878D-ECD9B4EF8E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4DB92-BBE7-43B9-9F17-B825A232B2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812426-89E0-44E1-8A29-E0855C3CA508}"/>
              </a:ext>
            </a:extLst>
          </p:cNvPr>
          <p:cNvSpPr>
            <a:spLocks noGrp="1"/>
          </p:cNvSpPr>
          <p:nvPr>
            <p:ph type="dt" sz="half" idx="10"/>
          </p:nvPr>
        </p:nvSpPr>
        <p:spPr/>
        <p:txBody>
          <a:bodyPr/>
          <a:lstStyle/>
          <a:p>
            <a:fld id="{A677A1D2-EE06-497D-AD43-761AF3FBBEBD}" type="datetimeFigureOut">
              <a:rPr lang="en-IN" smtClean="0"/>
              <a:t>15-06-2020</a:t>
            </a:fld>
            <a:endParaRPr lang="en-IN"/>
          </a:p>
        </p:txBody>
      </p:sp>
      <p:sp>
        <p:nvSpPr>
          <p:cNvPr id="8" name="Footer Placeholder 7">
            <a:extLst>
              <a:ext uri="{FF2B5EF4-FFF2-40B4-BE49-F238E27FC236}">
                <a16:creationId xmlns:a16="http://schemas.microsoft.com/office/drawing/2014/main" id="{CFBDE3E1-C474-4025-B840-D2E8171A8B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78E7E9-2825-46C6-B347-E63BB2B0FDA1}"/>
              </a:ext>
            </a:extLst>
          </p:cNvPr>
          <p:cNvSpPr>
            <a:spLocks noGrp="1"/>
          </p:cNvSpPr>
          <p:nvPr>
            <p:ph type="sldNum" sz="quarter" idx="12"/>
          </p:nvPr>
        </p:nvSpPr>
        <p:spPr/>
        <p:txBody>
          <a:bodyPr/>
          <a:lstStyle/>
          <a:p>
            <a:fld id="{CA25CB76-927D-49EB-B312-C03A31F10CF0}" type="slidenum">
              <a:rPr lang="en-IN" smtClean="0"/>
              <a:t>‹#›</a:t>
            </a:fld>
            <a:endParaRPr lang="en-IN"/>
          </a:p>
        </p:txBody>
      </p:sp>
    </p:spTree>
    <p:extLst>
      <p:ext uri="{BB962C8B-B14F-4D97-AF65-F5344CB8AC3E}">
        <p14:creationId xmlns:p14="http://schemas.microsoft.com/office/powerpoint/2010/main" val="120404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E310-4AD2-4B9C-BCDD-B9D5D515BB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1DE258-8180-4E75-8129-F272CAA63C6A}"/>
              </a:ext>
            </a:extLst>
          </p:cNvPr>
          <p:cNvSpPr>
            <a:spLocks noGrp="1"/>
          </p:cNvSpPr>
          <p:nvPr>
            <p:ph type="dt" sz="half" idx="10"/>
          </p:nvPr>
        </p:nvSpPr>
        <p:spPr/>
        <p:txBody>
          <a:bodyPr/>
          <a:lstStyle/>
          <a:p>
            <a:fld id="{A677A1D2-EE06-497D-AD43-761AF3FBBEBD}" type="datetimeFigureOut">
              <a:rPr lang="en-IN" smtClean="0"/>
              <a:t>15-06-2020</a:t>
            </a:fld>
            <a:endParaRPr lang="en-IN"/>
          </a:p>
        </p:txBody>
      </p:sp>
      <p:sp>
        <p:nvSpPr>
          <p:cNvPr id="4" name="Footer Placeholder 3">
            <a:extLst>
              <a:ext uri="{FF2B5EF4-FFF2-40B4-BE49-F238E27FC236}">
                <a16:creationId xmlns:a16="http://schemas.microsoft.com/office/drawing/2014/main" id="{CBB14BC5-9A6B-4AF2-8E00-F187076DFB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9DA85F-0D24-4C5F-912F-59D5485B7704}"/>
              </a:ext>
            </a:extLst>
          </p:cNvPr>
          <p:cNvSpPr>
            <a:spLocks noGrp="1"/>
          </p:cNvSpPr>
          <p:nvPr>
            <p:ph type="sldNum" sz="quarter" idx="12"/>
          </p:nvPr>
        </p:nvSpPr>
        <p:spPr/>
        <p:txBody>
          <a:bodyPr/>
          <a:lstStyle/>
          <a:p>
            <a:fld id="{CA25CB76-927D-49EB-B312-C03A31F10CF0}" type="slidenum">
              <a:rPr lang="en-IN" smtClean="0"/>
              <a:t>‹#›</a:t>
            </a:fld>
            <a:endParaRPr lang="en-IN"/>
          </a:p>
        </p:txBody>
      </p:sp>
    </p:spTree>
    <p:extLst>
      <p:ext uri="{BB962C8B-B14F-4D97-AF65-F5344CB8AC3E}">
        <p14:creationId xmlns:p14="http://schemas.microsoft.com/office/powerpoint/2010/main" val="1063317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AF61FF-7310-4162-85DA-AED74AAF85F2}"/>
              </a:ext>
            </a:extLst>
          </p:cNvPr>
          <p:cNvSpPr>
            <a:spLocks noGrp="1"/>
          </p:cNvSpPr>
          <p:nvPr>
            <p:ph type="dt" sz="half" idx="10"/>
          </p:nvPr>
        </p:nvSpPr>
        <p:spPr/>
        <p:txBody>
          <a:bodyPr/>
          <a:lstStyle/>
          <a:p>
            <a:fld id="{A677A1D2-EE06-497D-AD43-761AF3FBBEBD}" type="datetimeFigureOut">
              <a:rPr lang="en-IN" smtClean="0"/>
              <a:t>15-06-2020</a:t>
            </a:fld>
            <a:endParaRPr lang="en-IN"/>
          </a:p>
        </p:txBody>
      </p:sp>
      <p:sp>
        <p:nvSpPr>
          <p:cNvPr id="3" name="Footer Placeholder 2">
            <a:extLst>
              <a:ext uri="{FF2B5EF4-FFF2-40B4-BE49-F238E27FC236}">
                <a16:creationId xmlns:a16="http://schemas.microsoft.com/office/drawing/2014/main" id="{86ABE5F4-172E-475A-AB1A-0C99012FDD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EF57EF-A64E-4250-B371-B2AE75575AFE}"/>
              </a:ext>
            </a:extLst>
          </p:cNvPr>
          <p:cNvSpPr>
            <a:spLocks noGrp="1"/>
          </p:cNvSpPr>
          <p:nvPr>
            <p:ph type="sldNum" sz="quarter" idx="12"/>
          </p:nvPr>
        </p:nvSpPr>
        <p:spPr/>
        <p:txBody>
          <a:bodyPr/>
          <a:lstStyle/>
          <a:p>
            <a:fld id="{CA25CB76-927D-49EB-B312-C03A31F10CF0}" type="slidenum">
              <a:rPr lang="en-IN" smtClean="0"/>
              <a:t>‹#›</a:t>
            </a:fld>
            <a:endParaRPr lang="en-IN"/>
          </a:p>
        </p:txBody>
      </p:sp>
    </p:spTree>
    <p:extLst>
      <p:ext uri="{BB962C8B-B14F-4D97-AF65-F5344CB8AC3E}">
        <p14:creationId xmlns:p14="http://schemas.microsoft.com/office/powerpoint/2010/main" val="1372494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B13C2-23B4-4649-8CD8-83670346D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96CC53-6409-4D29-8577-AAADD54AF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E12931-CC21-4C00-993D-14C240E09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5A15DC-8933-4C73-8BE8-BE8BD599EBE9}"/>
              </a:ext>
            </a:extLst>
          </p:cNvPr>
          <p:cNvSpPr>
            <a:spLocks noGrp="1"/>
          </p:cNvSpPr>
          <p:nvPr>
            <p:ph type="dt" sz="half" idx="10"/>
          </p:nvPr>
        </p:nvSpPr>
        <p:spPr/>
        <p:txBody>
          <a:bodyPr/>
          <a:lstStyle/>
          <a:p>
            <a:fld id="{A677A1D2-EE06-497D-AD43-761AF3FBBEBD}" type="datetimeFigureOut">
              <a:rPr lang="en-IN" smtClean="0"/>
              <a:t>15-06-2020</a:t>
            </a:fld>
            <a:endParaRPr lang="en-IN"/>
          </a:p>
        </p:txBody>
      </p:sp>
      <p:sp>
        <p:nvSpPr>
          <p:cNvPr id="6" name="Footer Placeholder 5">
            <a:extLst>
              <a:ext uri="{FF2B5EF4-FFF2-40B4-BE49-F238E27FC236}">
                <a16:creationId xmlns:a16="http://schemas.microsoft.com/office/drawing/2014/main" id="{826D1840-EF26-4438-94CD-D4BD9293C2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AA8BE1-14D8-4880-A310-635543A68876}"/>
              </a:ext>
            </a:extLst>
          </p:cNvPr>
          <p:cNvSpPr>
            <a:spLocks noGrp="1"/>
          </p:cNvSpPr>
          <p:nvPr>
            <p:ph type="sldNum" sz="quarter" idx="12"/>
          </p:nvPr>
        </p:nvSpPr>
        <p:spPr/>
        <p:txBody>
          <a:bodyPr/>
          <a:lstStyle/>
          <a:p>
            <a:fld id="{CA25CB76-927D-49EB-B312-C03A31F10CF0}" type="slidenum">
              <a:rPr lang="en-IN" smtClean="0"/>
              <a:t>‹#›</a:t>
            </a:fld>
            <a:endParaRPr lang="en-IN"/>
          </a:p>
        </p:txBody>
      </p:sp>
    </p:spTree>
    <p:extLst>
      <p:ext uri="{BB962C8B-B14F-4D97-AF65-F5344CB8AC3E}">
        <p14:creationId xmlns:p14="http://schemas.microsoft.com/office/powerpoint/2010/main" val="3446281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D387-61F2-4E78-8354-FD4FA34B38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0D2DCB-0324-4226-9BB1-4ADDBDBFC6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3A9864-D07A-433B-9DB1-8B63441AC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413766-31C2-43E2-B841-D1CB6E3C1F22}"/>
              </a:ext>
            </a:extLst>
          </p:cNvPr>
          <p:cNvSpPr>
            <a:spLocks noGrp="1"/>
          </p:cNvSpPr>
          <p:nvPr>
            <p:ph type="dt" sz="half" idx="10"/>
          </p:nvPr>
        </p:nvSpPr>
        <p:spPr/>
        <p:txBody>
          <a:bodyPr/>
          <a:lstStyle/>
          <a:p>
            <a:fld id="{A677A1D2-EE06-497D-AD43-761AF3FBBEBD}" type="datetimeFigureOut">
              <a:rPr lang="en-IN" smtClean="0"/>
              <a:t>15-06-2020</a:t>
            </a:fld>
            <a:endParaRPr lang="en-IN"/>
          </a:p>
        </p:txBody>
      </p:sp>
      <p:sp>
        <p:nvSpPr>
          <p:cNvPr id="6" name="Footer Placeholder 5">
            <a:extLst>
              <a:ext uri="{FF2B5EF4-FFF2-40B4-BE49-F238E27FC236}">
                <a16:creationId xmlns:a16="http://schemas.microsoft.com/office/drawing/2014/main" id="{B608A58E-5F04-4F01-8ACC-420EC8BC3C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5D7954-A2B6-4579-A75C-32597EB50FC7}"/>
              </a:ext>
            </a:extLst>
          </p:cNvPr>
          <p:cNvSpPr>
            <a:spLocks noGrp="1"/>
          </p:cNvSpPr>
          <p:nvPr>
            <p:ph type="sldNum" sz="quarter" idx="12"/>
          </p:nvPr>
        </p:nvSpPr>
        <p:spPr/>
        <p:txBody>
          <a:bodyPr/>
          <a:lstStyle/>
          <a:p>
            <a:fld id="{CA25CB76-927D-49EB-B312-C03A31F10CF0}" type="slidenum">
              <a:rPr lang="en-IN" smtClean="0"/>
              <a:t>‹#›</a:t>
            </a:fld>
            <a:endParaRPr lang="en-IN"/>
          </a:p>
        </p:txBody>
      </p:sp>
    </p:spTree>
    <p:extLst>
      <p:ext uri="{BB962C8B-B14F-4D97-AF65-F5344CB8AC3E}">
        <p14:creationId xmlns:p14="http://schemas.microsoft.com/office/powerpoint/2010/main" val="425546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884C11-F5B7-4AEF-958D-59D09BB6C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CD5B57-F6E9-4096-81B7-84D7D7825D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1DF5B4-50C1-4AB8-A4AE-06CBC17AB8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7A1D2-EE06-497D-AD43-761AF3FBBEBD}" type="datetimeFigureOut">
              <a:rPr lang="en-IN" smtClean="0"/>
              <a:t>15-06-2020</a:t>
            </a:fld>
            <a:endParaRPr lang="en-IN"/>
          </a:p>
        </p:txBody>
      </p:sp>
      <p:sp>
        <p:nvSpPr>
          <p:cNvPr id="5" name="Footer Placeholder 4">
            <a:extLst>
              <a:ext uri="{FF2B5EF4-FFF2-40B4-BE49-F238E27FC236}">
                <a16:creationId xmlns:a16="http://schemas.microsoft.com/office/drawing/2014/main" id="{10277CB2-7B02-4305-8317-1CC17F88C8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194027-63F5-43F5-89EC-82391EAA5D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5CB76-927D-49EB-B312-C03A31F10CF0}" type="slidenum">
              <a:rPr lang="en-IN" smtClean="0"/>
              <a:t>‹#›</a:t>
            </a:fld>
            <a:endParaRPr lang="en-IN"/>
          </a:p>
        </p:txBody>
      </p:sp>
    </p:spTree>
    <p:extLst>
      <p:ext uri="{BB962C8B-B14F-4D97-AF65-F5344CB8AC3E}">
        <p14:creationId xmlns:p14="http://schemas.microsoft.com/office/powerpoint/2010/main" val="3226040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i.imgur.com/MOxxyoY.png"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6CFA-374C-4195-966D-6796C0496AD8}"/>
              </a:ext>
            </a:extLst>
          </p:cNvPr>
          <p:cNvSpPr>
            <a:spLocks noGrp="1"/>
          </p:cNvSpPr>
          <p:nvPr>
            <p:ph type="ctrTitle"/>
          </p:nvPr>
        </p:nvSpPr>
        <p:spPr>
          <a:xfrm>
            <a:off x="442127" y="462225"/>
            <a:ext cx="10882365" cy="2270928"/>
          </a:xfrm>
        </p:spPr>
        <p:txBody>
          <a:bodyPr>
            <a:normAutofit fontScale="90000"/>
          </a:bodyPr>
          <a:lstStyle/>
          <a:p>
            <a:r>
              <a:rPr lang="en-IN" b="1" dirty="0"/>
              <a:t>The Battle of the </a:t>
            </a:r>
            <a:r>
              <a:rPr lang="en-IN" b="1" dirty="0" err="1"/>
              <a:t>Neighborhood</a:t>
            </a:r>
            <a:r>
              <a:rPr lang="en-IN" b="1" dirty="0"/>
              <a:t> Report</a:t>
            </a:r>
            <a:br>
              <a:rPr lang="en-IN" dirty="0"/>
            </a:br>
            <a:endParaRPr lang="en-IN" dirty="0"/>
          </a:p>
        </p:txBody>
      </p:sp>
      <p:sp>
        <p:nvSpPr>
          <p:cNvPr id="3" name="Subtitle 2">
            <a:extLst>
              <a:ext uri="{FF2B5EF4-FFF2-40B4-BE49-F238E27FC236}">
                <a16:creationId xmlns:a16="http://schemas.microsoft.com/office/drawing/2014/main" id="{E10BA8CB-D9FF-4775-9C52-ED7E174C3C58}"/>
              </a:ext>
            </a:extLst>
          </p:cNvPr>
          <p:cNvSpPr>
            <a:spLocks noGrp="1"/>
          </p:cNvSpPr>
          <p:nvPr>
            <p:ph type="subTitle" idx="1"/>
          </p:nvPr>
        </p:nvSpPr>
        <p:spPr>
          <a:xfrm>
            <a:off x="549309" y="2215364"/>
            <a:ext cx="11200563" cy="3683017"/>
          </a:xfrm>
        </p:spPr>
        <p:txBody>
          <a:bodyPr>
            <a:normAutofit/>
          </a:bodyPr>
          <a:lstStyle/>
          <a:p>
            <a:pPr algn="l"/>
            <a:r>
              <a:rPr lang="en-US" sz="1500" b="1" dirty="0"/>
              <a:t>Introduction</a:t>
            </a:r>
          </a:p>
          <a:p>
            <a:pPr algn="l"/>
            <a:r>
              <a:rPr lang="en-US" sz="1500" b="1" dirty="0"/>
              <a:t> Problem:</a:t>
            </a:r>
          </a:p>
          <a:p>
            <a:pPr algn="l"/>
            <a:r>
              <a:rPr lang="en-US" sz="1500" b="1" dirty="0"/>
              <a:t>Problem Background:</a:t>
            </a:r>
          </a:p>
          <a:p>
            <a:pPr marL="285750" indent="-285750" algn="l">
              <a:buFont typeface="Wingdings" panose="05000000000000000000" pitchFamily="2" charset="2"/>
              <a:buChar char="q"/>
            </a:pPr>
            <a:r>
              <a:rPr lang="en-US" sz="1500" dirty="0"/>
              <a:t>The most populous city in the United States is The City of New York. It is the financial capital of USA. It provides lot of business opportunities and business friendly environment. It is very attracted into the </a:t>
            </a:r>
            <a:r>
              <a:rPr lang="en-US" sz="1500" dirty="0" err="1"/>
              <a:t>the</a:t>
            </a:r>
            <a:r>
              <a:rPr lang="en-US" sz="1500" dirty="0"/>
              <a:t> field of market. It’s a hub of business and commerce. The city is a major </a:t>
            </a:r>
            <a:r>
              <a:rPr lang="en-US" sz="1500" dirty="0" err="1"/>
              <a:t>centre</a:t>
            </a:r>
            <a:r>
              <a:rPr lang="en-US" sz="1500" dirty="0"/>
              <a:t> for banking and finance and also different activities. </a:t>
            </a:r>
          </a:p>
          <a:p>
            <a:pPr marL="285750" indent="-285750" algn="l">
              <a:buFont typeface="Wingdings" panose="05000000000000000000" pitchFamily="2" charset="2"/>
              <a:buChar char="q"/>
            </a:pPr>
            <a:r>
              <a:rPr lang="en-US" sz="1500" dirty="0"/>
              <a:t> The city is highly developed so the cost of expense to do businesses is challenging task. Thus, we should be careful to put a new business venture or expansion which needs a good and careful Analysis. The derived analysis will give good understanding of the business environment which help in strategically targeting the market.</a:t>
            </a:r>
          </a:p>
          <a:p>
            <a:pPr algn="l"/>
            <a:endParaRPr lang="en-IN" dirty="0"/>
          </a:p>
        </p:txBody>
      </p:sp>
    </p:spTree>
    <p:extLst>
      <p:ext uri="{BB962C8B-B14F-4D97-AF65-F5344CB8AC3E}">
        <p14:creationId xmlns:p14="http://schemas.microsoft.com/office/powerpoint/2010/main" val="333075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6CFA-374C-4195-966D-6796C0496AD8}"/>
              </a:ext>
            </a:extLst>
          </p:cNvPr>
          <p:cNvSpPr>
            <a:spLocks noGrp="1"/>
          </p:cNvSpPr>
          <p:nvPr>
            <p:ph type="ctrTitle"/>
          </p:nvPr>
        </p:nvSpPr>
        <p:spPr>
          <a:xfrm>
            <a:off x="442127" y="462225"/>
            <a:ext cx="10882365" cy="1431889"/>
          </a:xfrm>
        </p:spPr>
        <p:txBody>
          <a:bodyPr>
            <a:normAutofit fontScale="90000"/>
          </a:bodyPr>
          <a:lstStyle/>
          <a:p>
            <a:r>
              <a:rPr lang="en-IN" b="1" dirty="0"/>
              <a:t>The Battle of the </a:t>
            </a:r>
            <a:r>
              <a:rPr lang="en-IN" b="1" dirty="0" err="1"/>
              <a:t>Neighborhood</a:t>
            </a:r>
            <a:r>
              <a:rPr lang="en-IN" b="1" dirty="0"/>
              <a:t> Report</a:t>
            </a:r>
            <a:br>
              <a:rPr lang="en-IN" dirty="0"/>
            </a:br>
            <a:endParaRPr lang="en-IN" dirty="0"/>
          </a:p>
        </p:txBody>
      </p:sp>
      <p:sp>
        <p:nvSpPr>
          <p:cNvPr id="3" name="Subtitle 2">
            <a:extLst>
              <a:ext uri="{FF2B5EF4-FFF2-40B4-BE49-F238E27FC236}">
                <a16:creationId xmlns:a16="http://schemas.microsoft.com/office/drawing/2014/main" id="{E10BA8CB-D9FF-4775-9C52-ED7E174C3C58}"/>
              </a:ext>
            </a:extLst>
          </p:cNvPr>
          <p:cNvSpPr>
            <a:spLocks noGrp="1"/>
          </p:cNvSpPr>
          <p:nvPr>
            <p:ph type="subTitle" idx="1"/>
          </p:nvPr>
        </p:nvSpPr>
        <p:spPr>
          <a:xfrm>
            <a:off x="293915" y="1045030"/>
            <a:ext cx="11455958" cy="5682342"/>
          </a:xfrm>
        </p:spPr>
        <p:txBody>
          <a:bodyPr>
            <a:normAutofit/>
          </a:bodyPr>
          <a:lstStyle/>
          <a:p>
            <a:pPr algn="l"/>
            <a:r>
              <a:rPr lang="en-US" dirty="0"/>
              <a:t> To get the data of Farmers Markets data the DOHMH Farmers Markets and Food Boxes dataset is used. </a:t>
            </a:r>
            <a:r>
              <a:rPr lang="en-US" dirty="0" err="1"/>
              <a:t>Outoff</a:t>
            </a:r>
            <a:r>
              <a:rPr lang="en-US" dirty="0"/>
              <a:t> 144 Farmers Markets in New York city it was found that in Manhattan and Brooklyn these are Highest in Number whereas,  in Queens, Bronx and Staten Island its was found Lowest.</a:t>
            </a:r>
          </a:p>
          <a:p>
            <a:pPr algn="l"/>
            <a:r>
              <a:rPr lang="en-IN" b="1" dirty="0"/>
              <a:t>Farmers Market visualisation-New York City:</a:t>
            </a:r>
            <a:endParaRPr lang="en-IN" dirty="0"/>
          </a:p>
          <a:p>
            <a:pPr algn="l"/>
            <a:endParaRPr lang="en-US" dirty="0"/>
          </a:p>
          <a:p>
            <a:pPr algn="l"/>
            <a:endParaRPr lang="en-IN" dirty="0"/>
          </a:p>
        </p:txBody>
      </p:sp>
      <p:pic>
        <p:nvPicPr>
          <p:cNvPr id="5" name="image6.jpeg">
            <a:extLst>
              <a:ext uri="{FF2B5EF4-FFF2-40B4-BE49-F238E27FC236}">
                <a16:creationId xmlns:a16="http://schemas.microsoft.com/office/drawing/2014/main" id="{A3F50213-F7E6-4A98-BA7A-F8BAEED2BDAB}"/>
              </a:ext>
            </a:extLst>
          </p:cNvPr>
          <p:cNvPicPr/>
          <p:nvPr/>
        </p:nvPicPr>
        <p:blipFill>
          <a:blip r:embed="rId2" cstate="print"/>
          <a:stretch>
            <a:fillRect/>
          </a:stretch>
        </p:blipFill>
        <p:spPr>
          <a:xfrm>
            <a:off x="553221" y="3004004"/>
            <a:ext cx="5746115" cy="2482850"/>
          </a:xfrm>
          <a:prstGeom prst="rect">
            <a:avLst/>
          </a:prstGeom>
        </p:spPr>
      </p:pic>
    </p:spTree>
    <p:extLst>
      <p:ext uri="{BB962C8B-B14F-4D97-AF65-F5344CB8AC3E}">
        <p14:creationId xmlns:p14="http://schemas.microsoft.com/office/powerpoint/2010/main" val="215977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6CFA-374C-4195-966D-6796C0496AD8}"/>
              </a:ext>
            </a:extLst>
          </p:cNvPr>
          <p:cNvSpPr>
            <a:spLocks noGrp="1"/>
          </p:cNvSpPr>
          <p:nvPr>
            <p:ph type="ctrTitle"/>
          </p:nvPr>
        </p:nvSpPr>
        <p:spPr>
          <a:xfrm>
            <a:off x="442127" y="462225"/>
            <a:ext cx="10882365" cy="1431889"/>
          </a:xfrm>
        </p:spPr>
        <p:txBody>
          <a:bodyPr>
            <a:normAutofit fontScale="90000"/>
          </a:bodyPr>
          <a:lstStyle/>
          <a:p>
            <a:r>
              <a:rPr lang="en-IN" b="1" dirty="0"/>
              <a:t>The Battle of the </a:t>
            </a:r>
            <a:r>
              <a:rPr lang="en-IN" b="1" dirty="0" err="1"/>
              <a:t>Neighborhood</a:t>
            </a:r>
            <a:r>
              <a:rPr lang="en-IN" b="1" dirty="0"/>
              <a:t> Report</a:t>
            </a:r>
            <a:br>
              <a:rPr lang="en-IN" dirty="0"/>
            </a:br>
            <a:endParaRPr lang="en-IN" dirty="0"/>
          </a:p>
        </p:txBody>
      </p:sp>
      <p:sp>
        <p:nvSpPr>
          <p:cNvPr id="3" name="Subtitle 2">
            <a:extLst>
              <a:ext uri="{FF2B5EF4-FFF2-40B4-BE49-F238E27FC236}">
                <a16:creationId xmlns:a16="http://schemas.microsoft.com/office/drawing/2014/main" id="{E10BA8CB-D9FF-4775-9C52-ED7E174C3C58}"/>
              </a:ext>
            </a:extLst>
          </p:cNvPr>
          <p:cNvSpPr>
            <a:spLocks noGrp="1"/>
          </p:cNvSpPr>
          <p:nvPr>
            <p:ph type="subTitle" idx="1"/>
          </p:nvPr>
        </p:nvSpPr>
        <p:spPr>
          <a:xfrm>
            <a:off x="293915" y="1045030"/>
            <a:ext cx="11455958" cy="5682342"/>
          </a:xfrm>
        </p:spPr>
        <p:txBody>
          <a:bodyPr>
            <a:normAutofit/>
          </a:bodyPr>
          <a:lstStyle/>
          <a:p>
            <a:pPr algn="l"/>
            <a:r>
              <a:rPr lang="en-US" dirty="0"/>
              <a:t> Next, in order to analysis New York city Population, Demographics and Cuisine, scrapped the data from Wikipedia pages g the Beautiful Soup python library was utilized. The parsing of Xml and Html is done by using Beautiful Soup Library which creates a parse tree for parsed pages that was used to extract data from HTML, and used for web scraping.</a:t>
            </a:r>
          </a:p>
          <a:p>
            <a:pPr algn="l"/>
            <a:r>
              <a:rPr lang="en-US" dirty="0"/>
              <a:t>1.New York Population : Manhattan (New York County) is the geographically smallest and most densely populated borough.</a:t>
            </a:r>
          </a:p>
          <a:p>
            <a:pPr algn="l"/>
            <a:r>
              <a:rPr lang="en-US" dirty="0"/>
              <a:t> Manhattan's (New York County's) population density of 72,033 people per square mile (27,812/km²) in 2015 makes it the highest of any county in the United States and higher than the density of any individual American city. </a:t>
            </a:r>
          </a:p>
          <a:p>
            <a:pPr algn="l"/>
            <a:r>
              <a:rPr lang="en-US" dirty="0"/>
              <a:t> Brooklyn (Kings County), on the western tip of Long Island, is the city's most populous borough. </a:t>
            </a:r>
          </a:p>
          <a:p>
            <a:pPr algn="l"/>
            <a:r>
              <a:rPr lang="en-US" dirty="0"/>
              <a:t> Queens (Queens County), on Long Island north and east of Brooklyn, is geographically the largest borough.</a:t>
            </a:r>
          </a:p>
          <a:p>
            <a:pPr algn="l"/>
            <a:endParaRPr lang="en-US" dirty="0"/>
          </a:p>
          <a:p>
            <a:pPr algn="l"/>
            <a:endParaRPr lang="en-IN" dirty="0"/>
          </a:p>
        </p:txBody>
      </p:sp>
    </p:spTree>
    <p:extLst>
      <p:ext uri="{BB962C8B-B14F-4D97-AF65-F5344CB8AC3E}">
        <p14:creationId xmlns:p14="http://schemas.microsoft.com/office/powerpoint/2010/main" val="364602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6CFA-374C-4195-966D-6796C0496AD8}"/>
              </a:ext>
            </a:extLst>
          </p:cNvPr>
          <p:cNvSpPr>
            <a:spLocks noGrp="1"/>
          </p:cNvSpPr>
          <p:nvPr>
            <p:ph type="ctrTitle"/>
          </p:nvPr>
        </p:nvSpPr>
        <p:spPr>
          <a:xfrm>
            <a:off x="442127" y="462225"/>
            <a:ext cx="10882365" cy="1431889"/>
          </a:xfrm>
        </p:spPr>
        <p:txBody>
          <a:bodyPr>
            <a:normAutofit fontScale="90000"/>
          </a:bodyPr>
          <a:lstStyle/>
          <a:p>
            <a:r>
              <a:rPr lang="en-IN" b="1" dirty="0"/>
              <a:t>The Battle of the </a:t>
            </a:r>
            <a:r>
              <a:rPr lang="en-IN" b="1" dirty="0" err="1"/>
              <a:t>Neighborhood</a:t>
            </a:r>
            <a:r>
              <a:rPr lang="en-IN" b="1" dirty="0"/>
              <a:t> Report</a:t>
            </a:r>
            <a:br>
              <a:rPr lang="en-IN" dirty="0"/>
            </a:br>
            <a:endParaRPr lang="en-IN" dirty="0"/>
          </a:p>
        </p:txBody>
      </p:sp>
      <p:sp>
        <p:nvSpPr>
          <p:cNvPr id="3" name="Subtitle 2">
            <a:extLst>
              <a:ext uri="{FF2B5EF4-FFF2-40B4-BE49-F238E27FC236}">
                <a16:creationId xmlns:a16="http://schemas.microsoft.com/office/drawing/2014/main" id="{E10BA8CB-D9FF-4775-9C52-ED7E174C3C58}"/>
              </a:ext>
            </a:extLst>
          </p:cNvPr>
          <p:cNvSpPr>
            <a:spLocks noGrp="1"/>
          </p:cNvSpPr>
          <p:nvPr>
            <p:ph type="subTitle" idx="1"/>
          </p:nvPr>
        </p:nvSpPr>
        <p:spPr>
          <a:xfrm>
            <a:off x="293915" y="1045030"/>
            <a:ext cx="11455958" cy="5682342"/>
          </a:xfrm>
        </p:spPr>
        <p:txBody>
          <a:bodyPr>
            <a:normAutofit/>
          </a:bodyPr>
          <a:lstStyle/>
          <a:p>
            <a:pPr algn="l"/>
            <a:r>
              <a:rPr lang="en-US" dirty="0"/>
              <a:t> </a:t>
            </a:r>
          </a:p>
          <a:p>
            <a:pPr algn="l"/>
            <a:r>
              <a:rPr lang="en-US" dirty="0"/>
              <a:t>New York City Demographics : New York City is the most populous city in the United States,[with an estimated record high of 8,622,698 residents as of 2017,incorporating more immigration into the city than outmigration since the 2010 United States Census.</a:t>
            </a:r>
          </a:p>
          <a:p>
            <a:pPr algn="l"/>
            <a:endParaRPr lang="en-US" dirty="0"/>
          </a:p>
          <a:p>
            <a:pPr algn="l"/>
            <a:r>
              <a:rPr lang="en-US" dirty="0"/>
              <a:t>The racial composition is as given below. the reason of having scope  for restaurants business New York city  because it has restaurants serving cuisine from many countries such as Indian, African, Japan etc.</a:t>
            </a:r>
          </a:p>
          <a:p>
            <a:pPr algn="l"/>
            <a:endParaRPr lang="en-IN" dirty="0"/>
          </a:p>
        </p:txBody>
      </p:sp>
      <p:pic>
        <p:nvPicPr>
          <p:cNvPr id="5" name="image8.jpeg">
            <a:extLst>
              <a:ext uri="{FF2B5EF4-FFF2-40B4-BE49-F238E27FC236}">
                <a16:creationId xmlns:a16="http://schemas.microsoft.com/office/drawing/2014/main" id="{8DAA1117-1DD4-4A89-8B2E-73D21198BE69}"/>
              </a:ext>
            </a:extLst>
          </p:cNvPr>
          <p:cNvPicPr/>
          <p:nvPr/>
        </p:nvPicPr>
        <p:blipFill>
          <a:blip r:embed="rId2" cstate="print"/>
          <a:stretch>
            <a:fillRect/>
          </a:stretch>
        </p:blipFill>
        <p:spPr>
          <a:xfrm>
            <a:off x="1723299" y="4488316"/>
            <a:ext cx="3732530" cy="1457325"/>
          </a:xfrm>
          <a:prstGeom prst="rect">
            <a:avLst/>
          </a:prstGeom>
        </p:spPr>
      </p:pic>
    </p:spTree>
    <p:extLst>
      <p:ext uri="{BB962C8B-B14F-4D97-AF65-F5344CB8AC3E}">
        <p14:creationId xmlns:p14="http://schemas.microsoft.com/office/powerpoint/2010/main" val="558954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6CFA-374C-4195-966D-6796C0496AD8}"/>
              </a:ext>
            </a:extLst>
          </p:cNvPr>
          <p:cNvSpPr>
            <a:spLocks noGrp="1"/>
          </p:cNvSpPr>
          <p:nvPr>
            <p:ph type="ctrTitle"/>
          </p:nvPr>
        </p:nvSpPr>
        <p:spPr>
          <a:xfrm>
            <a:off x="442127" y="462225"/>
            <a:ext cx="10882365" cy="1431889"/>
          </a:xfrm>
        </p:spPr>
        <p:txBody>
          <a:bodyPr>
            <a:normAutofit fontScale="90000"/>
          </a:bodyPr>
          <a:lstStyle/>
          <a:p>
            <a:r>
              <a:rPr lang="en-IN" b="1" dirty="0"/>
              <a:t>The Battle of the </a:t>
            </a:r>
            <a:r>
              <a:rPr lang="en-IN" b="1" dirty="0" err="1"/>
              <a:t>Neighborhood</a:t>
            </a:r>
            <a:r>
              <a:rPr lang="en-IN" b="1" dirty="0"/>
              <a:t> Report</a:t>
            </a:r>
            <a:br>
              <a:rPr lang="en-IN" dirty="0"/>
            </a:br>
            <a:endParaRPr lang="en-IN" dirty="0"/>
          </a:p>
        </p:txBody>
      </p:sp>
      <p:sp>
        <p:nvSpPr>
          <p:cNvPr id="3" name="Subtitle 2">
            <a:extLst>
              <a:ext uri="{FF2B5EF4-FFF2-40B4-BE49-F238E27FC236}">
                <a16:creationId xmlns:a16="http://schemas.microsoft.com/office/drawing/2014/main" id="{E10BA8CB-D9FF-4775-9C52-ED7E174C3C58}"/>
              </a:ext>
            </a:extLst>
          </p:cNvPr>
          <p:cNvSpPr>
            <a:spLocks noGrp="1"/>
          </p:cNvSpPr>
          <p:nvPr>
            <p:ph type="subTitle" idx="1"/>
          </p:nvPr>
        </p:nvSpPr>
        <p:spPr>
          <a:xfrm>
            <a:off x="293915" y="1045030"/>
            <a:ext cx="11455958" cy="5682342"/>
          </a:xfrm>
        </p:spPr>
        <p:txBody>
          <a:bodyPr>
            <a:normAutofit/>
          </a:bodyPr>
          <a:lstStyle/>
          <a:p>
            <a:pPr algn="l"/>
            <a:r>
              <a:rPr lang="en-US" dirty="0"/>
              <a:t> </a:t>
            </a:r>
          </a:p>
          <a:p>
            <a:pPr marL="269875" indent="-269875" algn="l"/>
            <a:r>
              <a:rPr lang="en-US" dirty="0"/>
              <a:t>1.Cuisine of New York city : This data has been manually prepared. Data is taken from     Wikipedia page - https://en.wikipedia.org/wiki/Cuisine_of_New_York_City .  .</a:t>
            </a:r>
          </a:p>
          <a:p>
            <a:pPr algn="l"/>
            <a:endParaRPr lang="en-US" dirty="0"/>
          </a:p>
          <a:p>
            <a:pPr algn="l"/>
            <a:r>
              <a:rPr lang="en-US" dirty="0"/>
              <a:t>NEW YORK CITY CUISINE : Most Preferred Food in New York City –Italian, </a:t>
            </a:r>
            <a:r>
              <a:rPr lang="en-US" dirty="0" err="1"/>
              <a:t>Purto</a:t>
            </a:r>
            <a:r>
              <a:rPr lang="en-US" dirty="0"/>
              <a:t> Rican, Mexican, Jewish, Indian, Pakistani &amp; Dominican.</a:t>
            </a:r>
          </a:p>
          <a:p>
            <a:pPr algn="l"/>
            <a:r>
              <a:rPr lang="en-US" dirty="0"/>
              <a:t>Word cloud prepared from the data taken from https://e</a:t>
            </a:r>
          </a:p>
          <a:p>
            <a:pPr algn="l"/>
            <a:r>
              <a:rPr lang="en-US" dirty="0"/>
              <a:t>n.wikipedia.org/wiki/Cuisine_of_New_York_City . </a:t>
            </a:r>
          </a:p>
          <a:p>
            <a:pPr algn="l"/>
            <a:endParaRPr lang="en-IN" dirty="0"/>
          </a:p>
        </p:txBody>
      </p:sp>
      <p:pic>
        <p:nvPicPr>
          <p:cNvPr id="6" name="image9.jpeg">
            <a:extLst>
              <a:ext uri="{FF2B5EF4-FFF2-40B4-BE49-F238E27FC236}">
                <a16:creationId xmlns:a16="http://schemas.microsoft.com/office/drawing/2014/main" id="{F3849941-9805-4E6F-A70E-EC147361F3CC}"/>
              </a:ext>
            </a:extLst>
          </p:cNvPr>
          <p:cNvPicPr/>
          <p:nvPr/>
        </p:nvPicPr>
        <p:blipFill>
          <a:blip r:embed="rId2" cstate="print"/>
          <a:stretch>
            <a:fillRect/>
          </a:stretch>
        </p:blipFill>
        <p:spPr>
          <a:xfrm>
            <a:off x="824321" y="4704770"/>
            <a:ext cx="2983230" cy="1691005"/>
          </a:xfrm>
          <a:prstGeom prst="rect">
            <a:avLst/>
          </a:prstGeom>
        </p:spPr>
      </p:pic>
    </p:spTree>
    <p:extLst>
      <p:ext uri="{BB962C8B-B14F-4D97-AF65-F5344CB8AC3E}">
        <p14:creationId xmlns:p14="http://schemas.microsoft.com/office/powerpoint/2010/main" val="1993556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6CFA-374C-4195-966D-6796C0496AD8}"/>
              </a:ext>
            </a:extLst>
          </p:cNvPr>
          <p:cNvSpPr>
            <a:spLocks noGrp="1"/>
          </p:cNvSpPr>
          <p:nvPr>
            <p:ph type="ctrTitle"/>
          </p:nvPr>
        </p:nvSpPr>
        <p:spPr>
          <a:xfrm>
            <a:off x="442127" y="462225"/>
            <a:ext cx="10882365" cy="1431889"/>
          </a:xfrm>
        </p:spPr>
        <p:txBody>
          <a:bodyPr>
            <a:normAutofit fontScale="90000"/>
          </a:bodyPr>
          <a:lstStyle/>
          <a:p>
            <a:r>
              <a:rPr lang="en-IN" b="1" dirty="0"/>
              <a:t>The Battle of the </a:t>
            </a:r>
            <a:r>
              <a:rPr lang="en-IN" b="1" dirty="0" err="1"/>
              <a:t>Neighborhood</a:t>
            </a:r>
            <a:r>
              <a:rPr lang="en-IN" b="1" dirty="0"/>
              <a:t> Report</a:t>
            </a:r>
            <a:br>
              <a:rPr lang="en-IN" dirty="0"/>
            </a:br>
            <a:endParaRPr lang="en-IN" dirty="0"/>
          </a:p>
        </p:txBody>
      </p:sp>
      <p:sp>
        <p:nvSpPr>
          <p:cNvPr id="3" name="Subtitle 2">
            <a:extLst>
              <a:ext uri="{FF2B5EF4-FFF2-40B4-BE49-F238E27FC236}">
                <a16:creationId xmlns:a16="http://schemas.microsoft.com/office/drawing/2014/main" id="{E10BA8CB-D9FF-4775-9C52-ED7E174C3C58}"/>
              </a:ext>
            </a:extLst>
          </p:cNvPr>
          <p:cNvSpPr>
            <a:spLocks noGrp="1"/>
          </p:cNvSpPr>
          <p:nvPr>
            <p:ph type="subTitle" idx="1"/>
          </p:nvPr>
        </p:nvSpPr>
        <p:spPr>
          <a:xfrm>
            <a:off x="293915" y="1045030"/>
            <a:ext cx="11455958" cy="5682342"/>
          </a:xfrm>
        </p:spPr>
        <p:txBody>
          <a:bodyPr>
            <a:normAutofit/>
          </a:bodyPr>
          <a:lstStyle/>
          <a:p>
            <a:pPr algn="l"/>
            <a:r>
              <a:rPr lang="en-US" dirty="0"/>
              <a:t> </a:t>
            </a:r>
          </a:p>
          <a:p>
            <a:pPr algn="l"/>
            <a:r>
              <a:rPr lang="en-US" dirty="0"/>
              <a:t>BROOKLYN CUISINE -Most Preferred Food in Brooklyn is –Italian, </a:t>
            </a:r>
            <a:r>
              <a:rPr lang="en-US" dirty="0" err="1"/>
              <a:t>Purto</a:t>
            </a:r>
            <a:r>
              <a:rPr lang="en-US" dirty="0"/>
              <a:t> Rican &amp; Mexican</a:t>
            </a:r>
          </a:p>
          <a:p>
            <a:pPr algn="l"/>
            <a:endParaRPr lang="en-US" dirty="0"/>
          </a:p>
          <a:p>
            <a:pPr algn="l"/>
            <a:endParaRPr lang="en-US" dirty="0"/>
          </a:p>
          <a:p>
            <a:pPr algn="l"/>
            <a:endParaRPr lang="en-IN" dirty="0"/>
          </a:p>
        </p:txBody>
      </p:sp>
      <p:pic>
        <p:nvPicPr>
          <p:cNvPr id="8" name="image10.jpeg">
            <a:extLst>
              <a:ext uri="{FF2B5EF4-FFF2-40B4-BE49-F238E27FC236}">
                <a16:creationId xmlns:a16="http://schemas.microsoft.com/office/drawing/2014/main" id="{C707E5D6-DC7F-4717-A9D7-485445160C83}"/>
              </a:ext>
            </a:extLst>
          </p:cNvPr>
          <p:cNvPicPr/>
          <p:nvPr/>
        </p:nvPicPr>
        <p:blipFill>
          <a:blip r:embed="rId2" cstate="print"/>
          <a:stretch>
            <a:fillRect/>
          </a:stretch>
        </p:blipFill>
        <p:spPr>
          <a:xfrm>
            <a:off x="585832" y="2283551"/>
            <a:ext cx="3296920" cy="1474470"/>
          </a:xfrm>
          <a:prstGeom prst="rect">
            <a:avLst/>
          </a:prstGeom>
        </p:spPr>
      </p:pic>
    </p:spTree>
    <p:extLst>
      <p:ext uri="{BB962C8B-B14F-4D97-AF65-F5344CB8AC3E}">
        <p14:creationId xmlns:p14="http://schemas.microsoft.com/office/powerpoint/2010/main" val="2177600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6CFA-374C-4195-966D-6796C0496AD8}"/>
              </a:ext>
            </a:extLst>
          </p:cNvPr>
          <p:cNvSpPr>
            <a:spLocks noGrp="1"/>
          </p:cNvSpPr>
          <p:nvPr>
            <p:ph type="ctrTitle"/>
          </p:nvPr>
        </p:nvSpPr>
        <p:spPr>
          <a:xfrm>
            <a:off x="442127" y="462225"/>
            <a:ext cx="10882365" cy="1431889"/>
          </a:xfrm>
        </p:spPr>
        <p:txBody>
          <a:bodyPr>
            <a:normAutofit fontScale="90000"/>
          </a:bodyPr>
          <a:lstStyle/>
          <a:p>
            <a:r>
              <a:rPr lang="en-IN" b="1" dirty="0"/>
              <a:t>The Battle of the </a:t>
            </a:r>
            <a:r>
              <a:rPr lang="en-IN" b="1" dirty="0" err="1"/>
              <a:t>Neighborhood</a:t>
            </a:r>
            <a:r>
              <a:rPr lang="en-IN" b="1" dirty="0"/>
              <a:t> </a:t>
            </a:r>
            <a:r>
              <a:rPr lang="en-IN" b="1" dirty="0" err="1"/>
              <a:t>Reprot</a:t>
            </a:r>
            <a:br>
              <a:rPr lang="en-IN" dirty="0"/>
            </a:br>
            <a:endParaRPr lang="en-IN" dirty="0"/>
          </a:p>
        </p:txBody>
      </p:sp>
      <p:sp>
        <p:nvSpPr>
          <p:cNvPr id="3" name="Subtitle 2">
            <a:extLst>
              <a:ext uri="{FF2B5EF4-FFF2-40B4-BE49-F238E27FC236}">
                <a16:creationId xmlns:a16="http://schemas.microsoft.com/office/drawing/2014/main" id="{E10BA8CB-D9FF-4775-9C52-ED7E174C3C58}"/>
              </a:ext>
            </a:extLst>
          </p:cNvPr>
          <p:cNvSpPr>
            <a:spLocks noGrp="1"/>
          </p:cNvSpPr>
          <p:nvPr>
            <p:ph type="subTitle" idx="1"/>
          </p:nvPr>
        </p:nvSpPr>
        <p:spPr>
          <a:xfrm>
            <a:off x="293915" y="1045030"/>
            <a:ext cx="11455958" cy="5682342"/>
          </a:xfrm>
        </p:spPr>
        <p:txBody>
          <a:bodyPr>
            <a:normAutofit/>
          </a:bodyPr>
          <a:lstStyle/>
          <a:p>
            <a:pPr algn="l"/>
            <a:r>
              <a:rPr lang="en-US" dirty="0"/>
              <a:t> </a:t>
            </a:r>
            <a:r>
              <a:rPr lang="en-US" b="1" dirty="0"/>
              <a:t>MANHATTAN CUISINE </a:t>
            </a:r>
            <a:r>
              <a:rPr lang="en-US" dirty="0"/>
              <a:t>- Most Preferred Food in Manhattan is – Italian, American, Puerto Rican and Indian.</a:t>
            </a:r>
            <a:endParaRPr lang="en-IN" dirty="0"/>
          </a:p>
          <a:p>
            <a:pPr algn="l"/>
            <a:endParaRPr lang="en-US" dirty="0"/>
          </a:p>
          <a:p>
            <a:pPr algn="l"/>
            <a:endParaRPr lang="en-IN" dirty="0"/>
          </a:p>
          <a:p>
            <a:pPr algn="l"/>
            <a:endParaRPr lang="en-IN" dirty="0"/>
          </a:p>
          <a:p>
            <a:pPr algn="l"/>
            <a:endParaRPr lang="en-IN" dirty="0"/>
          </a:p>
          <a:p>
            <a:pPr algn="l"/>
            <a:r>
              <a:rPr lang="en-US" b="1" dirty="0"/>
              <a:t>QUEENS CUISINE - </a:t>
            </a:r>
            <a:r>
              <a:rPr lang="en-US" dirty="0"/>
              <a:t>Most Preferred Food in Queens is – Indian, Irish, Pakistani and Mexican.</a:t>
            </a:r>
            <a:endParaRPr lang="en-IN" dirty="0"/>
          </a:p>
          <a:p>
            <a:pPr algn="l"/>
            <a:endParaRPr lang="en-IN" dirty="0"/>
          </a:p>
        </p:txBody>
      </p:sp>
      <p:pic>
        <p:nvPicPr>
          <p:cNvPr id="5" name="image11.jpeg">
            <a:extLst>
              <a:ext uri="{FF2B5EF4-FFF2-40B4-BE49-F238E27FC236}">
                <a16:creationId xmlns:a16="http://schemas.microsoft.com/office/drawing/2014/main" id="{D9A97A07-84A7-46EC-BFBE-DD534D416B83}"/>
              </a:ext>
            </a:extLst>
          </p:cNvPr>
          <p:cNvPicPr/>
          <p:nvPr/>
        </p:nvPicPr>
        <p:blipFill>
          <a:blip r:embed="rId2" cstate="print"/>
          <a:stretch>
            <a:fillRect/>
          </a:stretch>
        </p:blipFill>
        <p:spPr>
          <a:xfrm>
            <a:off x="293915" y="1762125"/>
            <a:ext cx="3360420" cy="1666875"/>
          </a:xfrm>
          <a:prstGeom prst="rect">
            <a:avLst/>
          </a:prstGeom>
        </p:spPr>
      </p:pic>
      <p:pic>
        <p:nvPicPr>
          <p:cNvPr id="6" name="image12.jpeg">
            <a:extLst>
              <a:ext uri="{FF2B5EF4-FFF2-40B4-BE49-F238E27FC236}">
                <a16:creationId xmlns:a16="http://schemas.microsoft.com/office/drawing/2014/main" id="{60BEE61A-E0A4-4951-8F58-1172D9CC6F78}"/>
              </a:ext>
            </a:extLst>
          </p:cNvPr>
          <p:cNvPicPr/>
          <p:nvPr/>
        </p:nvPicPr>
        <p:blipFill>
          <a:blip r:embed="rId3" cstate="print"/>
          <a:stretch>
            <a:fillRect/>
          </a:stretch>
        </p:blipFill>
        <p:spPr>
          <a:xfrm>
            <a:off x="554490" y="4294414"/>
            <a:ext cx="3343275" cy="1828800"/>
          </a:xfrm>
          <a:prstGeom prst="rect">
            <a:avLst/>
          </a:prstGeom>
        </p:spPr>
      </p:pic>
    </p:spTree>
    <p:extLst>
      <p:ext uri="{BB962C8B-B14F-4D97-AF65-F5344CB8AC3E}">
        <p14:creationId xmlns:p14="http://schemas.microsoft.com/office/powerpoint/2010/main" val="445460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6CFA-374C-4195-966D-6796C0496AD8}"/>
              </a:ext>
            </a:extLst>
          </p:cNvPr>
          <p:cNvSpPr>
            <a:spLocks noGrp="1"/>
          </p:cNvSpPr>
          <p:nvPr>
            <p:ph type="ctrTitle"/>
          </p:nvPr>
        </p:nvSpPr>
        <p:spPr>
          <a:xfrm>
            <a:off x="442127" y="462225"/>
            <a:ext cx="10882365" cy="1431889"/>
          </a:xfrm>
        </p:spPr>
        <p:txBody>
          <a:bodyPr>
            <a:normAutofit fontScale="90000"/>
          </a:bodyPr>
          <a:lstStyle/>
          <a:p>
            <a:r>
              <a:rPr lang="en-IN" b="1" dirty="0"/>
              <a:t>The Battle of the </a:t>
            </a:r>
            <a:r>
              <a:rPr lang="en-IN" b="1" dirty="0" err="1"/>
              <a:t>Neighborhood</a:t>
            </a:r>
            <a:r>
              <a:rPr lang="en-IN" b="1" dirty="0"/>
              <a:t> Report</a:t>
            </a:r>
            <a:br>
              <a:rPr lang="en-IN" dirty="0"/>
            </a:br>
            <a:endParaRPr lang="en-IN" dirty="0"/>
          </a:p>
        </p:txBody>
      </p:sp>
      <p:sp>
        <p:nvSpPr>
          <p:cNvPr id="3" name="Subtitle 2">
            <a:extLst>
              <a:ext uri="{FF2B5EF4-FFF2-40B4-BE49-F238E27FC236}">
                <a16:creationId xmlns:a16="http://schemas.microsoft.com/office/drawing/2014/main" id="{E10BA8CB-D9FF-4775-9C52-ED7E174C3C58}"/>
              </a:ext>
            </a:extLst>
          </p:cNvPr>
          <p:cNvSpPr>
            <a:spLocks noGrp="1"/>
          </p:cNvSpPr>
          <p:nvPr>
            <p:ph type="subTitle" idx="1"/>
          </p:nvPr>
        </p:nvSpPr>
        <p:spPr>
          <a:xfrm>
            <a:off x="293915" y="1045030"/>
            <a:ext cx="11455958" cy="5682342"/>
          </a:xfrm>
        </p:spPr>
        <p:txBody>
          <a:bodyPr>
            <a:normAutofit/>
          </a:bodyPr>
          <a:lstStyle/>
          <a:p>
            <a:pPr algn="l"/>
            <a:r>
              <a:rPr lang="en-US" dirty="0"/>
              <a:t> </a:t>
            </a:r>
            <a:r>
              <a:rPr lang="en-US" b="1" dirty="0"/>
              <a:t>THE BRONX CUISINE - </a:t>
            </a:r>
            <a:r>
              <a:rPr lang="en-US" dirty="0"/>
              <a:t>Most Preferred Food in The Bronx is – </a:t>
            </a:r>
            <a:r>
              <a:rPr lang="en-US" dirty="0" err="1"/>
              <a:t>Italian,Puerto</a:t>
            </a:r>
            <a:r>
              <a:rPr lang="en-US" dirty="0"/>
              <a:t> Rican, Albanian and Dominican.</a:t>
            </a:r>
            <a:endParaRPr lang="en-IN" dirty="0"/>
          </a:p>
          <a:p>
            <a:pPr algn="l"/>
            <a:endParaRPr lang="en-IN" dirty="0"/>
          </a:p>
          <a:p>
            <a:pPr algn="l"/>
            <a:endParaRPr lang="en-IN" dirty="0"/>
          </a:p>
          <a:p>
            <a:pPr algn="l"/>
            <a:endParaRPr lang="en-IN" dirty="0"/>
          </a:p>
          <a:p>
            <a:pPr algn="l"/>
            <a:endParaRPr lang="en-IN" dirty="0"/>
          </a:p>
          <a:p>
            <a:pPr algn="l"/>
            <a:r>
              <a:rPr lang="en-US" dirty="0"/>
              <a:t>used the Foursquare API data to explore neighborhoods in New York City.</a:t>
            </a:r>
          </a:p>
          <a:p>
            <a:pPr algn="l"/>
            <a:r>
              <a:rPr lang="en-US" dirty="0"/>
              <a:t>Brooklyn and Manhattan Visualization :</a:t>
            </a:r>
          </a:p>
          <a:p>
            <a:pPr algn="l"/>
            <a:endParaRPr lang="en-IN" dirty="0"/>
          </a:p>
          <a:p>
            <a:pPr algn="l"/>
            <a:endParaRPr lang="en-IN" dirty="0"/>
          </a:p>
        </p:txBody>
      </p:sp>
      <p:pic>
        <p:nvPicPr>
          <p:cNvPr id="7" name="image13.jpeg">
            <a:extLst>
              <a:ext uri="{FF2B5EF4-FFF2-40B4-BE49-F238E27FC236}">
                <a16:creationId xmlns:a16="http://schemas.microsoft.com/office/drawing/2014/main" id="{0283AC19-CFD0-4B55-92C2-CFA60AF761ED}"/>
              </a:ext>
            </a:extLst>
          </p:cNvPr>
          <p:cNvPicPr/>
          <p:nvPr/>
        </p:nvPicPr>
        <p:blipFill>
          <a:blip r:embed="rId2" cstate="print"/>
          <a:stretch>
            <a:fillRect/>
          </a:stretch>
        </p:blipFill>
        <p:spPr>
          <a:xfrm>
            <a:off x="442127" y="1967593"/>
            <a:ext cx="3206115" cy="1562100"/>
          </a:xfrm>
          <a:prstGeom prst="rect">
            <a:avLst/>
          </a:prstGeom>
        </p:spPr>
      </p:pic>
      <p:pic>
        <p:nvPicPr>
          <p:cNvPr id="8" name="image14.jpeg">
            <a:extLst>
              <a:ext uri="{FF2B5EF4-FFF2-40B4-BE49-F238E27FC236}">
                <a16:creationId xmlns:a16="http://schemas.microsoft.com/office/drawing/2014/main" id="{60A688DB-265E-491B-B4C6-472ACE8D8EB5}"/>
              </a:ext>
            </a:extLst>
          </p:cNvPr>
          <p:cNvPicPr/>
          <p:nvPr/>
        </p:nvPicPr>
        <p:blipFill>
          <a:blip r:embed="rId3" cstate="print"/>
          <a:stretch>
            <a:fillRect/>
          </a:stretch>
        </p:blipFill>
        <p:spPr>
          <a:xfrm>
            <a:off x="532448" y="4653643"/>
            <a:ext cx="5563552" cy="1861457"/>
          </a:xfrm>
          <a:prstGeom prst="rect">
            <a:avLst/>
          </a:prstGeom>
        </p:spPr>
      </p:pic>
    </p:spTree>
    <p:extLst>
      <p:ext uri="{BB962C8B-B14F-4D97-AF65-F5344CB8AC3E}">
        <p14:creationId xmlns:p14="http://schemas.microsoft.com/office/powerpoint/2010/main" val="1222496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6CFA-374C-4195-966D-6796C0496AD8}"/>
              </a:ext>
            </a:extLst>
          </p:cNvPr>
          <p:cNvSpPr>
            <a:spLocks noGrp="1"/>
          </p:cNvSpPr>
          <p:nvPr>
            <p:ph type="ctrTitle"/>
          </p:nvPr>
        </p:nvSpPr>
        <p:spPr>
          <a:xfrm>
            <a:off x="442127" y="462225"/>
            <a:ext cx="10882365" cy="1431889"/>
          </a:xfrm>
        </p:spPr>
        <p:txBody>
          <a:bodyPr>
            <a:normAutofit fontScale="90000"/>
          </a:bodyPr>
          <a:lstStyle/>
          <a:p>
            <a:r>
              <a:rPr lang="en-IN" b="1" dirty="0"/>
              <a:t>The Battle of the </a:t>
            </a:r>
            <a:r>
              <a:rPr lang="en-IN" b="1" dirty="0" err="1"/>
              <a:t>Neighborhood</a:t>
            </a:r>
            <a:r>
              <a:rPr lang="en-IN" b="1" dirty="0"/>
              <a:t> Report</a:t>
            </a:r>
            <a:br>
              <a:rPr lang="en-IN" dirty="0"/>
            </a:br>
            <a:endParaRPr lang="en-IN" dirty="0"/>
          </a:p>
        </p:txBody>
      </p:sp>
      <p:sp>
        <p:nvSpPr>
          <p:cNvPr id="3" name="Subtitle 2">
            <a:extLst>
              <a:ext uri="{FF2B5EF4-FFF2-40B4-BE49-F238E27FC236}">
                <a16:creationId xmlns:a16="http://schemas.microsoft.com/office/drawing/2014/main" id="{E10BA8CB-D9FF-4775-9C52-ED7E174C3C58}"/>
              </a:ext>
            </a:extLst>
          </p:cNvPr>
          <p:cNvSpPr>
            <a:spLocks noGrp="1"/>
          </p:cNvSpPr>
          <p:nvPr>
            <p:ph type="subTitle" idx="1"/>
          </p:nvPr>
        </p:nvSpPr>
        <p:spPr>
          <a:xfrm>
            <a:off x="293915" y="1045030"/>
            <a:ext cx="11455958" cy="5682342"/>
          </a:xfrm>
        </p:spPr>
        <p:txBody>
          <a:bodyPr>
            <a:normAutofit/>
          </a:bodyPr>
          <a:lstStyle/>
          <a:p>
            <a:pPr algn="l"/>
            <a:r>
              <a:rPr lang="en-US" dirty="0"/>
              <a:t> </a:t>
            </a:r>
            <a:endParaRPr lang="en-IN" dirty="0"/>
          </a:p>
          <a:p>
            <a:pPr algn="l"/>
            <a:endParaRPr lang="en-IN" dirty="0"/>
          </a:p>
          <a:p>
            <a:pPr algn="l"/>
            <a:endParaRPr lang="en-IN" dirty="0"/>
          </a:p>
          <a:p>
            <a:pPr algn="l"/>
            <a:endParaRPr lang="en-IN" dirty="0"/>
          </a:p>
          <a:p>
            <a:pPr algn="l"/>
            <a:endParaRPr lang="en-IN" dirty="0"/>
          </a:p>
        </p:txBody>
      </p:sp>
      <p:pic>
        <p:nvPicPr>
          <p:cNvPr id="6" name="Picture 5">
            <a:extLst>
              <a:ext uri="{FF2B5EF4-FFF2-40B4-BE49-F238E27FC236}">
                <a16:creationId xmlns:a16="http://schemas.microsoft.com/office/drawing/2014/main" id="{246B54B4-CA64-470D-9E22-5D244B0C46E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5925" y="1374141"/>
            <a:ext cx="5755005" cy="2512060"/>
          </a:xfrm>
          <a:prstGeom prst="rect">
            <a:avLst/>
          </a:prstGeom>
          <a:noFill/>
        </p:spPr>
      </p:pic>
    </p:spTree>
    <p:extLst>
      <p:ext uri="{BB962C8B-B14F-4D97-AF65-F5344CB8AC3E}">
        <p14:creationId xmlns:p14="http://schemas.microsoft.com/office/powerpoint/2010/main" val="206325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6CFA-374C-4195-966D-6796C0496AD8}"/>
              </a:ext>
            </a:extLst>
          </p:cNvPr>
          <p:cNvSpPr>
            <a:spLocks noGrp="1"/>
          </p:cNvSpPr>
          <p:nvPr>
            <p:ph type="ctrTitle"/>
          </p:nvPr>
        </p:nvSpPr>
        <p:spPr>
          <a:xfrm>
            <a:off x="442127" y="462225"/>
            <a:ext cx="10882365" cy="1431889"/>
          </a:xfrm>
        </p:spPr>
        <p:txBody>
          <a:bodyPr>
            <a:normAutofit fontScale="90000"/>
          </a:bodyPr>
          <a:lstStyle/>
          <a:p>
            <a:r>
              <a:rPr lang="en-IN" b="1" dirty="0"/>
              <a:t>The Battle of the </a:t>
            </a:r>
            <a:r>
              <a:rPr lang="en-IN" b="1" dirty="0" err="1"/>
              <a:t>Neighborhood</a:t>
            </a:r>
            <a:r>
              <a:rPr lang="en-IN" b="1" dirty="0"/>
              <a:t> Report</a:t>
            </a:r>
            <a:br>
              <a:rPr lang="en-IN" dirty="0"/>
            </a:br>
            <a:endParaRPr lang="en-IN" dirty="0"/>
          </a:p>
        </p:txBody>
      </p:sp>
      <p:sp>
        <p:nvSpPr>
          <p:cNvPr id="3" name="Subtitle 2">
            <a:extLst>
              <a:ext uri="{FF2B5EF4-FFF2-40B4-BE49-F238E27FC236}">
                <a16:creationId xmlns:a16="http://schemas.microsoft.com/office/drawing/2014/main" id="{E10BA8CB-D9FF-4775-9C52-ED7E174C3C58}"/>
              </a:ext>
            </a:extLst>
          </p:cNvPr>
          <p:cNvSpPr>
            <a:spLocks noGrp="1"/>
          </p:cNvSpPr>
          <p:nvPr>
            <p:ph type="subTitle" idx="1"/>
          </p:nvPr>
        </p:nvSpPr>
        <p:spPr>
          <a:xfrm>
            <a:off x="293915" y="1045030"/>
            <a:ext cx="11455958" cy="5682342"/>
          </a:xfrm>
        </p:spPr>
        <p:txBody>
          <a:bodyPr>
            <a:normAutofit/>
          </a:bodyPr>
          <a:lstStyle/>
          <a:p>
            <a:pPr algn="l"/>
            <a:r>
              <a:rPr lang="en-US" dirty="0"/>
              <a:t> </a:t>
            </a:r>
            <a:r>
              <a:rPr lang="en-US" b="1" dirty="0"/>
              <a:t>Brooklyn and Manhattan Venues :</a:t>
            </a:r>
            <a:endParaRPr lang="en-IN" b="1" dirty="0"/>
          </a:p>
          <a:p>
            <a:pPr algn="l"/>
            <a:endParaRPr lang="en-IN" dirty="0"/>
          </a:p>
          <a:p>
            <a:pPr algn="l"/>
            <a:endParaRPr lang="en-IN" dirty="0"/>
          </a:p>
          <a:p>
            <a:pPr algn="l"/>
            <a:endParaRPr lang="en-IN" dirty="0"/>
          </a:p>
          <a:p>
            <a:pPr algn="l"/>
            <a:r>
              <a:rPr lang="en-IN" b="1" dirty="0"/>
              <a:t>Brooklyn and Manhattan Venues Visualization :</a:t>
            </a:r>
            <a:endParaRPr lang="en-IN" dirty="0"/>
          </a:p>
          <a:p>
            <a:pPr algn="l"/>
            <a:endParaRPr lang="en-IN" dirty="0"/>
          </a:p>
          <a:p>
            <a:pPr algn="l"/>
            <a:endParaRPr lang="en-IN" dirty="0"/>
          </a:p>
          <a:p>
            <a:pPr algn="l"/>
            <a:endParaRPr lang="en-IN" dirty="0"/>
          </a:p>
        </p:txBody>
      </p:sp>
      <p:pic>
        <p:nvPicPr>
          <p:cNvPr id="5" name="image3.jpeg">
            <a:extLst>
              <a:ext uri="{FF2B5EF4-FFF2-40B4-BE49-F238E27FC236}">
                <a16:creationId xmlns:a16="http://schemas.microsoft.com/office/drawing/2014/main" id="{D229C42F-27AF-4871-B662-06E5F72BCD44}"/>
              </a:ext>
            </a:extLst>
          </p:cNvPr>
          <p:cNvPicPr/>
          <p:nvPr/>
        </p:nvPicPr>
        <p:blipFill>
          <a:blip r:embed="rId2" cstate="print"/>
          <a:stretch>
            <a:fillRect/>
          </a:stretch>
        </p:blipFill>
        <p:spPr>
          <a:xfrm>
            <a:off x="867508" y="1652905"/>
            <a:ext cx="5688330" cy="1151890"/>
          </a:xfrm>
          <a:prstGeom prst="rect">
            <a:avLst/>
          </a:prstGeom>
        </p:spPr>
      </p:pic>
      <p:pic>
        <p:nvPicPr>
          <p:cNvPr id="7" name="image15.jpeg">
            <a:extLst>
              <a:ext uri="{FF2B5EF4-FFF2-40B4-BE49-F238E27FC236}">
                <a16:creationId xmlns:a16="http://schemas.microsoft.com/office/drawing/2014/main" id="{D54E366A-E901-4F69-9DE3-9D8111015D86}"/>
              </a:ext>
            </a:extLst>
          </p:cNvPr>
          <p:cNvPicPr/>
          <p:nvPr/>
        </p:nvPicPr>
        <p:blipFill>
          <a:blip r:embed="rId3" cstate="print"/>
          <a:stretch>
            <a:fillRect/>
          </a:stretch>
        </p:blipFill>
        <p:spPr>
          <a:xfrm>
            <a:off x="603704" y="3429000"/>
            <a:ext cx="5759450" cy="2243455"/>
          </a:xfrm>
          <a:prstGeom prst="rect">
            <a:avLst/>
          </a:prstGeom>
        </p:spPr>
      </p:pic>
    </p:spTree>
    <p:extLst>
      <p:ext uri="{BB962C8B-B14F-4D97-AF65-F5344CB8AC3E}">
        <p14:creationId xmlns:p14="http://schemas.microsoft.com/office/powerpoint/2010/main" val="4152811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6CFA-374C-4195-966D-6796C0496AD8}"/>
              </a:ext>
            </a:extLst>
          </p:cNvPr>
          <p:cNvSpPr>
            <a:spLocks noGrp="1"/>
          </p:cNvSpPr>
          <p:nvPr>
            <p:ph type="ctrTitle"/>
          </p:nvPr>
        </p:nvSpPr>
        <p:spPr>
          <a:xfrm>
            <a:off x="442127" y="462225"/>
            <a:ext cx="10882365" cy="1431889"/>
          </a:xfrm>
        </p:spPr>
        <p:txBody>
          <a:bodyPr>
            <a:normAutofit fontScale="90000"/>
          </a:bodyPr>
          <a:lstStyle/>
          <a:p>
            <a:r>
              <a:rPr lang="en-IN" b="1" dirty="0"/>
              <a:t>The Battle of the </a:t>
            </a:r>
            <a:r>
              <a:rPr lang="en-IN" b="1" dirty="0" err="1"/>
              <a:t>Neighborhood</a:t>
            </a:r>
            <a:r>
              <a:rPr lang="en-IN" b="1" dirty="0"/>
              <a:t> Report</a:t>
            </a:r>
            <a:br>
              <a:rPr lang="en-IN" dirty="0"/>
            </a:br>
            <a:endParaRPr lang="en-IN" dirty="0"/>
          </a:p>
        </p:txBody>
      </p:sp>
      <p:sp>
        <p:nvSpPr>
          <p:cNvPr id="3" name="Subtitle 2">
            <a:extLst>
              <a:ext uri="{FF2B5EF4-FFF2-40B4-BE49-F238E27FC236}">
                <a16:creationId xmlns:a16="http://schemas.microsoft.com/office/drawing/2014/main" id="{E10BA8CB-D9FF-4775-9C52-ED7E174C3C58}"/>
              </a:ext>
            </a:extLst>
          </p:cNvPr>
          <p:cNvSpPr>
            <a:spLocks noGrp="1"/>
          </p:cNvSpPr>
          <p:nvPr>
            <p:ph type="subTitle" idx="1"/>
          </p:nvPr>
        </p:nvSpPr>
        <p:spPr>
          <a:xfrm>
            <a:off x="293915" y="1045030"/>
            <a:ext cx="11455958" cy="5682342"/>
          </a:xfrm>
        </p:spPr>
        <p:txBody>
          <a:bodyPr>
            <a:normAutofit/>
          </a:bodyPr>
          <a:lstStyle/>
          <a:p>
            <a:pPr algn="l"/>
            <a:r>
              <a:rPr lang="en-US" dirty="0"/>
              <a:t> </a:t>
            </a:r>
            <a:r>
              <a:rPr lang="en-IN" b="1" dirty="0"/>
              <a:t>Bronx, Queens and Staten Island </a:t>
            </a:r>
            <a:r>
              <a:rPr lang="en-IN" b="1" dirty="0" err="1"/>
              <a:t>Neighborhoods</a:t>
            </a:r>
            <a:r>
              <a:rPr lang="en-IN" b="1" dirty="0"/>
              <a:t> Visualization :</a:t>
            </a:r>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r>
              <a:rPr lang="en-IN" b="1" dirty="0"/>
              <a:t>Bronx, Queens and Staten Island Venues Visualization :</a:t>
            </a:r>
            <a:endParaRPr lang="en-IN" dirty="0"/>
          </a:p>
          <a:p>
            <a:pPr algn="l"/>
            <a:endParaRPr lang="en-IN" dirty="0"/>
          </a:p>
          <a:p>
            <a:pPr algn="l"/>
            <a:endParaRPr lang="en-IN" dirty="0"/>
          </a:p>
          <a:p>
            <a:pPr algn="l"/>
            <a:endParaRPr lang="en-IN" dirty="0"/>
          </a:p>
          <a:p>
            <a:pPr algn="l"/>
            <a:endParaRPr lang="en-IN" dirty="0"/>
          </a:p>
        </p:txBody>
      </p:sp>
      <p:pic>
        <p:nvPicPr>
          <p:cNvPr id="6" name="image16.jpeg">
            <a:extLst>
              <a:ext uri="{FF2B5EF4-FFF2-40B4-BE49-F238E27FC236}">
                <a16:creationId xmlns:a16="http://schemas.microsoft.com/office/drawing/2014/main" id="{27132EF1-DF35-4216-B8FF-C8B49D1E45C3}"/>
              </a:ext>
            </a:extLst>
          </p:cNvPr>
          <p:cNvPicPr/>
          <p:nvPr/>
        </p:nvPicPr>
        <p:blipFill>
          <a:blip r:embed="rId2" cstate="print"/>
          <a:stretch>
            <a:fillRect/>
          </a:stretch>
        </p:blipFill>
        <p:spPr>
          <a:xfrm>
            <a:off x="633276" y="1598296"/>
            <a:ext cx="5634990" cy="2287905"/>
          </a:xfrm>
          <a:prstGeom prst="rect">
            <a:avLst/>
          </a:prstGeom>
        </p:spPr>
      </p:pic>
      <p:pic>
        <p:nvPicPr>
          <p:cNvPr id="8" name="image17.jpeg">
            <a:extLst>
              <a:ext uri="{FF2B5EF4-FFF2-40B4-BE49-F238E27FC236}">
                <a16:creationId xmlns:a16="http://schemas.microsoft.com/office/drawing/2014/main" id="{A1D06A1F-984A-4B98-AAB3-B229F939C118}"/>
              </a:ext>
            </a:extLst>
          </p:cNvPr>
          <p:cNvPicPr/>
          <p:nvPr/>
        </p:nvPicPr>
        <p:blipFill>
          <a:blip r:embed="rId3" cstate="print"/>
          <a:stretch>
            <a:fillRect/>
          </a:stretch>
        </p:blipFill>
        <p:spPr>
          <a:xfrm>
            <a:off x="1108801" y="4860652"/>
            <a:ext cx="5728970" cy="1319711"/>
          </a:xfrm>
          <a:prstGeom prst="rect">
            <a:avLst/>
          </a:prstGeom>
        </p:spPr>
      </p:pic>
    </p:spTree>
    <p:extLst>
      <p:ext uri="{BB962C8B-B14F-4D97-AF65-F5344CB8AC3E}">
        <p14:creationId xmlns:p14="http://schemas.microsoft.com/office/powerpoint/2010/main" val="3328469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6CFA-374C-4195-966D-6796C0496AD8}"/>
              </a:ext>
            </a:extLst>
          </p:cNvPr>
          <p:cNvSpPr>
            <a:spLocks noGrp="1"/>
          </p:cNvSpPr>
          <p:nvPr>
            <p:ph type="ctrTitle"/>
          </p:nvPr>
        </p:nvSpPr>
        <p:spPr>
          <a:xfrm>
            <a:off x="442127" y="462225"/>
            <a:ext cx="10882365" cy="2270928"/>
          </a:xfrm>
        </p:spPr>
        <p:txBody>
          <a:bodyPr>
            <a:normAutofit fontScale="90000"/>
          </a:bodyPr>
          <a:lstStyle/>
          <a:p>
            <a:r>
              <a:rPr lang="en-IN" b="1" dirty="0"/>
              <a:t>The Battle of the </a:t>
            </a:r>
            <a:r>
              <a:rPr lang="en-IN" b="1" dirty="0" err="1"/>
              <a:t>Neighborhood</a:t>
            </a:r>
            <a:r>
              <a:rPr lang="en-IN" b="1" dirty="0"/>
              <a:t> Report</a:t>
            </a:r>
            <a:br>
              <a:rPr lang="en-IN" dirty="0"/>
            </a:br>
            <a:endParaRPr lang="en-IN" dirty="0"/>
          </a:p>
        </p:txBody>
      </p:sp>
      <p:sp>
        <p:nvSpPr>
          <p:cNvPr id="3" name="Subtitle 2">
            <a:extLst>
              <a:ext uri="{FF2B5EF4-FFF2-40B4-BE49-F238E27FC236}">
                <a16:creationId xmlns:a16="http://schemas.microsoft.com/office/drawing/2014/main" id="{E10BA8CB-D9FF-4775-9C52-ED7E174C3C58}"/>
              </a:ext>
            </a:extLst>
          </p:cNvPr>
          <p:cNvSpPr>
            <a:spLocks noGrp="1"/>
          </p:cNvSpPr>
          <p:nvPr>
            <p:ph type="subTitle" idx="1"/>
          </p:nvPr>
        </p:nvSpPr>
        <p:spPr>
          <a:xfrm>
            <a:off x="549309" y="2215364"/>
            <a:ext cx="11200563" cy="3683017"/>
          </a:xfrm>
        </p:spPr>
        <p:txBody>
          <a:bodyPr>
            <a:normAutofit fontScale="70000" lnSpcReduction="20000"/>
          </a:bodyPr>
          <a:lstStyle/>
          <a:p>
            <a:pPr algn="l"/>
            <a:r>
              <a:rPr lang="en-US" b="1" dirty="0"/>
              <a:t>Problem Description:</a:t>
            </a:r>
          </a:p>
          <a:p>
            <a:pPr algn="l"/>
            <a:r>
              <a:rPr lang="en-US" dirty="0"/>
              <a:t>A restaurant is a business which prepares and serves food and drink to customers in return for money, either paid before the meal, after the meal, or with an open account. The City of New York is famous for its excellent cuisine. It's food culture includes an array of international cuisines influenced by the city's immigrant history.</a:t>
            </a:r>
          </a:p>
          <a:p>
            <a:pPr marL="457200" indent="-457200" algn="l">
              <a:buFont typeface="+mj-lt"/>
              <a:buAutoNum type="arabicParenR"/>
            </a:pPr>
            <a:r>
              <a:rPr lang="en-US" dirty="0"/>
              <a:t>Central and Eastern European immigrants, especially Jewish immigrants - bagels, cheesecake, hot dogs, knishes, and delicatessens</a:t>
            </a:r>
          </a:p>
          <a:p>
            <a:pPr marL="457200" indent="-457200" algn="l">
              <a:buFont typeface="+mj-lt"/>
              <a:buAutoNum type="arabicParenR"/>
            </a:pPr>
            <a:r>
              <a:rPr lang="en-US" dirty="0"/>
              <a:t>Italian immigrants - New York-style pizza and Italian cuisine</a:t>
            </a:r>
          </a:p>
          <a:p>
            <a:pPr marL="457200" indent="-457200" algn="l">
              <a:buFont typeface="+mj-lt"/>
              <a:buAutoNum type="arabicParenR"/>
            </a:pPr>
            <a:r>
              <a:rPr lang="en-US" dirty="0"/>
              <a:t>Jewish immigrants and Irish immigrants - pastrami and corned beef</a:t>
            </a:r>
          </a:p>
          <a:p>
            <a:pPr marL="457200" indent="-457200" algn="l">
              <a:buFont typeface="+mj-lt"/>
              <a:buAutoNum type="arabicParenR"/>
            </a:pPr>
            <a:r>
              <a:rPr lang="en-US" dirty="0"/>
              <a:t>Chinese and other Asian restaurants, sandwich joints, trattorias, diners, and coffeehouses are ubiquitous throughout the city</a:t>
            </a:r>
          </a:p>
          <a:p>
            <a:pPr marL="457200" indent="-457200" algn="l">
              <a:buFont typeface="+mj-lt"/>
              <a:buAutoNum type="arabicParenR"/>
            </a:pPr>
            <a:r>
              <a:rPr lang="en-US" dirty="0"/>
              <a:t>mobile food vendors - Some 4,000 licensed by the city</a:t>
            </a:r>
          </a:p>
          <a:p>
            <a:pPr marL="457200" indent="-457200" algn="l">
              <a:buFont typeface="+mj-lt"/>
              <a:buAutoNum type="arabicParenR"/>
            </a:pPr>
            <a:r>
              <a:rPr lang="en-US" dirty="0"/>
              <a:t>Middle Eastern foods such as falafel and kebabs examples of modern New York street food</a:t>
            </a:r>
          </a:p>
          <a:p>
            <a:pPr marL="457200" indent="-457200" algn="l">
              <a:buFont typeface="+mj-lt"/>
              <a:buAutoNum type="arabicParenR"/>
            </a:pPr>
            <a:r>
              <a:rPr lang="en-US" dirty="0"/>
              <a:t>It is famous for not just Pizzerias, Cafe's but also for fine dining Michelin starred restaurants. The city is home to "nearly one thousand of the finest and most diverse haute cuisine restaurants in the world", according to Michelin.</a:t>
            </a:r>
          </a:p>
          <a:p>
            <a:pPr algn="l"/>
            <a:endParaRPr lang="en-IN" dirty="0"/>
          </a:p>
        </p:txBody>
      </p:sp>
    </p:spTree>
    <p:extLst>
      <p:ext uri="{BB962C8B-B14F-4D97-AF65-F5344CB8AC3E}">
        <p14:creationId xmlns:p14="http://schemas.microsoft.com/office/powerpoint/2010/main" val="3449950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6CFA-374C-4195-966D-6796C0496AD8}"/>
              </a:ext>
            </a:extLst>
          </p:cNvPr>
          <p:cNvSpPr>
            <a:spLocks noGrp="1"/>
          </p:cNvSpPr>
          <p:nvPr>
            <p:ph type="ctrTitle"/>
          </p:nvPr>
        </p:nvSpPr>
        <p:spPr>
          <a:xfrm>
            <a:off x="442127" y="462225"/>
            <a:ext cx="10882365" cy="1431889"/>
          </a:xfrm>
        </p:spPr>
        <p:txBody>
          <a:bodyPr>
            <a:normAutofit fontScale="90000"/>
          </a:bodyPr>
          <a:lstStyle/>
          <a:p>
            <a:r>
              <a:rPr lang="en-IN" b="1" dirty="0"/>
              <a:t>The Battle of the </a:t>
            </a:r>
            <a:r>
              <a:rPr lang="en-IN" b="1" dirty="0" err="1"/>
              <a:t>Neighborhood</a:t>
            </a:r>
            <a:r>
              <a:rPr lang="en-IN" b="1" dirty="0"/>
              <a:t> Report</a:t>
            </a:r>
            <a:br>
              <a:rPr lang="en-IN" dirty="0"/>
            </a:br>
            <a:endParaRPr lang="en-IN" dirty="0"/>
          </a:p>
        </p:txBody>
      </p:sp>
      <p:sp>
        <p:nvSpPr>
          <p:cNvPr id="3" name="Subtitle 2">
            <a:extLst>
              <a:ext uri="{FF2B5EF4-FFF2-40B4-BE49-F238E27FC236}">
                <a16:creationId xmlns:a16="http://schemas.microsoft.com/office/drawing/2014/main" id="{E10BA8CB-D9FF-4775-9C52-ED7E174C3C58}"/>
              </a:ext>
            </a:extLst>
          </p:cNvPr>
          <p:cNvSpPr>
            <a:spLocks noGrp="1"/>
          </p:cNvSpPr>
          <p:nvPr>
            <p:ph type="subTitle" idx="1"/>
          </p:nvPr>
        </p:nvSpPr>
        <p:spPr>
          <a:xfrm>
            <a:off x="293915" y="1045030"/>
            <a:ext cx="11455958" cy="5682342"/>
          </a:xfrm>
        </p:spPr>
        <p:txBody>
          <a:bodyPr>
            <a:normAutofit fontScale="70000" lnSpcReduction="20000"/>
          </a:bodyPr>
          <a:lstStyle/>
          <a:p>
            <a:pPr algn="l"/>
            <a:r>
              <a:rPr lang="en-US" dirty="0"/>
              <a:t> </a:t>
            </a:r>
            <a:r>
              <a:rPr lang="en-US" b="1" dirty="0"/>
              <a:t>Bronx, Queens and Staten Island Venues Map Visualization :</a:t>
            </a:r>
            <a:endParaRPr lang="en-IN" b="1"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US" dirty="0"/>
          </a:p>
          <a:p>
            <a:pPr algn="l"/>
            <a:endParaRPr lang="en-US" dirty="0"/>
          </a:p>
          <a:p>
            <a:pPr algn="l"/>
            <a:endParaRPr lang="en-US" dirty="0"/>
          </a:p>
          <a:p>
            <a:pPr algn="l"/>
            <a:r>
              <a:rPr lang="en-US" dirty="0"/>
              <a:t>Results:</a:t>
            </a:r>
          </a:p>
          <a:p>
            <a:pPr algn="l"/>
            <a:r>
              <a:rPr lang="en-US" dirty="0"/>
              <a:t>Neighborhood K-Means clustering based on mean occurrence of venue category :</a:t>
            </a:r>
          </a:p>
          <a:p>
            <a:pPr algn="l"/>
            <a:endParaRPr lang="en-US" dirty="0"/>
          </a:p>
          <a:p>
            <a:pPr algn="l"/>
            <a:r>
              <a:rPr lang="en-US" dirty="0"/>
              <a:t>To cluster the neighborhoods into two clusters  the K-Means clustering Algorithm is used. k-means clustering aims to partition n observations into k clusters in which each observation belongs to the cluster with the nearest mean. It uses iterative refinement approach.</a:t>
            </a:r>
          </a:p>
          <a:p>
            <a:pPr algn="l"/>
            <a:endParaRPr lang="en-US" dirty="0"/>
          </a:p>
          <a:p>
            <a:pPr algn="l"/>
            <a:r>
              <a:rPr lang="en-US" dirty="0"/>
              <a:t>Brooklyn &amp; Manhattan :</a:t>
            </a:r>
          </a:p>
          <a:p>
            <a:pPr algn="l"/>
            <a:r>
              <a:rPr lang="en-US" dirty="0"/>
              <a:t> Different clusters types are created by using k-means clustering</a:t>
            </a:r>
          </a:p>
          <a:p>
            <a:pPr algn="l"/>
            <a:endParaRPr lang="en-IN" dirty="0"/>
          </a:p>
          <a:p>
            <a:pPr algn="l"/>
            <a:endParaRPr lang="en-IN" dirty="0"/>
          </a:p>
          <a:p>
            <a:pPr algn="l"/>
            <a:endParaRPr lang="en-IN" dirty="0"/>
          </a:p>
          <a:p>
            <a:pPr algn="l"/>
            <a:endParaRPr lang="en-IN" dirty="0"/>
          </a:p>
          <a:p>
            <a:pPr algn="l"/>
            <a:endParaRPr lang="en-IN" dirty="0"/>
          </a:p>
        </p:txBody>
      </p:sp>
      <p:pic>
        <p:nvPicPr>
          <p:cNvPr id="7" name="image18.jpeg">
            <a:extLst>
              <a:ext uri="{FF2B5EF4-FFF2-40B4-BE49-F238E27FC236}">
                <a16:creationId xmlns:a16="http://schemas.microsoft.com/office/drawing/2014/main" id="{1963A1A1-CEE6-4AC0-B08E-BE50B5BC32A0}"/>
              </a:ext>
            </a:extLst>
          </p:cNvPr>
          <p:cNvPicPr/>
          <p:nvPr/>
        </p:nvPicPr>
        <p:blipFill>
          <a:blip r:embed="rId2" cstate="print"/>
          <a:stretch>
            <a:fillRect/>
          </a:stretch>
        </p:blipFill>
        <p:spPr>
          <a:xfrm>
            <a:off x="568597" y="1604599"/>
            <a:ext cx="5748020" cy="2342515"/>
          </a:xfrm>
          <a:prstGeom prst="rect">
            <a:avLst/>
          </a:prstGeom>
        </p:spPr>
      </p:pic>
    </p:spTree>
    <p:extLst>
      <p:ext uri="{BB962C8B-B14F-4D97-AF65-F5344CB8AC3E}">
        <p14:creationId xmlns:p14="http://schemas.microsoft.com/office/powerpoint/2010/main" val="2865979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6CFA-374C-4195-966D-6796C0496AD8}"/>
              </a:ext>
            </a:extLst>
          </p:cNvPr>
          <p:cNvSpPr>
            <a:spLocks noGrp="1"/>
          </p:cNvSpPr>
          <p:nvPr>
            <p:ph type="ctrTitle"/>
          </p:nvPr>
        </p:nvSpPr>
        <p:spPr>
          <a:xfrm>
            <a:off x="442127" y="462225"/>
            <a:ext cx="10882365" cy="1431889"/>
          </a:xfrm>
        </p:spPr>
        <p:txBody>
          <a:bodyPr>
            <a:normAutofit fontScale="90000"/>
          </a:bodyPr>
          <a:lstStyle/>
          <a:p>
            <a:r>
              <a:rPr lang="en-IN" b="1" dirty="0"/>
              <a:t>The Battle of the </a:t>
            </a:r>
            <a:r>
              <a:rPr lang="en-IN" b="1" dirty="0" err="1"/>
              <a:t>Neighborhood</a:t>
            </a:r>
            <a:r>
              <a:rPr lang="en-IN" b="1" dirty="0"/>
              <a:t> </a:t>
            </a:r>
            <a:r>
              <a:rPr lang="en-IN" b="1" dirty="0" err="1"/>
              <a:t>Reprot</a:t>
            </a:r>
            <a:br>
              <a:rPr lang="en-IN" dirty="0"/>
            </a:br>
            <a:endParaRPr lang="en-IN" dirty="0"/>
          </a:p>
        </p:txBody>
      </p:sp>
      <p:sp>
        <p:nvSpPr>
          <p:cNvPr id="3" name="Subtitle 2">
            <a:extLst>
              <a:ext uri="{FF2B5EF4-FFF2-40B4-BE49-F238E27FC236}">
                <a16:creationId xmlns:a16="http://schemas.microsoft.com/office/drawing/2014/main" id="{E10BA8CB-D9FF-4775-9C52-ED7E174C3C58}"/>
              </a:ext>
            </a:extLst>
          </p:cNvPr>
          <p:cNvSpPr>
            <a:spLocks noGrp="1"/>
          </p:cNvSpPr>
          <p:nvPr>
            <p:ph type="subTitle" idx="1"/>
          </p:nvPr>
        </p:nvSpPr>
        <p:spPr>
          <a:xfrm>
            <a:off x="293915" y="1045030"/>
            <a:ext cx="11455958" cy="5682342"/>
          </a:xfrm>
        </p:spPr>
        <p:txBody>
          <a:bodyPr>
            <a:normAutofit/>
          </a:bodyPr>
          <a:lstStyle/>
          <a:p>
            <a:pPr algn="l"/>
            <a:r>
              <a:rPr lang="en-US" dirty="0"/>
              <a:t> </a:t>
            </a:r>
            <a:endParaRPr lang="en-IN" dirty="0"/>
          </a:p>
          <a:p>
            <a:pPr algn="l"/>
            <a:endParaRPr lang="en-IN" dirty="0"/>
          </a:p>
          <a:p>
            <a:pPr algn="l"/>
            <a:endParaRPr lang="en-IN" dirty="0"/>
          </a:p>
          <a:p>
            <a:pPr algn="l"/>
            <a:endParaRPr lang="en-IN" dirty="0"/>
          </a:p>
          <a:p>
            <a:pPr algn="l"/>
            <a:endParaRPr lang="en-IN" dirty="0"/>
          </a:p>
        </p:txBody>
      </p:sp>
      <p:pic>
        <p:nvPicPr>
          <p:cNvPr id="5" name="image19.jpeg">
            <a:extLst>
              <a:ext uri="{FF2B5EF4-FFF2-40B4-BE49-F238E27FC236}">
                <a16:creationId xmlns:a16="http://schemas.microsoft.com/office/drawing/2014/main" id="{F2DDAA3A-2E88-4A59-8033-D007EC635F19}"/>
              </a:ext>
            </a:extLst>
          </p:cNvPr>
          <p:cNvPicPr/>
          <p:nvPr/>
        </p:nvPicPr>
        <p:blipFill>
          <a:blip r:embed="rId2" cstate="print"/>
          <a:stretch>
            <a:fillRect/>
          </a:stretch>
        </p:blipFill>
        <p:spPr>
          <a:xfrm>
            <a:off x="867508" y="1300581"/>
            <a:ext cx="5731510" cy="2352675"/>
          </a:xfrm>
          <a:prstGeom prst="rect">
            <a:avLst/>
          </a:prstGeom>
        </p:spPr>
      </p:pic>
    </p:spTree>
    <p:extLst>
      <p:ext uri="{BB962C8B-B14F-4D97-AF65-F5344CB8AC3E}">
        <p14:creationId xmlns:p14="http://schemas.microsoft.com/office/powerpoint/2010/main" val="3378366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6CFA-374C-4195-966D-6796C0496AD8}"/>
              </a:ext>
            </a:extLst>
          </p:cNvPr>
          <p:cNvSpPr>
            <a:spLocks noGrp="1"/>
          </p:cNvSpPr>
          <p:nvPr>
            <p:ph type="ctrTitle"/>
          </p:nvPr>
        </p:nvSpPr>
        <p:spPr>
          <a:xfrm>
            <a:off x="442127" y="462225"/>
            <a:ext cx="10882365" cy="1431889"/>
          </a:xfrm>
        </p:spPr>
        <p:txBody>
          <a:bodyPr>
            <a:normAutofit fontScale="90000"/>
          </a:bodyPr>
          <a:lstStyle/>
          <a:p>
            <a:r>
              <a:rPr lang="en-IN" b="1" dirty="0"/>
              <a:t>The Battle of the </a:t>
            </a:r>
            <a:r>
              <a:rPr lang="en-IN" b="1" dirty="0" err="1"/>
              <a:t>Neighborhood</a:t>
            </a:r>
            <a:r>
              <a:rPr lang="en-IN" b="1" dirty="0"/>
              <a:t> Report</a:t>
            </a:r>
            <a:br>
              <a:rPr lang="en-IN" dirty="0"/>
            </a:br>
            <a:endParaRPr lang="en-IN" dirty="0"/>
          </a:p>
        </p:txBody>
      </p:sp>
      <p:sp>
        <p:nvSpPr>
          <p:cNvPr id="3" name="Subtitle 2">
            <a:extLst>
              <a:ext uri="{FF2B5EF4-FFF2-40B4-BE49-F238E27FC236}">
                <a16:creationId xmlns:a16="http://schemas.microsoft.com/office/drawing/2014/main" id="{E10BA8CB-D9FF-4775-9C52-ED7E174C3C58}"/>
              </a:ext>
            </a:extLst>
          </p:cNvPr>
          <p:cNvSpPr>
            <a:spLocks noGrp="1"/>
          </p:cNvSpPr>
          <p:nvPr>
            <p:ph type="subTitle" idx="1"/>
          </p:nvPr>
        </p:nvSpPr>
        <p:spPr>
          <a:xfrm>
            <a:off x="293915" y="1045030"/>
            <a:ext cx="11455958" cy="5682342"/>
          </a:xfrm>
        </p:spPr>
        <p:txBody>
          <a:bodyPr>
            <a:normAutofit/>
          </a:bodyPr>
          <a:lstStyle/>
          <a:p>
            <a:pPr algn="l"/>
            <a:r>
              <a:rPr lang="en-US" dirty="0"/>
              <a:t> Cluster0 : The Total and Total Sum of cluster0 has smallest value. It shows that the market is not saturated.</a:t>
            </a:r>
          </a:p>
          <a:p>
            <a:pPr algn="l"/>
            <a:r>
              <a:rPr lang="en-US" dirty="0"/>
              <a:t>Cluster1 : The Total and Total Sum of cluster1 has highest value. It shows that the markets are saturated. Number of restaurants are very high.</a:t>
            </a:r>
          </a:p>
          <a:p>
            <a:pPr algn="l"/>
            <a:r>
              <a:rPr lang="en-US" dirty="0"/>
              <a:t>There are no untapped neighborhoods in Brooklyn and Manhattan.</a:t>
            </a:r>
          </a:p>
          <a:p>
            <a:pPr algn="l"/>
            <a:r>
              <a:rPr lang="en-US" dirty="0"/>
              <a:t>Bronx, Queens and Staten Island :</a:t>
            </a:r>
          </a:p>
          <a:p>
            <a:pPr algn="l"/>
            <a:r>
              <a:rPr lang="en-US" dirty="0"/>
              <a:t> The different clusters visualization </a:t>
            </a:r>
          </a:p>
          <a:p>
            <a:pPr algn="l"/>
            <a:endParaRPr lang="en-IN" dirty="0"/>
          </a:p>
          <a:p>
            <a:pPr algn="l"/>
            <a:endParaRPr lang="en-IN" dirty="0"/>
          </a:p>
          <a:p>
            <a:pPr algn="l"/>
            <a:endParaRPr lang="en-IN" dirty="0"/>
          </a:p>
          <a:p>
            <a:pPr algn="l"/>
            <a:endParaRPr lang="en-IN" dirty="0"/>
          </a:p>
          <a:p>
            <a:pPr algn="l"/>
            <a:endParaRPr lang="en-IN" dirty="0"/>
          </a:p>
        </p:txBody>
      </p:sp>
      <p:pic>
        <p:nvPicPr>
          <p:cNvPr id="6" name="image20.jpeg">
            <a:extLst>
              <a:ext uri="{FF2B5EF4-FFF2-40B4-BE49-F238E27FC236}">
                <a16:creationId xmlns:a16="http://schemas.microsoft.com/office/drawing/2014/main" id="{436F69B4-ABA6-4A7F-9A86-0B1BBC2304FB}"/>
              </a:ext>
            </a:extLst>
          </p:cNvPr>
          <p:cNvPicPr/>
          <p:nvPr/>
        </p:nvPicPr>
        <p:blipFill>
          <a:blip r:embed="rId2" cstate="print"/>
          <a:stretch>
            <a:fillRect/>
          </a:stretch>
        </p:blipFill>
        <p:spPr>
          <a:xfrm>
            <a:off x="442127" y="4043100"/>
            <a:ext cx="5764530" cy="2352675"/>
          </a:xfrm>
          <a:prstGeom prst="rect">
            <a:avLst/>
          </a:prstGeom>
        </p:spPr>
      </p:pic>
    </p:spTree>
    <p:extLst>
      <p:ext uri="{BB962C8B-B14F-4D97-AF65-F5344CB8AC3E}">
        <p14:creationId xmlns:p14="http://schemas.microsoft.com/office/powerpoint/2010/main" val="3049955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6CFA-374C-4195-966D-6796C0496AD8}"/>
              </a:ext>
            </a:extLst>
          </p:cNvPr>
          <p:cNvSpPr>
            <a:spLocks noGrp="1"/>
          </p:cNvSpPr>
          <p:nvPr>
            <p:ph type="ctrTitle"/>
          </p:nvPr>
        </p:nvSpPr>
        <p:spPr>
          <a:xfrm>
            <a:off x="442127" y="462225"/>
            <a:ext cx="10882365" cy="1431889"/>
          </a:xfrm>
        </p:spPr>
        <p:txBody>
          <a:bodyPr>
            <a:normAutofit fontScale="90000"/>
          </a:bodyPr>
          <a:lstStyle/>
          <a:p>
            <a:r>
              <a:rPr lang="en-IN" b="1" dirty="0"/>
              <a:t>The Battle of the </a:t>
            </a:r>
            <a:r>
              <a:rPr lang="en-IN" b="1" dirty="0" err="1"/>
              <a:t>Neighborhood</a:t>
            </a:r>
            <a:r>
              <a:rPr lang="en-IN" b="1" dirty="0"/>
              <a:t> Report</a:t>
            </a:r>
            <a:br>
              <a:rPr lang="en-IN" dirty="0"/>
            </a:br>
            <a:endParaRPr lang="en-IN" dirty="0"/>
          </a:p>
        </p:txBody>
      </p:sp>
      <p:sp>
        <p:nvSpPr>
          <p:cNvPr id="3" name="Subtitle 2">
            <a:extLst>
              <a:ext uri="{FF2B5EF4-FFF2-40B4-BE49-F238E27FC236}">
                <a16:creationId xmlns:a16="http://schemas.microsoft.com/office/drawing/2014/main" id="{E10BA8CB-D9FF-4775-9C52-ED7E174C3C58}"/>
              </a:ext>
            </a:extLst>
          </p:cNvPr>
          <p:cNvSpPr>
            <a:spLocks noGrp="1"/>
          </p:cNvSpPr>
          <p:nvPr>
            <p:ph type="subTitle" idx="1"/>
          </p:nvPr>
        </p:nvSpPr>
        <p:spPr>
          <a:xfrm>
            <a:off x="293915" y="1045030"/>
            <a:ext cx="11455958" cy="5682342"/>
          </a:xfrm>
        </p:spPr>
        <p:txBody>
          <a:bodyPr>
            <a:normAutofit/>
          </a:bodyPr>
          <a:lstStyle/>
          <a:p>
            <a:pPr algn="l"/>
            <a:r>
              <a:rPr lang="en-US" dirty="0"/>
              <a:t> </a:t>
            </a:r>
          </a:p>
          <a:p>
            <a:pPr algn="l"/>
            <a:r>
              <a:rPr lang="en-US" dirty="0"/>
              <a:t>Cluster0 : The Total and Total Sum of cluster0 has smallest value. It shows that the market is not saturated. There are untapped neighborhoods. List is as given below.</a:t>
            </a:r>
          </a:p>
          <a:p>
            <a:pPr algn="l"/>
            <a:endParaRPr lang="en-US" dirty="0"/>
          </a:p>
          <a:p>
            <a:pPr algn="l"/>
            <a:endParaRPr lang="en-IN" dirty="0"/>
          </a:p>
          <a:p>
            <a:pPr algn="l"/>
            <a:endParaRPr lang="en-IN" dirty="0"/>
          </a:p>
          <a:p>
            <a:pPr algn="l"/>
            <a:r>
              <a:rPr lang="en-US" dirty="0"/>
              <a:t>Cluster1 : The Total and Total Sum of cluster1 has highest value. It shows that the markets are saturated. Number of restaurants are very high.</a:t>
            </a:r>
          </a:p>
          <a:p>
            <a:pPr algn="l"/>
            <a:endParaRPr lang="en-US" dirty="0"/>
          </a:p>
          <a:p>
            <a:pPr algn="l"/>
            <a:endParaRPr lang="en-IN" dirty="0"/>
          </a:p>
          <a:p>
            <a:pPr algn="l"/>
            <a:endParaRPr lang="en-IN" dirty="0"/>
          </a:p>
          <a:p>
            <a:pPr algn="l"/>
            <a:endParaRPr lang="en-IN" dirty="0"/>
          </a:p>
          <a:p>
            <a:pPr algn="l"/>
            <a:endParaRPr lang="en-IN" dirty="0"/>
          </a:p>
        </p:txBody>
      </p:sp>
      <p:pic>
        <p:nvPicPr>
          <p:cNvPr id="5" name="image21.jpeg">
            <a:extLst>
              <a:ext uri="{FF2B5EF4-FFF2-40B4-BE49-F238E27FC236}">
                <a16:creationId xmlns:a16="http://schemas.microsoft.com/office/drawing/2014/main" id="{AF1C11A4-52CA-4A57-95D0-3E2DCC00B10F}"/>
              </a:ext>
            </a:extLst>
          </p:cNvPr>
          <p:cNvPicPr/>
          <p:nvPr/>
        </p:nvPicPr>
        <p:blipFill>
          <a:blip r:embed="rId2" cstate="print"/>
          <a:stretch>
            <a:fillRect/>
          </a:stretch>
        </p:blipFill>
        <p:spPr>
          <a:xfrm>
            <a:off x="442127" y="2273753"/>
            <a:ext cx="4559300" cy="1085850"/>
          </a:xfrm>
          <a:prstGeom prst="rect">
            <a:avLst/>
          </a:prstGeom>
        </p:spPr>
      </p:pic>
    </p:spTree>
    <p:extLst>
      <p:ext uri="{BB962C8B-B14F-4D97-AF65-F5344CB8AC3E}">
        <p14:creationId xmlns:p14="http://schemas.microsoft.com/office/powerpoint/2010/main" val="2413690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6CFA-374C-4195-966D-6796C0496AD8}"/>
              </a:ext>
            </a:extLst>
          </p:cNvPr>
          <p:cNvSpPr>
            <a:spLocks noGrp="1"/>
          </p:cNvSpPr>
          <p:nvPr>
            <p:ph type="ctrTitle"/>
          </p:nvPr>
        </p:nvSpPr>
        <p:spPr>
          <a:xfrm>
            <a:off x="442127" y="329085"/>
            <a:ext cx="10882365" cy="1431889"/>
          </a:xfrm>
        </p:spPr>
        <p:txBody>
          <a:bodyPr>
            <a:normAutofit fontScale="90000"/>
          </a:bodyPr>
          <a:lstStyle/>
          <a:p>
            <a:r>
              <a:rPr lang="en-IN" b="1" dirty="0"/>
              <a:t>The Battle of the </a:t>
            </a:r>
            <a:r>
              <a:rPr lang="en-IN" b="1" dirty="0" err="1"/>
              <a:t>Neighborhood</a:t>
            </a:r>
            <a:r>
              <a:rPr lang="en-IN" b="1" dirty="0"/>
              <a:t> Report</a:t>
            </a:r>
            <a:br>
              <a:rPr lang="en-IN" dirty="0"/>
            </a:br>
            <a:endParaRPr lang="en-IN" dirty="0"/>
          </a:p>
        </p:txBody>
      </p:sp>
      <p:sp>
        <p:nvSpPr>
          <p:cNvPr id="3" name="Subtitle 2">
            <a:extLst>
              <a:ext uri="{FF2B5EF4-FFF2-40B4-BE49-F238E27FC236}">
                <a16:creationId xmlns:a16="http://schemas.microsoft.com/office/drawing/2014/main" id="{E10BA8CB-D9FF-4775-9C52-ED7E174C3C58}"/>
              </a:ext>
            </a:extLst>
          </p:cNvPr>
          <p:cNvSpPr>
            <a:spLocks noGrp="1"/>
          </p:cNvSpPr>
          <p:nvPr>
            <p:ph type="subTitle" idx="1"/>
          </p:nvPr>
        </p:nvSpPr>
        <p:spPr>
          <a:xfrm>
            <a:off x="293915" y="1045030"/>
            <a:ext cx="11455958" cy="5682342"/>
          </a:xfrm>
        </p:spPr>
        <p:txBody>
          <a:bodyPr>
            <a:normAutofit/>
          </a:bodyPr>
          <a:lstStyle/>
          <a:p>
            <a:pPr algn="l"/>
            <a:r>
              <a:rPr lang="en-US" dirty="0"/>
              <a:t> </a:t>
            </a:r>
          </a:p>
          <a:p>
            <a:pPr algn="l"/>
            <a:r>
              <a:rPr lang="en-US" b="1" dirty="0"/>
              <a:t>DISCUSSION: </a:t>
            </a:r>
          </a:p>
          <a:p>
            <a:pPr algn="l"/>
            <a:r>
              <a:rPr lang="en-US" dirty="0"/>
              <a:t>	There is scope to increase Farmers markets in Bronx, Queens and Staten Island.</a:t>
            </a:r>
          </a:p>
          <a:p>
            <a:pPr algn="l"/>
            <a:r>
              <a:rPr lang="en-US" dirty="0"/>
              <a:t>	There is scope to explore cuisines of various countries in Bronx, Queens and Staten 	Island.</a:t>
            </a:r>
          </a:p>
          <a:p>
            <a:pPr algn="l"/>
            <a:r>
              <a:rPr lang="en-US" dirty="0"/>
              <a:t>	In Manhattan and Brooklyn restaurants of cuisines of many countries are available. 	So if risk can be taken with great menu on board. It also shows people love eating 	cuisines of various countries.</a:t>
            </a:r>
          </a:p>
          <a:p>
            <a:pPr algn="l"/>
            <a:r>
              <a:rPr lang="en-US" b="1" dirty="0"/>
              <a:t>CONCLUSION:</a:t>
            </a:r>
          </a:p>
          <a:p>
            <a:pPr algn="l"/>
            <a:r>
              <a:rPr lang="en-US" dirty="0"/>
              <a:t>Brooklyn and Manhattan has high concentration of restaurant business. Very competitive market. Bronx, Queens and Staten Island also has good number of restaurants but not as many as required. So this can be explored.</a:t>
            </a:r>
          </a:p>
          <a:p>
            <a:pPr algn="l"/>
            <a:endParaRPr lang="en-US" dirty="0"/>
          </a:p>
          <a:p>
            <a:pPr algn="l"/>
            <a:endParaRPr lang="en-IN" dirty="0"/>
          </a:p>
          <a:p>
            <a:pPr algn="l"/>
            <a:endParaRPr lang="en-IN" dirty="0"/>
          </a:p>
          <a:p>
            <a:pPr algn="l"/>
            <a:endParaRPr lang="en-IN" dirty="0"/>
          </a:p>
          <a:p>
            <a:pPr algn="l"/>
            <a:endParaRPr lang="en-IN" dirty="0"/>
          </a:p>
        </p:txBody>
      </p:sp>
    </p:spTree>
    <p:extLst>
      <p:ext uri="{BB962C8B-B14F-4D97-AF65-F5344CB8AC3E}">
        <p14:creationId xmlns:p14="http://schemas.microsoft.com/office/powerpoint/2010/main" val="1735529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6CFA-374C-4195-966D-6796C0496AD8}"/>
              </a:ext>
            </a:extLst>
          </p:cNvPr>
          <p:cNvSpPr>
            <a:spLocks noGrp="1"/>
          </p:cNvSpPr>
          <p:nvPr>
            <p:ph type="ctrTitle"/>
          </p:nvPr>
        </p:nvSpPr>
        <p:spPr>
          <a:xfrm>
            <a:off x="442127" y="462225"/>
            <a:ext cx="10882365" cy="2270928"/>
          </a:xfrm>
        </p:spPr>
        <p:txBody>
          <a:bodyPr>
            <a:normAutofit fontScale="90000"/>
          </a:bodyPr>
          <a:lstStyle/>
          <a:p>
            <a:r>
              <a:rPr lang="en-IN" b="1" dirty="0"/>
              <a:t>The Battle of the </a:t>
            </a:r>
            <a:r>
              <a:rPr lang="en-IN" b="1" dirty="0" err="1"/>
              <a:t>Neighborhood</a:t>
            </a:r>
            <a:r>
              <a:rPr lang="en-IN" b="1" dirty="0"/>
              <a:t> Report</a:t>
            </a:r>
            <a:br>
              <a:rPr lang="en-IN" dirty="0"/>
            </a:br>
            <a:endParaRPr lang="en-IN" dirty="0"/>
          </a:p>
        </p:txBody>
      </p:sp>
      <p:sp>
        <p:nvSpPr>
          <p:cNvPr id="3" name="Subtitle 2">
            <a:extLst>
              <a:ext uri="{FF2B5EF4-FFF2-40B4-BE49-F238E27FC236}">
                <a16:creationId xmlns:a16="http://schemas.microsoft.com/office/drawing/2014/main" id="{E10BA8CB-D9FF-4775-9C52-ED7E174C3C58}"/>
              </a:ext>
            </a:extLst>
          </p:cNvPr>
          <p:cNvSpPr>
            <a:spLocks noGrp="1"/>
          </p:cNvSpPr>
          <p:nvPr>
            <p:ph type="subTitle" idx="1"/>
          </p:nvPr>
        </p:nvSpPr>
        <p:spPr>
          <a:xfrm>
            <a:off x="549309" y="2215364"/>
            <a:ext cx="11200563" cy="4512007"/>
          </a:xfrm>
        </p:spPr>
        <p:txBody>
          <a:bodyPr>
            <a:normAutofit fontScale="62500" lnSpcReduction="20000"/>
          </a:bodyPr>
          <a:lstStyle/>
          <a:p>
            <a:pPr algn="l"/>
            <a:r>
              <a:rPr lang="en-US" b="1" dirty="0"/>
              <a:t>Problem Description:</a:t>
            </a:r>
          </a:p>
          <a:p>
            <a:pPr algn="l"/>
            <a:r>
              <a:rPr lang="en-US" dirty="0"/>
              <a:t>A strategical plan is required to sustain in such a competitive business. </a:t>
            </a:r>
          </a:p>
          <a:p>
            <a:pPr algn="l"/>
            <a:r>
              <a:rPr lang="en-US" dirty="0"/>
              <a:t>We need to exploit the Various factors in order to decide on the Location such as:</a:t>
            </a:r>
          </a:p>
          <a:p>
            <a:pPr algn="l"/>
            <a:r>
              <a:rPr lang="en-US" dirty="0"/>
              <a:t>1.	New York Population</a:t>
            </a:r>
          </a:p>
          <a:p>
            <a:pPr algn="l"/>
            <a:r>
              <a:rPr lang="en-US" dirty="0"/>
              <a:t>2.	New York City Demographics</a:t>
            </a:r>
          </a:p>
          <a:p>
            <a:pPr algn="l"/>
            <a:r>
              <a:rPr lang="en-US" dirty="0"/>
              <a:t>3.	Are there any Farmers Markets, Wholesale markets </a:t>
            </a:r>
            <a:r>
              <a:rPr lang="en-US" dirty="0" err="1"/>
              <a:t>etc</a:t>
            </a:r>
            <a:r>
              <a:rPr lang="en-US" dirty="0"/>
              <a:t> nearby so that the ingredients can be purchased fresh to maintain quality and cost?</a:t>
            </a:r>
          </a:p>
          <a:p>
            <a:pPr algn="l"/>
            <a:r>
              <a:rPr lang="en-US" dirty="0"/>
              <a:t>4.	Are there any venues like Gyms, Entertainment zones </a:t>
            </a:r>
            <a:r>
              <a:rPr lang="en-US" dirty="0" err="1"/>
              <a:t>etc</a:t>
            </a:r>
            <a:r>
              <a:rPr lang="en-US" dirty="0"/>
              <a:t> nearby where floating population is high</a:t>
            </a:r>
          </a:p>
          <a:p>
            <a:pPr algn="l"/>
            <a:r>
              <a:rPr lang="en-US" dirty="0"/>
              <a:t>5.	Identify the competitors in that location?</a:t>
            </a:r>
          </a:p>
          <a:p>
            <a:pPr algn="l"/>
            <a:r>
              <a:rPr lang="en-US" dirty="0"/>
              <a:t>6.	Cuisine served / Menu of the competitors</a:t>
            </a:r>
          </a:p>
          <a:p>
            <a:pPr algn="l"/>
            <a:r>
              <a:rPr lang="en-US" dirty="0"/>
              <a:t>7.	Segmentation of the Borough</a:t>
            </a:r>
          </a:p>
          <a:p>
            <a:pPr algn="l"/>
            <a:r>
              <a:rPr lang="en-US" dirty="0"/>
              <a:t>8.	Available markets</a:t>
            </a:r>
          </a:p>
          <a:p>
            <a:pPr algn="l"/>
            <a:r>
              <a:rPr lang="en-US" dirty="0"/>
              <a:t>9.	Drenched markets </a:t>
            </a:r>
            <a:r>
              <a:rPr lang="en-US" dirty="0" err="1"/>
              <a:t>etc</a:t>
            </a:r>
            <a:endParaRPr lang="en-US" dirty="0"/>
          </a:p>
          <a:p>
            <a:pPr algn="l"/>
            <a:endParaRPr lang="en-US" dirty="0"/>
          </a:p>
          <a:p>
            <a:pPr algn="l"/>
            <a:r>
              <a:rPr lang="en-US" dirty="0"/>
              <a:t>The New investor need to choose the correct location to start its first venture. If this is successful they can replicate the same in other locations. </a:t>
            </a:r>
          </a:p>
          <a:p>
            <a:pPr algn="l"/>
            <a:endParaRPr lang="en-US" dirty="0"/>
          </a:p>
          <a:p>
            <a:pPr algn="l"/>
            <a:endParaRPr lang="en-US" dirty="0"/>
          </a:p>
          <a:p>
            <a:pPr algn="l"/>
            <a:endParaRPr lang="en-IN" dirty="0"/>
          </a:p>
        </p:txBody>
      </p:sp>
    </p:spTree>
    <p:extLst>
      <p:ext uri="{BB962C8B-B14F-4D97-AF65-F5344CB8AC3E}">
        <p14:creationId xmlns:p14="http://schemas.microsoft.com/office/powerpoint/2010/main" val="617945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6CFA-374C-4195-966D-6796C0496AD8}"/>
              </a:ext>
            </a:extLst>
          </p:cNvPr>
          <p:cNvSpPr>
            <a:spLocks noGrp="1"/>
          </p:cNvSpPr>
          <p:nvPr>
            <p:ph type="ctrTitle"/>
          </p:nvPr>
        </p:nvSpPr>
        <p:spPr>
          <a:xfrm>
            <a:off x="442127" y="462225"/>
            <a:ext cx="10882365" cy="2270928"/>
          </a:xfrm>
        </p:spPr>
        <p:txBody>
          <a:bodyPr>
            <a:normAutofit fontScale="90000"/>
          </a:bodyPr>
          <a:lstStyle/>
          <a:p>
            <a:r>
              <a:rPr lang="en-IN" b="1" dirty="0"/>
              <a:t>The Battle of the </a:t>
            </a:r>
            <a:r>
              <a:rPr lang="en-IN" b="1" dirty="0" err="1"/>
              <a:t>Neighborhood</a:t>
            </a:r>
            <a:r>
              <a:rPr lang="en-IN" b="1" dirty="0"/>
              <a:t> Report</a:t>
            </a:r>
            <a:br>
              <a:rPr lang="en-IN" dirty="0"/>
            </a:br>
            <a:endParaRPr lang="en-IN" dirty="0"/>
          </a:p>
        </p:txBody>
      </p:sp>
      <p:sp>
        <p:nvSpPr>
          <p:cNvPr id="3" name="Subtitle 2">
            <a:extLst>
              <a:ext uri="{FF2B5EF4-FFF2-40B4-BE49-F238E27FC236}">
                <a16:creationId xmlns:a16="http://schemas.microsoft.com/office/drawing/2014/main" id="{E10BA8CB-D9FF-4775-9C52-ED7E174C3C58}"/>
              </a:ext>
            </a:extLst>
          </p:cNvPr>
          <p:cNvSpPr>
            <a:spLocks noGrp="1"/>
          </p:cNvSpPr>
          <p:nvPr>
            <p:ph type="subTitle" idx="1"/>
          </p:nvPr>
        </p:nvSpPr>
        <p:spPr>
          <a:xfrm>
            <a:off x="549309" y="2215364"/>
            <a:ext cx="11200563" cy="4512007"/>
          </a:xfrm>
        </p:spPr>
        <p:txBody>
          <a:bodyPr>
            <a:normAutofit/>
          </a:bodyPr>
          <a:lstStyle/>
          <a:p>
            <a:pPr algn="l"/>
            <a:r>
              <a:rPr lang="en-US" b="1" dirty="0"/>
              <a:t>Target Audience:</a:t>
            </a:r>
          </a:p>
          <a:p>
            <a:pPr algn="l"/>
            <a:r>
              <a:rPr lang="en-US" sz="1400" dirty="0"/>
              <a:t>In Order to identify and recommend the correct location, ABC Company Ltd has appointed me to lead of the Data Science team. The objective is to Identify, locate and recommend the management about which neighborhood of </a:t>
            </a:r>
            <a:r>
              <a:rPr lang="en-US" sz="1400" dirty="0" err="1"/>
              <a:t>Newyork</a:t>
            </a:r>
            <a:r>
              <a:rPr lang="en-US" sz="1400" dirty="0"/>
              <a:t> city will be better choice to open a restaurant. </a:t>
            </a:r>
          </a:p>
          <a:p>
            <a:pPr algn="l"/>
            <a:r>
              <a:rPr lang="en-US" sz="1400" dirty="0"/>
              <a:t>This would be useful for anyone who wants to start a new restaurant in </a:t>
            </a:r>
            <a:r>
              <a:rPr lang="en-US" sz="1400" dirty="0" err="1"/>
              <a:t>Newyork</a:t>
            </a:r>
            <a:r>
              <a:rPr lang="en-US" sz="1400" dirty="0"/>
              <a:t> city.</a:t>
            </a:r>
          </a:p>
          <a:p>
            <a:pPr algn="l"/>
            <a:endParaRPr lang="en-US" b="1" dirty="0"/>
          </a:p>
          <a:p>
            <a:pPr algn="l"/>
            <a:r>
              <a:rPr lang="en-US" b="1" dirty="0"/>
              <a:t>Criteria:</a:t>
            </a:r>
          </a:p>
          <a:p>
            <a:pPr algn="l"/>
            <a:r>
              <a:rPr lang="en-US" sz="1400" dirty="0"/>
              <a:t>The  criteria of the project will be a good recommendation of borough/Neighborhood choice to ABC Company Ltd based on Lack of such restaurants in that location and nearby suppliers of ingredients.</a:t>
            </a:r>
          </a:p>
          <a:p>
            <a:pPr algn="l"/>
            <a:endParaRPr lang="en-US" dirty="0"/>
          </a:p>
          <a:p>
            <a:pPr algn="l"/>
            <a:endParaRPr lang="en-US" dirty="0"/>
          </a:p>
          <a:p>
            <a:pPr algn="l"/>
            <a:endParaRPr lang="en-IN" dirty="0"/>
          </a:p>
        </p:txBody>
      </p:sp>
    </p:spTree>
    <p:extLst>
      <p:ext uri="{BB962C8B-B14F-4D97-AF65-F5344CB8AC3E}">
        <p14:creationId xmlns:p14="http://schemas.microsoft.com/office/powerpoint/2010/main" val="2107854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6CFA-374C-4195-966D-6796C0496AD8}"/>
              </a:ext>
            </a:extLst>
          </p:cNvPr>
          <p:cNvSpPr>
            <a:spLocks noGrp="1"/>
          </p:cNvSpPr>
          <p:nvPr>
            <p:ph type="ctrTitle"/>
          </p:nvPr>
        </p:nvSpPr>
        <p:spPr>
          <a:xfrm>
            <a:off x="442127" y="462225"/>
            <a:ext cx="10882365" cy="1431889"/>
          </a:xfrm>
        </p:spPr>
        <p:txBody>
          <a:bodyPr>
            <a:normAutofit fontScale="90000"/>
          </a:bodyPr>
          <a:lstStyle/>
          <a:p>
            <a:r>
              <a:rPr lang="en-IN" b="1" dirty="0"/>
              <a:t>The Battle of the </a:t>
            </a:r>
            <a:r>
              <a:rPr lang="en-IN" b="1" dirty="0" err="1"/>
              <a:t>Neighborhood</a:t>
            </a:r>
            <a:r>
              <a:rPr lang="en-IN" b="1" dirty="0"/>
              <a:t> Report</a:t>
            </a:r>
            <a:br>
              <a:rPr lang="en-IN" dirty="0"/>
            </a:br>
            <a:endParaRPr lang="en-IN" dirty="0"/>
          </a:p>
        </p:txBody>
      </p:sp>
      <p:sp>
        <p:nvSpPr>
          <p:cNvPr id="3" name="Subtitle 2">
            <a:extLst>
              <a:ext uri="{FF2B5EF4-FFF2-40B4-BE49-F238E27FC236}">
                <a16:creationId xmlns:a16="http://schemas.microsoft.com/office/drawing/2014/main" id="{E10BA8CB-D9FF-4775-9C52-ED7E174C3C58}"/>
              </a:ext>
            </a:extLst>
          </p:cNvPr>
          <p:cNvSpPr>
            <a:spLocks noGrp="1"/>
          </p:cNvSpPr>
          <p:nvPr>
            <p:ph type="subTitle" idx="1"/>
          </p:nvPr>
        </p:nvSpPr>
        <p:spPr>
          <a:xfrm>
            <a:off x="293915" y="1045030"/>
            <a:ext cx="11455958" cy="5682342"/>
          </a:xfrm>
        </p:spPr>
        <p:txBody>
          <a:bodyPr>
            <a:normAutofit lnSpcReduction="10000"/>
          </a:bodyPr>
          <a:lstStyle/>
          <a:p>
            <a:pPr algn="l"/>
            <a:r>
              <a:rPr lang="en-US" b="1" dirty="0"/>
              <a:t>Analysis on:</a:t>
            </a:r>
          </a:p>
          <a:p>
            <a:pPr algn="l"/>
            <a:r>
              <a:rPr lang="en-US" b="1" dirty="0" err="1"/>
              <a:t>Newyork</a:t>
            </a:r>
            <a:r>
              <a:rPr lang="en-US" b="1" dirty="0"/>
              <a:t> City: </a:t>
            </a:r>
            <a:r>
              <a:rPr lang="en-US" dirty="0"/>
              <a:t>Is </a:t>
            </a:r>
            <a:r>
              <a:rPr lang="en-US" dirty="0" err="1"/>
              <a:t>analysed</a:t>
            </a:r>
            <a:r>
              <a:rPr lang="en-US" dirty="0"/>
              <a:t>.</a:t>
            </a:r>
          </a:p>
          <a:p>
            <a:pPr algn="l"/>
            <a:r>
              <a:rPr lang="en-US" dirty="0"/>
              <a:t>The below datasets are used for </a:t>
            </a:r>
            <a:r>
              <a:rPr lang="en-US" dirty="0" err="1"/>
              <a:t>analysing</a:t>
            </a:r>
            <a:r>
              <a:rPr lang="en-US" dirty="0"/>
              <a:t> the  </a:t>
            </a:r>
            <a:r>
              <a:rPr lang="en-US" dirty="0" err="1"/>
              <a:t>Newyork</a:t>
            </a:r>
            <a:r>
              <a:rPr lang="en-US" dirty="0"/>
              <a:t> city</a:t>
            </a:r>
          </a:p>
          <a:p>
            <a:pPr algn="l"/>
            <a:r>
              <a:rPr lang="en-US" dirty="0" err="1"/>
              <a:t>DataSet</a:t>
            </a:r>
            <a:r>
              <a:rPr lang="en-US" dirty="0"/>
              <a:t> 1 : Neighborhood has a total of 5 boroughs and 306 neighborhoods. In order to segment the neighborhoods and explore them, we will essentially need a dataset that contains the 5 boroughs and the neighborhoods that exist in each borough as well as the latitude and longitude coordinates of each neighborhood.</a:t>
            </a:r>
          </a:p>
          <a:p>
            <a:pPr algn="l"/>
            <a:r>
              <a:rPr lang="en-US" dirty="0"/>
              <a:t>This dataset Link: https://geo.nyu.edu/catalog/nyu_2451_34572</a:t>
            </a:r>
          </a:p>
          <a:p>
            <a:pPr algn="l"/>
            <a:r>
              <a:rPr lang="en-US" dirty="0" err="1"/>
              <a:t>DataSet</a:t>
            </a:r>
            <a:r>
              <a:rPr lang="en-US" dirty="0"/>
              <a:t> 2 : Second data which will be used is the DOHMH Farmers Markets and Food Boxes dataset. </a:t>
            </a:r>
          </a:p>
          <a:p>
            <a:pPr algn="l"/>
            <a:r>
              <a:rPr lang="en-US" dirty="0"/>
              <a:t>The below link provides data of Farmers Markets.</a:t>
            </a:r>
          </a:p>
          <a:p>
            <a:pPr algn="l"/>
            <a:r>
              <a:rPr lang="en-US" dirty="0"/>
              <a:t>https://data.cityofnewyork.us/dataset/DOHMH-Farmers-Markets-and-Food-Boxes/8vwk-6iz2</a:t>
            </a:r>
          </a:p>
          <a:p>
            <a:pPr algn="l"/>
            <a:r>
              <a:rPr lang="en-US" dirty="0"/>
              <a:t>Website-https://www.grownyc.org/greenmarketco/foodbox</a:t>
            </a:r>
          </a:p>
          <a:p>
            <a:pPr algn="l"/>
            <a:endParaRPr lang="en-US" dirty="0"/>
          </a:p>
          <a:p>
            <a:pPr algn="l"/>
            <a:endParaRPr lang="en-IN" dirty="0"/>
          </a:p>
        </p:txBody>
      </p:sp>
    </p:spTree>
    <p:extLst>
      <p:ext uri="{BB962C8B-B14F-4D97-AF65-F5344CB8AC3E}">
        <p14:creationId xmlns:p14="http://schemas.microsoft.com/office/powerpoint/2010/main" val="671893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6CFA-374C-4195-966D-6796C0496AD8}"/>
              </a:ext>
            </a:extLst>
          </p:cNvPr>
          <p:cNvSpPr>
            <a:spLocks noGrp="1"/>
          </p:cNvSpPr>
          <p:nvPr>
            <p:ph type="ctrTitle"/>
          </p:nvPr>
        </p:nvSpPr>
        <p:spPr>
          <a:xfrm>
            <a:off x="442127" y="462225"/>
            <a:ext cx="10882365" cy="1431889"/>
          </a:xfrm>
        </p:spPr>
        <p:txBody>
          <a:bodyPr>
            <a:normAutofit fontScale="90000"/>
          </a:bodyPr>
          <a:lstStyle/>
          <a:p>
            <a:r>
              <a:rPr lang="en-IN" b="1" dirty="0"/>
              <a:t>The Battle of the </a:t>
            </a:r>
            <a:r>
              <a:rPr lang="en-IN" b="1" dirty="0" err="1"/>
              <a:t>Neighborhood</a:t>
            </a:r>
            <a:r>
              <a:rPr lang="en-IN" b="1" dirty="0"/>
              <a:t> Report</a:t>
            </a:r>
            <a:br>
              <a:rPr lang="en-IN" dirty="0"/>
            </a:br>
            <a:endParaRPr lang="en-IN" dirty="0"/>
          </a:p>
        </p:txBody>
      </p:sp>
      <p:sp>
        <p:nvSpPr>
          <p:cNvPr id="3" name="Subtitle 2">
            <a:extLst>
              <a:ext uri="{FF2B5EF4-FFF2-40B4-BE49-F238E27FC236}">
                <a16:creationId xmlns:a16="http://schemas.microsoft.com/office/drawing/2014/main" id="{E10BA8CB-D9FF-4775-9C52-ED7E174C3C58}"/>
              </a:ext>
            </a:extLst>
          </p:cNvPr>
          <p:cNvSpPr>
            <a:spLocks noGrp="1"/>
          </p:cNvSpPr>
          <p:nvPr>
            <p:ph type="subTitle" idx="1"/>
          </p:nvPr>
        </p:nvSpPr>
        <p:spPr>
          <a:xfrm>
            <a:off x="293915" y="1045030"/>
            <a:ext cx="11455958" cy="5682342"/>
          </a:xfrm>
        </p:spPr>
        <p:txBody>
          <a:bodyPr>
            <a:normAutofit/>
          </a:bodyPr>
          <a:lstStyle/>
          <a:p>
            <a:pPr algn="l"/>
            <a:r>
              <a:rPr lang="en-US" dirty="0" err="1"/>
              <a:t>DataSet</a:t>
            </a:r>
            <a:r>
              <a:rPr lang="en-US" dirty="0"/>
              <a:t> 3:  </a:t>
            </a:r>
          </a:p>
          <a:p>
            <a:pPr algn="l"/>
            <a:r>
              <a:rPr lang="en-US" dirty="0"/>
              <a:t> 		</a:t>
            </a:r>
          </a:p>
          <a:p>
            <a:pPr algn="l"/>
            <a:r>
              <a:rPr lang="en-US" dirty="0"/>
              <a:t>1.	To </a:t>
            </a:r>
            <a:r>
              <a:rPr lang="en-US" dirty="0" err="1"/>
              <a:t>Analyse</a:t>
            </a:r>
            <a:r>
              <a:rPr lang="en-US" dirty="0"/>
              <a:t> New York Population we use the link : https://en.wikipedia.org/wiki/New_York_City</a:t>
            </a:r>
          </a:p>
          <a:p>
            <a:pPr algn="l"/>
            <a:endParaRPr lang="en-US" dirty="0"/>
          </a:p>
          <a:p>
            <a:pPr algn="l"/>
            <a:r>
              <a:rPr lang="en-US" dirty="0"/>
              <a:t>2.	To </a:t>
            </a:r>
            <a:r>
              <a:rPr lang="en-US" dirty="0" err="1"/>
              <a:t>Analyse</a:t>
            </a:r>
            <a:r>
              <a:rPr lang="en-US" dirty="0"/>
              <a:t> New York City Demographics we use the link: https://en.wikipedia.org/wiki/Economy_of_New_York_City</a:t>
            </a:r>
          </a:p>
          <a:p>
            <a:pPr algn="l"/>
            <a:r>
              <a:rPr lang="en-US" dirty="0"/>
              <a:t>https://en.wikipedia.org/wiki/Portal:New_York_City</a:t>
            </a:r>
          </a:p>
          <a:p>
            <a:pPr algn="l"/>
            <a:endParaRPr lang="en-US" dirty="0"/>
          </a:p>
          <a:p>
            <a:pPr algn="l"/>
            <a:r>
              <a:rPr lang="en-US" dirty="0"/>
              <a:t>3.	To </a:t>
            </a:r>
            <a:r>
              <a:rPr lang="en-US" dirty="0" err="1"/>
              <a:t>Analyse</a:t>
            </a:r>
            <a:r>
              <a:rPr lang="en-US" dirty="0"/>
              <a:t> the Cuisine of New York city we use the Links:</a:t>
            </a:r>
          </a:p>
          <a:p>
            <a:pPr algn="l"/>
            <a:r>
              <a:rPr lang="en-US" dirty="0"/>
              <a:t>https://en.wikipedia.org/wiki/Cuisine_of_New_York_City</a:t>
            </a:r>
          </a:p>
          <a:p>
            <a:pPr algn="l"/>
            <a:r>
              <a:rPr lang="en-US" dirty="0"/>
              <a:t>https://en.wikipedia.org/wiki/List_of_Michelin_starred_restaurants_in_New_York_City</a:t>
            </a:r>
          </a:p>
          <a:p>
            <a:pPr algn="l"/>
            <a:endParaRPr lang="en-US" dirty="0"/>
          </a:p>
          <a:p>
            <a:pPr algn="l"/>
            <a:endParaRPr lang="en-IN" dirty="0"/>
          </a:p>
        </p:txBody>
      </p:sp>
    </p:spTree>
    <p:extLst>
      <p:ext uri="{BB962C8B-B14F-4D97-AF65-F5344CB8AC3E}">
        <p14:creationId xmlns:p14="http://schemas.microsoft.com/office/powerpoint/2010/main" val="3090388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6CFA-374C-4195-966D-6796C0496AD8}"/>
              </a:ext>
            </a:extLst>
          </p:cNvPr>
          <p:cNvSpPr>
            <a:spLocks noGrp="1"/>
          </p:cNvSpPr>
          <p:nvPr>
            <p:ph type="ctrTitle"/>
          </p:nvPr>
        </p:nvSpPr>
        <p:spPr>
          <a:xfrm>
            <a:off x="442127" y="462225"/>
            <a:ext cx="10882365" cy="1431889"/>
          </a:xfrm>
        </p:spPr>
        <p:txBody>
          <a:bodyPr>
            <a:normAutofit fontScale="90000"/>
          </a:bodyPr>
          <a:lstStyle/>
          <a:p>
            <a:r>
              <a:rPr lang="en-IN" b="1" dirty="0"/>
              <a:t>The Battle of the </a:t>
            </a:r>
            <a:r>
              <a:rPr lang="en-IN" b="1" dirty="0" err="1"/>
              <a:t>Neighborhood</a:t>
            </a:r>
            <a:r>
              <a:rPr lang="en-IN" b="1" dirty="0"/>
              <a:t> Report</a:t>
            </a:r>
            <a:br>
              <a:rPr lang="en-IN" dirty="0"/>
            </a:br>
            <a:endParaRPr lang="en-IN" dirty="0"/>
          </a:p>
        </p:txBody>
      </p:sp>
      <p:sp>
        <p:nvSpPr>
          <p:cNvPr id="3" name="Subtitle 2">
            <a:extLst>
              <a:ext uri="{FF2B5EF4-FFF2-40B4-BE49-F238E27FC236}">
                <a16:creationId xmlns:a16="http://schemas.microsoft.com/office/drawing/2014/main" id="{E10BA8CB-D9FF-4775-9C52-ED7E174C3C58}"/>
              </a:ext>
            </a:extLst>
          </p:cNvPr>
          <p:cNvSpPr>
            <a:spLocks noGrp="1"/>
          </p:cNvSpPr>
          <p:nvPr>
            <p:ph type="subTitle" idx="1"/>
          </p:nvPr>
        </p:nvSpPr>
        <p:spPr>
          <a:xfrm>
            <a:off x="293915" y="1045030"/>
            <a:ext cx="11455958" cy="5682342"/>
          </a:xfrm>
        </p:spPr>
        <p:txBody>
          <a:bodyPr>
            <a:normAutofit/>
          </a:bodyPr>
          <a:lstStyle/>
          <a:p>
            <a:pPr algn="l"/>
            <a:r>
              <a:rPr lang="en-IN" b="1" i="1" dirty="0" err="1"/>
              <a:t>DataSet</a:t>
            </a:r>
            <a:r>
              <a:rPr lang="en-IN" b="1" i="1" dirty="0"/>
              <a:t> 4:</a:t>
            </a:r>
            <a:r>
              <a:rPr lang="en-IN" dirty="0"/>
              <a:t> .We will use the Foursquare API to explore </a:t>
            </a:r>
            <a:r>
              <a:rPr lang="en-IN" dirty="0" err="1"/>
              <a:t>neighborhoods</a:t>
            </a:r>
            <a:r>
              <a:rPr lang="en-IN" dirty="0"/>
              <a:t> in New York City. The below is image of the Foursquare API data.</a:t>
            </a:r>
          </a:p>
          <a:p>
            <a:pPr algn="l"/>
            <a:r>
              <a:rPr lang="en-IN" dirty="0"/>
              <a:t> </a:t>
            </a:r>
          </a:p>
          <a:p>
            <a:pPr algn="l"/>
            <a:endParaRPr lang="en-US" dirty="0"/>
          </a:p>
          <a:p>
            <a:pPr algn="l"/>
            <a:endParaRPr lang="en-IN" dirty="0"/>
          </a:p>
        </p:txBody>
      </p:sp>
      <p:pic>
        <p:nvPicPr>
          <p:cNvPr id="4" name="Picture 3" descr="Data Sample">
            <a:hlinkClick r:id="rId2"/>
            <a:extLst>
              <a:ext uri="{FF2B5EF4-FFF2-40B4-BE49-F238E27FC236}">
                <a16:creationId xmlns:a16="http://schemas.microsoft.com/office/drawing/2014/main" id="{DE317C41-A328-478D-AF79-87A41A73619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63980" y="2582908"/>
            <a:ext cx="6263640" cy="1151890"/>
          </a:xfrm>
          <a:prstGeom prst="rect">
            <a:avLst/>
          </a:prstGeom>
          <a:noFill/>
          <a:ln>
            <a:noFill/>
          </a:ln>
        </p:spPr>
      </p:pic>
    </p:spTree>
    <p:extLst>
      <p:ext uri="{BB962C8B-B14F-4D97-AF65-F5344CB8AC3E}">
        <p14:creationId xmlns:p14="http://schemas.microsoft.com/office/powerpoint/2010/main" val="4249484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6CFA-374C-4195-966D-6796C0496AD8}"/>
              </a:ext>
            </a:extLst>
          </p:cNvPr>
          <p:cNvSpPr>
            <a:spLocks noGrp="1"/>
          </p:cNvSpPr>
          <p:nvPr>
            <p:ph type="ctrTitle"/>
          </p:nvPr>
        </p:nvSpPr>
        <p:spPr>
          <a:xfrm>
            <a:off x="442127" y="462225"/>
            <a:ext cx="10882365" cy="1431889"/>
          </a:xfrm>
        </p:spPr>
        <p:txBody>
          <a:bodyPr>
            <a:normAutofit fontScale="90000"/>
          </a:bodyPr>
          <a:lstStyle/>
          <a:p>
            <a:r>
              <a:rPr lang="en-IN" b="1" dirty="0"/>
              <a:t>The Battle of the </a:t>
            </a:r>
            <a:r>
              <a:rPr lang="en-IN" b="1" dirty="0" err="1"/>
              <a:t>Neighborhood</a:t>
            </a:r>
            <a:r>
              <a:rPr lang="en-IN" b="1" dirty="0"/>
              <a:t> Report</a:t>
            </a:r>
            <a:br>
              <a:rPr lang="en-IN" dirty="0"/>
            </a:br>
            <a:endParaRPr lang="en-IN" dirty="0"/>
          </a:p>
        </p:txBody>
      </p:sp>
      <p:sp>
        <p:nvSpPr>
          <p:cNvPr id="3" name="Subtitle 2">
            <a:extLst>
              <a:ext uri="{FF2B5EF4-FFF2-40B4-BE49-F238E27FC236}">
                <a16:creationId xmlns:a16="http://schemas.microsoft.com/office/drawing/2014/main" id="{E10BA8CB-D9FF-4775-9C52-ED7E174C3C58}"/>
              </a:ext>
            </a:extLst>
          </p:cNvPr>
          <p:cNvSpPr>
            <a:spLocks noGrp="1"/>
          </p:cNvSpPr>
          <p:nvPr>
            <p:ph type="subTitle" idx="1"/>
          </p:nvPr>
        </p:nvSpPr>
        <p:spPr>
          <a:xfrm>
            <a:off x="293915" y="1045030"/>
            <a:ext cx="11455958" cy="5682342"/>
          </a:xfrm>
        </p:spPr>
        <p:txBody>
          <a:bodyPr>
            <a:normAutofit lnSpcReduction="10000"/>
          </a:bodyPr>
          <a:lstStyle/>
          <a:p>
            <a:pPr algn="l"/>
            <a:r>
              <a:rPr lang="en-US" dirty="0"/>
              <a:t> </a:t>
            </a:r>
            <a:r>
              <a:rPr lang="en-US" b="1" dirty="0"/>
              <a:t>Approach : </a:t>
            </a:r>
          </a:p>
          <a:p>
            <a:pPr algn="l"/>
            <a:r>
              <a:rPr lang="en-US" dirty="0"/>
              <a:t>New York city </a:t>
            </a:r>
            <a:r>
              <a:rPr lang="en-US" dirty="0" err="1"/>
              <a:t>neighbourhood</a:t>
            </a:r>
            <a:r>
              <a:rPr lang="en-US" dirty="0"/>
              <a:t> has a total of 5 boroughs and 306 neighborhoods. The data is </a:t>
            </a:r>
            <a:r>
              <a:rPr lang="en-US" dirty="0" err="1"/>
              <a:t>analysed</a:t>
            </a:r>
            <a:r>
              <a:rPr lang="en-US" dirty="0"/>
              <a:t> as </a:t>
            </a:r>
          </a:p>
          <a:p>
            <a:pPr algn="l"/>
            <a:r>
              <a:rPr lang="en-US" dirty="0"/>
              <a:t>1) clustering of Manhattan and Brooklyn. </a:t>
            </a:r>
          </a:p>
          <a:p>
            <a:pPr algn="l"/>
            <a:r>
              <a:rPr lang="en-US" dirty="0"/>
              <a:t>2) clustering of Bronx, Queens and Staten Island. </a:t>
            </a:r>
          </a:p>
          <a:p>
            <a:pPr algn="l"/>
            <a:r>
              <a:rPr lang="en-US" dirty="0"/>
              <a:t>Exploratory Data Analysis: </a:t>
            </a:r>
          </a:p>
          <a:p>
            <a:pPr algn="l"/>
            <a:r>
              <a:rPr lang="en-US" b="1" dirty="0"/>
              <a:t>Identified New York city Geographical Coordinates Data.</a:t>
            </a:r>
          </a:p>
          <a:p>
            <a:pPr algn="l"/>
            <a:r>
              <a:rPr lang="en-US" dirty="0"/>
              <a:t> 1. Captured data from the file </a:t>
            </a:r>
            <a:r>
              <a:rPr lang="en-US" dirty="0" err="1"/>
              <a:t>newyork_data.json</a:t>
            </a:r>
            <a:r>
              <a:rPr lang="en-US" dirty="0"/>
              <a:t> file. </a:t>
            </a:r>
          </a:p>
          <a:p>
            <a:pPr algn="l"/>
            <a:r>
              <a:rPr lang="en-US" dirty="0"/>
              <a:t>2. From the python dictionaries the data is transformed into a pandas </a:t>
            </a:r>
            <a:r>
              <a:rPr lang="en-US" dirty="0" err="1"/>
              <a:t>dataframe</a:t>
            </a:r>
            <a:r>
              <a:rPr lang="en-US" dirty="0"/>
              <a:t>.</a:t>
            </a:r>
          </a:p>
          <a:p>
            <a:pPr algn="l"/>
            <a:r>
              <a:rPr lang="en-US" dirty="0"/>
              <a:t> 3. The Output in data frame is the geographical coordinates of New York city neighborhoods. </a:t>
            </a:r>
          </a:p>
          <a:p>
            <a:pPr algn="l"/>
            <a:r>
              <a:rPr lang="en-US" dirty="0"/>
              <a:t>4. Using the above data we got Venues data from Foursquare. </a:t>
            </a:r>
          </a:p>
          <a:p>
            <a:pPr algn="l"/>
            <a:r>
              <a:rPr lang="en-US" dirty="0"/>
              <a:t>5. </a:t>
            </a:r>
            <a:r>
              <a:rPr lang="en-US" dirty="0" err="1"/>
              <a:t>geopy</a:t>
            </a:r>
            <a:r>
              <a:rPr lang="en-US" dirty="0"/>
              <a:t> and folium libraries are used to create a map of New York city with neighborhoods superimposed on top. </a:t>
            </a:r>
          </a:p>
          <a:p>
            <a:pPr algn="l"/>
            <a:endParaRPr lang="en-US" dirty="0"/>
          </a:p>
          <a:p>
            <a:pPr algn="l"/>
            <a:endParaRPr lang="en-IN" dirty="0"/>
          </a:p>
        </p:txBody>
      </p:sp>
    </p:spTree>
    <p:extLst>
      <p:ext uri="{BB962C8B-B14F-4D97-AF65-F5344CB8AC3E}">
        <p14:creationId xmlns:p14="http://schemas.microsoft.com/office/powerpoint/2010/main" val="3468803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6CFA-374C-4195-966D-6796C0496AD8}"/>
              </a:ext>
            </a:extLst>
          </p:cNvPr>
          <p:cNvSpPr>
            <a:spLocks noGrp="1"/>
          </p:cNvSpPr>
          <p:nvPr>
            <p:ph type="ctrTitle"/>
          </p:nvPr>
        </p:nvSpPr>
        <p:spPr>
          <a:xfrm>
            <a:off x="442127" y="462225"/>
            <a:ext cx="10882365" cy="1431889"/>
          </a:xfrm>
        </p:spPr>
        <p:txBody>
          <a:bodyPr>
            <a:normAutofit fontScale="90000"/>
          </a:bodyPr>
          <a:lstStyle/>
          <a:p>
            <a:r>
              <a:rPr lang="en-IN" b="1" dirty="0"/>
              <a:t>The Battle of the </a:t>
            </a:r>
            <a:r>
              <a:rPr lang="en-IN" b="1" dirty="0" err="1"/>
              <a:t>Neighborhood</a:t>
            </a:r>
            <a:r>
              <a:rPr lang="en-IN" b="1" dirty="0"/>
              <a:t> Report</a:t>
            </a:r>
            <a:br>
              <a:rPr lang="en-IN" dirty="0"/>
            </a:br>
            <a:endParaRPr lang="en-IN" dirty="0"/>
          </a:p>
        </p:txBody>
      </p:sp>
      <p:sp>
        <p:nvSpPr>
          <p:cNvPr id="3" name="Subtitle 2">
            <a:extLst>
              <a:ext uri="{FF2B5EF4-FFF2-40B4-BE49-F238E27FC236}">
                <a16:creationId xmlns:a16="http://schemas.microsoft.com/office/drawing/2014/main" id="{E10BA8CB-D9FF-4775-9C52-ED7E174C3C58}"/>
              </a:ext>
            </a:extLst>
          </p:cNvPr>
          <p:cNvSpPr>
            <a:spLocks noGrp="1"/>
          </p:cNvSpPr>
          <p:nvPr>
            <p:ph type="subTitle" idx="1"/>
          </p:nvPr>
        </p:nvSpPr>
        <p:spPr>
          <a:xfrm>
            <a:off x="293915" y="1045030"/>
            <a:ext cx="11455958" cy="5682342"/>
          </a:xfrm>
        </p:spPr>
        <p:txBody>
          <a:bodyPr>
            <a:normAutofit/>
          </a:bodyPr>
          <a:lstStyle/>
          <a:p>
            <a:pPr algn="l"/>
            <a:r>
              <a:rPr lang="en-US" dirty="0"/>
              <a:t> </a:t>
            </a:r>
            <a:r>
              <a:rPr lang="en-US" b="1" dirty="0"/>
              <a:t>Approach : </a:t>
            </a:r>
          </a:p>
          <a:p>
            <a:pPr algn="l"/>
            <a:r>
              <a:rPr lang="en-IN" b="1" dirty="0"/>
              <a:t>New York neighbourhood visualization:</a:t>
            </a:r>
            <a:endParaRPr lang="en-IN" dirty="0"/>
          </a:p>
          <a:p>
            <a:pPr algn="l"/>
            <a:endParaRPr lang="en-US" dirty="0"/>
          </a:p>
          <a:p>
            <a:pPr algn="l"/>
            <a:endParaRPr lang="en-IN" dirty="0"/>
          </a:p>
        </p:txBody>
      </p:sp>
      <p:pic>
        <p:nvPicPr>
          <p:cNvPr id="4" name="image4.jpeg">
            <a:extLst>
              <a:ext uri="{FF2B5EF4-FFF2-40B4-BE49-F238E27FC236}">
                <a16:creationId xmlns:a16="http://schemas.microsoft.com/office/drawing/2014/main" id="{5AB7F72C-2F5F-4B20-8A57-29A34A67238E}"/>
              </a:ext>
            </a:extLst>
          </p:cNvPr>
          <p:cNvPicPr/>
          <p:nvPr/>
        </p:nvPicPr>
        <p:blipFill>
          <a:blip r:embed="rId2" cstate="print"/>
          <a:stretch>
            <a:fillRect/>
          </a:stretch>
        </p:blipFill>
        <p:spPr>
          <a:xfrm>
            <a:off x="3256597" y="2098992"/>
            <a:ext cx="5678805" cy="2660015"/>
          </a:xfrm>
          <a:prstGeom prst="rect">
            <a:avLst/>
          </a:prstGeom>
        </p:spPr>
      </p:pic>
    </p:spTree>
    <p:extLst>
      <p:ext uri="{BB962C8B-B14F-4D97-AF65-F5344CB8AC3E}">
        <p14:creationId xmlns:p14="http://schemas.microsoft.com/office/powerpoint/2010/main" val="1082303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2105</Words>
  <Application>Microsoft Office PowerPoint</Application>
  <PresentationFormat>Widescreen</PresentationFormat>
  <Paragraphs>196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The Battle of the Neighborhood Report </vt:lpstr>
      <vt:lpstr>The Battle of the Neighborhood Report </vt:lpstr>
      <vt:lpstr>The Battle of the Neighborhood Report </vt:lpstr>
      <vt:lpstr>The Battle of the Neighborhood Report </vt:lpstr>
      <vt:lpstr>The Battle of the Neighborhood Report </vt:lpstr>
      <vt:lpstr>The Battle of the Neighborhood Report </vt:lpstr>
      <vt:lpstr>The Battle of the Neighborhood Report </vt:lpstr>
      <vt:lpstr>The Battle of the Neighborhood Report </vt:lpstr>
      <vt:lpstr>The Battle of the Neighborhood Report </vt:lpstr>
      <vt:lpstr>The Battle of the Neighborhood Report </vt:lpstr>
      <vt:lpstr>The Battle of the Neighborhood Report </vt:lpstr>
      <vt:lpstr>The Battle of the Neighborhood Report </vt:lpstr>
      <vt:lpstr>The Battle of the Neighborhood Report </vt:lpstr>
      <vt:lpstr>The Battle of the Neighborhood Report </vt:lpstr>
      <vt:lpstr>The Battle of the Neighborhood Reprot </vt:lpstr>
      <vt:lpstr>The Battle of the Neighborhood Report </vt:lpstr>
      <vt:lpstr>The Battle of the Neighborhood Report </vt:lpstr>
      <vt:lpstr>The Battle of the Neighborhood Report </vt:lpstr>
      <vt:lpstr>The Battle of the Neighborhood Report </vt:lpstr>
      <vt:lpstr>The Battle of the Neighborhood Report </vt:lpstr>
      <vt:lpstr>The Battle of the Neighborhood Reprot </vt:lpstr>
      <vt:lpstr>The Battle of the Neighborhood Report </vt:lpstr>
      <vt:lpstr>The Battle of the Neighborhood Report </vt:lpstr>
      <vt:lpstr>The Battle of the Neighborhood Report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Neighborhood Reprot</dc:title>
  <dc:creator>MAHESH REDDY</dc:creator>
  <cp:lastModifiedBy>MAHESH REDDY</cp:lastModifiedBy>
  <cp:revision>4</cp:revision>
  <dcterms:created xsi:type="dcterms:W3CDTF">2020-06-14T19:11:06Z</dcterms:created>
  <dcterms:modified xsi:type="dcterms:W3CDTF">2020-06-14T19:37:15Z</dcterms:modified>
</cp:coreProperties>
</file>