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eo.nyu.edu/catalog/nyu_2451_34572" TargetMode="External"/><Relationship Id="rId3" Type="http://schemas.openxmlformats.org/officeDocument/2006/relationships/hyperlink" Target="https://data.cityofnewyork.us/dataset/DOHMH-Farmers-Markets-and-Food-Boxes/8vwk-6iz2" TargetMode="External"/><Relationship Id="rId4" Type="http://schemas.openxmlformats.org/officeDocument/2006/relationships/hyperlink" Target="https://www.grownyc.org/greenmarketco/foodbox" TargetMode="External"/><Relationship Id="rId5" Type="http://schemas.openxmlformats.org/officeDocument/2006/relationships/hyperlink" Target="https://en.wikipedia.org/wiki/New_York_City" TargetMode="External"/><Relationship Id="rId6" Type="http://schemas.openxmlformats.org/officeDocument/2006/relationships/hyperlink" Target="https://en.wikipedia.org/wiki/Economy_of_New_York_City" TargetMode="External"/><Relationship Id="rId7" Type="http://schemas.openxmlformats.org/officeDocument/2006/relationships/hyperlink" Target="https://en.wikipedia.org/wiki/Cuisine_of_New_York_City" TargetMode="External"/><Relationship Id="rId8" Type="http://schemas.openxmlformats.org/officeDocument/2006/relationships/hyperlink" Target="https://en.wikipedia.org/wiki/List_of_Michelin_starred_restaurants_in_New_York_City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5757545" cy="8412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970"/>
              </a:lnSpc>
              <a:spcBef>
                <a:spcPts val="105"/>
              </a:spcBef>
            </a:pPr>
            <a:r>
              <a:rPr dirty="0" sz="1650" spc="-5" b="1">
                <a:latin typeface="Cambria"/>
                <a:cs typeface="Cambria"/>
              </a:rPr>
              <a:t>The Battle of </a:t>
            </a:r>
            <a:r>
              <a:rPr dirty="0" sz="1650" spc="-15" b="1">
                <a:latin typeface="Cambria"/>
                <a:cs typeface="Cambria"/>
              </a:rPr>
              <a:t>the </a:t>
            </a:r>
            <a:r>
              <a:rPr dirty="0" sz="1650" b="1">
                <a:latin typeface="Cambria"/>
                <a:cs typeface="Cambria"/>
              </a:rPr>
              <a:t>Neighborhood</a:t>
            </a:r>
            <a:r>
              <a:rPr dirty="0" sz="1650" spc="25" b="1">
                <a:latin typeface="Cambria"/>
                <a:cs typeface="Cambria"/>
              </a:rPr>
              <a:t> </a:t>
            </a:r>
            <a:r>
              <a:rPr dirty="0" sz="1650" b="1">
                <a:latin typeface="Cambria"/>
                <a:cs typeface="Cambria"/>
              </a:rPr>
              <a:t>Reprot</a:t>
            </a:r>
            <a:endParaRPr sz="1650">
              <a:latin typeface="Cambria"/>
              <a:cs typeface="Cambria"/>
            </a:endParaRPr>
          </a:p>
          <a:p>
            <a:pPr marL="48895" marR="4735830" indent="-36830">
              <a:lnSpc>
                <a:spcPts val="1560"/>
              </a:lnSpc>
              <a:spcBef>
                <a:spcPts val="90"/>
              </a:spcBef>
            </a:pPr>
            <a:r>
              <a:rPr dirty="0" sz="1350" b="1">
                <a:latin typeface="Cambria"/>
                <a:cs typeface="Cambria"/>
              </a:rPr>
              <a:t>I</a:t>
            </a:r>
            <a:r>
              <a:rPr dirty="0" sz="1350" spc="-5" b="1">
                <a:latin typeface="Cambria"/>
                <a:cs typeface="Cambria"/>
              </a:rPr>
              <a:t>n</a:t>
            </a:r>
            <a:r>
              <a:rPr dirty="0" sz="1350" spc="-20" b="1">
                <a:latin typeface="Cambria"/>
                <a:cs typeface="Cambria"/>
              </a:rPr>
              <a:t>t</a:t>
            </a:r>
            <a:r>
              <a:rPr dirty="0" sz="1350" spc="-5" b="1">
                <a:latin typeface="Cambria"/>
                <a:cs typeface="Cambria"/>
              </a:rPr>
              <a:t>r</a:t>
            </a:r>
            <a:r>
              <a:rPr dirty="0" sz="1350" spc="-10" b="1">
                <a:latin typeface="Cambria"/>
                <a:cs typeface="Cambria"/>
              </a:rPr>
              <a:t>o</a:t>
            </a:r>
            <a:r>
              <a:rPr dirty="0" sz="1350" spc="-15" b="1">
                <a:latin typeface="Cambria"/>
                <a:cs typeface="Cambria"/>
              </a:rPr>
              <a:t>d</a:t>
            </a:r>
            <a:r>
              <a:rPr dirty="0" sz="1350" spc="5" b="1">
                <a:latin typeface="Cambria"/>
                <a:cs typeface="Cambria"/>
              </a:rPr>
              <a:t>u</a:t>
            </a:r>
            <a:r>
              <a:rPr dirty="0" sz="1350" spc="-15" b="1">
                <a:latin typeface="Cambria"/>
                <a:cs typeface="Cambria"/>
              </a:rPr>
              <a:t>c</a:t>
            </a:r>
            <a:r>
              <a:rPr dirty="0" sz="1350" spc="-20" b="1">
                <a:latin typeface="Cambria"/>
                <a:cs typeface="Cambria"/>
              </a:rPr>
              <a:t>t</a:t>
            </a:r>
            <a:r>
              <a:rPr dirty="0" sz="1350" b="1">
                <a:latin typeface="Cambria"/>
                <a:cs typeface="Cambria"/>
              </a:rPr>
              <a:t>i</a:t>
            </a:r>
            <a:r>
              <a:rPr dirty="0" sz="1350" spc="-10" b="1">
                <a:latin typeface="Cambria"/>
                <a:cs typeface="Cambria"/>
              </a:rPr>
              <a:t>on  </a:t>
            </a:r>
            <a:r>
              <a:rPr dirty="0" sz="1350" spc="-10" b="1">
                <a:latin typeface="Cambria"/>
                <a:cs typeface="Cambria"/>
              </a:rPr>
              <a:t>Problem:</a:t>
            </a:r>
            <a:endParaRPr sz="1350">
              <a:latin typeface="Cambria"/>
              <a:cs typeface="Cambria"/>
            </a:endParaRPr>
          </a:p>
          <a:p>
            <a:pPr marL="12700">
              <a:lnSpc>
                <a:spcPts val="1510"/>
              </a:lnSpc>
            </a:pPr>
            <a:r>
              <a:rPr dirty="0" sz="1350" spc="-10" b="1">
                <a:latin typeface="Cambria"/>
                <a:cs typeface="Cambria"/>
              </a:rPr>
              <a:t>Problem</a:t>
            </a:r>
            <a:r>
              <a:rPr dirty="0" sz="1350" spc="10" b="1">
                <a:latin typeface="Cambria"/>
                <a:cs typeface="Cambria"/>
              </a:rPr>
              <a:t> </a:t>
            </a:r>
            <a:r>
              <a:rPr dirty="0" sz="1350" spc="-5" b="1">
                <a:latin typeface="Cambria"/>
                <a:cs typeface="Cambria"/>
              </a:rPr>
              <a:t>Background:</a:t>
            </a:r>
            <a:endParaRPr sz="1350">
              <a:latin typeface="Cambria"/>
              <a:cs typeface="Cambria"/>
            </a:endParaRPr>
          </a:p>
          <a:p>
            <a:pPr algn="just" marL="12700" marR="6350">
              <a:lnSpc>
                <a:spcPct val="95900"/>
              </a:lnSpc>
              <a:spcBef>
                <a:spcPts val="15"/>
              </a:spcBef>
            </a:pP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 spc="5">
                <a:latin typeface="Arial"/>
                <a:cs typeface="Arial"/>
              </a:rPr>
              <a:t>most </a:t>
            </a:r>
            <a:r>
              <a:rPr dirty="0" sz="1050" spc="-5">
                <a:latin typeface="Arial"/>
                <a:cs typeface="Arial"/>
              </a:rPr>
              <a:t>populous city </a:t>
            </a:r>
            <a:r>
              <a:rPr dirty="0" sz="1050">
                <a:latin typeface="Arial"/>
                <a:cs typeface="Arial"/>
              </a:rPr>
              <a:t>in the United </a:t>
            </a:r>
            <a:r>
              <a:rPr dirty="0" sz="1050" spc="-5">
                <a:latin typeface="Arial"/>
                <a:cs typeface="Arial"/>
              </a:rPr>
              <a:t>States </a:t>
            </a:r>
            <a:r>
              <a:rPr dirty="0" sz="1050">
                <a:latin typeface="Arial"/>
                <a:cs typeface="Arial"/>
              </a:rPr>
              <a:t>is The City </a:t>
            </a:r>
            <a:r>
              <a:rPr dirty="0" sz="1050" spc="-5">
                <a:latin typeface="Arial"/>
                <a:cs typeface="Arial"/>
              </a:rPr>
              <a:t>of New </a:t>
            </a:r>
            <a:r>
              <a:rPr dirty="0" sz="1050" spc="-10">
                <a:latin typeface="Arial"/>
                <a:cs typeface="Arial"/>
              </a:rPr>
              <a:t>York. </a:t>
            </a:r>
            <a:r>
              <a:rPr dirty="0" sz="1050" spc="-5">
                <a:latin typeface="Arial"/>
                <a:cs typeface="Arial"/>
              </a:rPr>
              <a:t>It </a:t>
            </a:r>
            <a:r>
              <a:rPr dirty="0" sz="1050">
                <a:latin typeface="Arial"/>
                <a:cs typeface="Arial"/>
              </a:rPr>
              <a:t>is </a:t>
            </a: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financial capital of  USA.</a:t>
            </a:r>
            <a:r>
              <a:rPr dirty="0" sz="1050" spc="-8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It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provides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lot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of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business</a:t>
            </a:r>
            <a:r>
              <a:rPr dirty="0" sz="1050" spc="-7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opportunities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and</a:t>
            </a:r>
            <a:r>
              <a:rPr dirty="0" sz="1050" spc="-8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business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friendly</a:t>
            </a:r>
            <a:r>
              <a:rPr dirty="0" sz="1050" spc="-7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environment.</a:t>
            </a:r>
            <a:r>
              <a:rPr dirty="0" sz="1050" spc="-8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It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is</a:t>
            </a:r>
            <a:r>
              <a:rPr dirty="0" sz="1050" spc="-70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very</a:t>
            </a:r>
            <a:r>
              <a:rPr dirty="0" sz="1050" spc="-9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attracted  into </a:t>
            </a:r>
            <a:r>
              <a:rPr dirty="0" sz="1050">
                <a:latin typeface="Arial"/>
                <a:cs typeface="Arial"/>
              </a:rPr>
              <a:t>the </a:t>
            </a: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>
                <a:latin typeface="Arial"/>
                <a:cs typeface="Arial"/>
              </a:rPr>
              <a:t>field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>
                <a:latin typeface="Arial"/>
                <a:cs typeface="Arial"/>
              </a:rPr>
              <a:t>market. </a:t>
            </a:r>
            <a:r>
              <a:rPr dirty="0" sz="1050" spc="-5">
                <a:latin typeface="Arial"/>
                <a:cs typeface="Arial"/>
              </a:rPr>
              <a:t>It’s </a:t>
            </a:r>
            <a:r>
              <a:rPr dirty="0" sz="1050">
                <a:latin typeface="Arial"/>
                <a:cs typeface="Arial"/>
              </a:rPr>
              <a:t>a hub </a:t>
            </a:r>
            <a:r>
              <a:rPr dirty="0" sz="1050" spc="-5">
                <a:latin typeface="Arial"/>
                <a:cs typeface="Arial"/>
              </a:rPr>
              <a:t>of business </a:t>
            </a:r>
            <a:r>
              <a:rPr dirty="0" sz="1050">
                <a:latin typeface="Arial"/>
                <a:cs typeface="Arial"/>
              </a:rPr>
              <a:t>and commerce. </a:t>
            </a: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 spc="5">
                <a:latin typeface="Arial"/>
                <a:cs typeface="Arial"/>
              </a:rPr>
              <a:t>city </a:t>
            </a:r>
            <a:r>
              <a:rPr dirty="0" sz="1050">
                <a:latin typeface="Arial"/>
                <a:cs typeface="Arial"/>
              </a:rPr>
              <a:t>is a major </a:t>
            </a:r>
            <a:r>
              <a:rPr dirty="0" sz="1050" spc="-5">
                <a:latin typeface="Arial"/>
                <a:cs typeface="Arial"/>
              </a:rPr>
              <a:t>centre </a:t>
            </a:r>
            <a:r>
              <a:rPr dirty="0" sz="1050">
                <a:latin typeface="Arial"/>
                <a:cs typeface="Arial"/>
              </a:rPr>
              <a:t>for  </a:t>
            </a:r>
            <a:r>
              <a:rPr dirty="0" sz="1050" spc="-5">
                <a:latin typeface="Arial"/>
                <a:cs typeface="Arial"/>
              </a:rPr>
              <a:t>banking </a:t>
            </a:r>
            <a:r>
              <a:rPr dirty="0" sz="1050" spc="-10">
                <a:latin typeface="Arial"/>
                <a:cs typeface="Arial"/>
              </a:rPr>
              <a:t>and </a:t>
            </a:r>
            <a:r>
              <a:rPr dirty="0" sz="1050" spc="-5">
                <a:latin typeface="Arial"/>
                <a:cs typeface="Arial"/>
              </a:rPr>
              <a:t>finance </a:t>
            </a:r>
            <a:r>
              <a:rPr dirty="0" sz="1050">
                <a:latin typeface="Arial"/>
                <a:cs typeface="Arial"/>
              </a:rPr>
              <a:t>and also </a:t>
            </a:r>
            <a:r>
              <a:rPr dirty="0" sz="1050" spc="-5">
                <a:latin typeface="Arial"/>
                <a:cs typeface="Arial"/>
              </a:rPr>
              <a:t>different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activities.</a:t>
            </a:r>
            <a:endParaRPr sz="1050">
              <a:latin typeface="Arial"/>
              <a:cs typeface="Arial"/>
            </a:endParaRPr>
          </a:p>
          <a:p>
            <a:pPr algn="just" marL="12700" marR="5080" indent="36195">
              <a:lnSpc>
                <a:spcPct val="95900"/>
              </a:lnSpc>
              <a:spcBef>
                <a:spcPts val="15"/>
              </a:spcBef>
            </a:pPr>
            <a:r>
              <a:rPr dirty="0" sz="1050" spc="-5">
                <a:latin typeface="Arial"/>
                <a:cs typeface="Arial"/>
              </a:rPr>
              <a:t>The </a:t>
            </a:r>
            <a:r>
              <a:rPr dirty="0" sz="1050" spc="5">
                <a:latin typeface="Arial"/>
                <a:cs typeface="Arial"/>
              </a:rPr>
              <a:t>city </a:t>
            </a:r>
            <a:r>
              <a:rPr dirty="0" sz="1050">
                <a:latin typeface="Arial"/>
                <a:cs typeface="Arial"/>
              </a:rPr>
              <a:t>is </a:t>
            </a:r>
            <a:r>
              <a:rPr dirty="0" sz="1050" spc="-5">
                <a:latin typeface="Arial"/>
                <a:cs typeface="Arial"/>
              </a:rPr>
              <a:t>highly </a:t>
            </a:r>
            <a:r>
              <a:rPr dirty="0" sz="1050">
                <a:latin typeface="Arial"/>
                <a:cs typeface="Arial"/>
              </a:rPr>
              <a:t>developed so the </a:t>
            </a:r>
            <a:r>
              <a:rPr dirty="0" sz="1050" spc="-5">
                <a:latin typeface="Arial"/>
                <a:cs typeface="Arial"/>
              </a:rPr>
              <a:t>cost of expense to do businesses </a:t>
            </a:r>
            <a:r>
              <a:rPr dirty="0" sz="1050">
                <a:latin typeface="Arial"/>
                <a:cs typeface="Arial"/>
              </a:rPr>
              <a:t>is </a:t>
            </a:r>
            <a:r>
              <a:rPr dirty="0" sz="1050" spc="-5">
                <a:latin typeface="Arial"/>
                <a:cs typeface="Arial"/>
              </a:rPr>
              <a:t>challenging task. Thus,  </a:t>
            </a:r>
            <a:r>
              <a:rPr dirty="0" sz="1050" spc="1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should </a:t>
            </a:r>
            <a:r>
              <a:rPr dirty="0" sz="1050" spc="5">
                <a:latin typeface="Arial"/>
                <a:cs typeface="Arial"/>
              </a:rPr>
              <a:t>be </a:t>
            </a:r>
            <a:r>
              <a:rPr dirty="0" sz="1050" spc="-5">
                <a:latin typeface="Arial"/>
                <a:cs typeface="Arial"/>
              </a:rPr>
              <a:t>careful to </a:t>
            </a:r>
            <a:r>
              <a:rPr dirty="0" sz="1050">
                <a:latin typeface="Arial"/>
                <a:cs typeface="Arial"/>
              </a:rPr>
              <a:t>put a </a:t>
            </a:r>
            <a:r>
              <a:rPr dirty="0" sz="1050" spc="-10">
                <a:latin typeface="Arial"/>
                <a:cs typeface="Arial"/>
              </a:rPr>
              <a:t>new </a:t>
            </a:r>
            <a:r>
              <a:rPr dirty="0" sz="1050" spc="-5">
                <a:latin typeface="Arial"/>
                <a:cs typeface="Arial"/>
              </a:rPr>
              <a:t>business venture or expansion </a:t>
            </a:r>
            <a:r>
              <a:rPr dirty="0" sz="1050">
                <a:latin typeface="Arial"/>
                <a:cs typeface="Arial"/>
              </a:rPr>
              <a:t>which </a:t>
            </a:r>
            <a:r>
              <a:rPr dirty="0" sz="1050" spc="-10">
                <a:latin typeface="Arial"/>
                <a:cs typeface="Arial"/>
              </a:rPr>
              <a:t>needs </a:t>
            </a:r>
            <a:r>
              <a:rPr dirty="0" sz="1050">
                <a:latin typeface="Arial"/>
                <a:cs typeface="Arial"/>
              </a:rPr>
              <a:t>a </a:t>
            </a:r>
            <a:r>
              <a:rPr dirty="0" sz="1050" spc="-5">
                <a:latin typeface="Arial"/>
                <a:cs typeface="Arial"/>
              </a:rPr>
              <a:t>good </a:t>
            </a:r>
            <a:r>
              <a:rPr dirty="0" sz="1050" spc="-10">
                <a:latin typeface="Arial"/>
                <a:cs typeface="Arial"/>
              </a:rPr>
              <a:t>and </a:t>
            </a:r>
            <a:r>
              <a:rPr dirty="0" sz="1050" spc="-5">
                <a:latin typeface="Arial"/>
                <a:cs typeface="Arial"/>
              </a:rPr>
              <a:t>careful  Analysis. </a:t>
            </a: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>
                <a:latin typeface="Arial"/>
                <a:cs typeface="Arial"/>
              </a:rPr>
              <a:t>derived </a:t>
            </a:r>
            <a:r>
              <a:rPr dirty="0" sz="1050" spc="-10">
                <a:latin typeface="Arial"/>
                <a:cs typeface="Arial"/>
              </a:rPr>
              <a:t>analysis </a:t>
            </a:r>
            <a:r>
              <a:rPr dirty="0" sz="1050">
                <a:latin typeface="Arial"/>
                <a:cs typeface="Arial"/>
              </a:rPr>
              <a:t>will </a:t>
            </a:r>
            <a:r>
              <a:rPr dirty="0" sz="1050" spc="5">
                <a:latin typeface="Arial"/>
                <a:cs typeface="Arial"/>
              </a:rPr>
              <a:t>give </a:t>
            </a:r>
            <a:r>
              <a:rPr dirty="0" sz="1050" spc="-5">
                <a:latin typeface="Arial"/>
                <a:cs typeface="Arial"/>
              </a:rPr>
              <a:t>good understanding of </a:t>
            </a: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business environment </a:t>
            </a:r>
            <a:r>
              <a:rPr dirty="0" sz="1050">
                <a:latin typeface="Arial"/>
                <a:cs typeface="Arial"/>
              </a:rPr>
              <a:t>which  </a:t>
            </a:r>
            <a:r>
              <a:rPr dirty="0" sz="1050" spc="-5">
                <a:latin typeface="Arial"/>
                <a:cs typeface="Arial"/>
              </a:rPr>
              <a:t>help </a:t>
            </a:r>
            <a:r>
              <a:rPr dirty="0" sz="1050">
                <a:latin typeface="Arial"/>
                <a:cs typeface="Arial"/>
              </a:rPr>
              <a:t>in </a:t>
            </a:r>
            <a:r>
              <a:rPr dirty="0" sz="1050" spc="-5">
                <a:latin typeface="Arial"/>
                <a:cs typeface="Arial"/>
              </a:rPr>
              <a:t>strategically targeting </a:t>
            </a:r>
            <a:r>
              <a:rPr dirty="0" sz="1050" spc="-10">
                <a:latin typeface="Arial"/>
                <a:cs typeface="Arial"/>
              </a:rPr>
              <a:t>the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market.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</a:pPr>
            <a:r>
              <a:rPr dirty="0" sz="1350" spc="-10" b="1">
                <a:latin typeface="Cambria"/>
                <a:cs typeface="Cambria"/>
              </a:rPr>
              <a:t>Problem</a:t>
            </a:r>
            <a:r>
              <a:rPr dirty="0" sz="1350" spc="10" b="1">
                <a:latin typeface="Cambria"/>
                <a:cs typeface="Cambria"/>
              </a:rPr>
              <a:t> </a:t>
            </a:r>
            <a:r>
              <a:rPr dirty="0" sz="1350" spc="-5" b="1">
                <a:latin typeface="Cambria"/>
                <a:cs typeface="Cambria"/>
              </a:rPr>
              <a:t>Description:</a:t>
            </a:r>
            <a:endParaRPr sz="1350">
              <a:latin typeface="Cambria"/>
              <a:cs typeface="Cambria"/>
            </a:endParaRPr>
          </a:p>
          <a:p>
            <a:pPr algn="just" marL="12700" marR="12065">
              <a:lnSpc>
                <a:spcPct val="96000"/>
              </a:lnSpc>
              <a:spcBef>
                <a:spcPts val="15"/>
              </a:spcBef>
            </a:pPr>
            <a:r>
              <a:rPr dirty="0" sz="1050">
                <a:latin typeface="Arial"/>
                <a:cs typeface="Arial"/>
              </a:rPr>
              <a:t>A </a:t>
            </a:r>
            <a:r>
              <a:rPr dirty="0" sz="1050" spc="-5">
                <a:latin typeface="Arial"/>
                <a:cs typeface="Arial"/>
              </a:rPr>
              <a:t>restaurant </a:t>
            </a:r>
            <a:r>
              <a:rPr dirty="0" sz="1050">
                <a:latin typeface="Arial"/>
                <a:cs typeface="Arial"/>
              </a:rPr>
              <a:t>is a </a:t>
            </a:r>
            <a:r>
              <a:rPr dirty="0" sz="1050" spc="-5">
                <a:latin typeface="Arial"/>
                <a:cs typeface="Arial"/>
              </a:rPr>
              <a:t>business </a:t>
            </a:r>
            <a:r>
              <a:rPr dirty="0" sz="1050">
                <a:latin typeface="Arial"/>
                <a:cs typeface="Arial"/>
              </a:rPr>
              <a:t>which prepares </a:t>
            </a:r>
            <a:r>
              <a:rPr dirty="0" sz="1050" spc="-10">
                <a:latin typeface="Arial"/>
                <a:cs typeface="Arial"/>
              </a:rPr>
              <a:t>and </a:t>
            </a:r>
            <a:r>
              <a:rPr dirty="0" sz="1050">
                <a:latin typeface="Arial"/>
                <a:cs typeface="Arial"/>
              </a:rPr>
              <a:t>serves </a:t>
            </a:r>
            <a:r>
              <a:rPr dirty="0" sz="1050" spc="-5">
                <a:latin typeface="Arial"/>
                <a:cs typeface="Arial"/>
              </a:rPr>
              <a:t>food </a:t>
            </a:r>
            <a:r>
              <a:rPr dirty="0" sz="1050" spc="-10">
                <a:latin typeface="Arial"/>
                <a:cs typeface="Arial"/>
              </a:rPr>
              <a:t>and </a:t>
            </a:r>
            <a:r>
              <a:rPr dirty="0" sz="1050" spc="-5">
                <a:latin typeface="Arial"/>
                <a:cs typeface="Arial"/>
              </a:rPr>
              <a:t>drink </a:t>
            </a:r>
            <a:r>
              <a:rPr dirty="0" sz="1050" spc="10">
                <a:latin typeface="Arial"/>
                <a:cs typeface="Arial"/>
              </a:rPr>
              <a:t>to </a:t>
            </a:r>
            <a:r>
              <a:rPr dirty="0" sz="1050">
                <a:latin typeface="Arial"/>
                <a:cs typeface="Arial"/>
              </a:rPr>
              <a:t>customers in </a:t>
            </a:r>
            <a:r>
              <a:rPr dirty="0" sz="1050" spc="-5">
                <a:latin typeface="Arial"/>
                <a:cs typeface="Arial"/>
              </a:rPr>
              <a:t>return </a:t>
            </a:r>
            <a:r>
              <a:rPr dirty="0" sz="1050">
                <a:latin typeface="Arial"/>
                <a:cs typeface="Arial"/>
              </a:rPr>
              <a:t>for  </a:t>
            </a:r>
            <a:r>
              <a:rPr dirty="0" sz="1050" spc="-5">
                <a:latin typeface="Arial"/>
                <a:cs typeface="Arial"/>
              </a:rPr>
              <a:t>money,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either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paid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before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the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meal,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after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the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meal,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or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with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an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open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account.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City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of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New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York  </a:t>
            </a:r>
            <a:r>
              <a:rPr dirty="0" sz="1050">
                <a:latin typeface="Arial"/>
                <a:cs typeface="Arial"/>
              </a:rPr>
              <a:t>is </a:t>
            </a:r>
            <a:r>
              <a:rPr dirty="0" sz="1050" spc="-5">
                <a:latin typeface="Arial"/>
                <a:cs typeface="Arial"/>
              </a:rPr>
              <a:t>famous </a:t>
            </a:r>
            <a:r>
              <a:rPr dirty="0" sz="1050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its excellent cuisine. </a:t>
            </a:r>
            <a:r>
              <a:rPr dirty="0" sz="1050" spc="-10">
                <a:latin typeface="Arial"/>
                <a:cs typeface="Arial"/>
              </a:rPr>
              <a:t>It's </a:t>
            </a:r>
            <a:r>
              <a:rPr dirty="0" sz="1050" spc="-5">
                <a:latin typeface="Arial"/>
                <a:cs typeface="Arial"/>
              </a:rPr>
              <a:t>food culture includes an array of international cuisines  influenced </a:t>
            </a:r>
            <a:r>
              <a:rPr dirty="0" sz="1050" spc="5">
                <a:latin typeface="Arial"/>
                <a:cs typeface="Arial"/>
              </a:rPr>
              <a:t>by </a:t>
            </a:r>
            <a:r>
              <a:rPr dirty="0" sz="105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city's </a:t>
            </a:r>
            <a:r>
              <a:rPr dirty="0" sz="1050">
                <a:latin typeface="Arial"/>
                <a:cs typeface="Arial"/>
              </a:rPr>
              <a:t>immigrant</a:t>
            </a:r>
            <a:r>
              <a:rPr dirty="0" sz="1050" spc="-8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history.</a:t>
            </a:r>
            <a:endParaRPr sz="1050">
              <a:latin typeface="Arial"/>
              <a:cs typeface="Arial"/>
            </a:endParaRPr>
          </a:p>
          <a:p>
            <a:pPr marL="317500" marR="598805" indent="-229235">
              <a:lnSpc>
                <a:spcPct val="118100"/>
              </a:lnSpc>
              <a:spcBef>
                <a:spcPts val="25"/>
              </a:spcBef>
              <a:buAutoNum type="arabicPeriod"/>
              <a:tabLst>
                <a:tab pos="318135" algn="l"/>
              </a:tabLst>
            </a:pPr>
            <a:r>
              <a:rPr dirty="0" sz="1050" spc="-5">
                <a:latin typeface="Arial"/>
                <a:cs typeface="Arial"/>
              </a:rPr>
              <a:t>Central </a:t>
            </a:r>
            <a:r>
              <a:rPr dirty="0" sz="1050" spc="-10">
                <a:latin typeface="Arial"/>
                <a:cs typeface="Arial"/>
              </a:rPr>
              <a:t>and </a:t>
            </a:r>
            <a:r>
              <a:rPr dirty="0" sz="1050" spc="-5">
                <a:latin typeface="Arial"/>
                <a:cs typeface="Arial"/>
              </a:rPr>
              <a:t>Eastern European immigrants, especially </a:t>
            </a:r>
            <a:r>
              <a:rPr dirty="0" sz="1050" spc="10">
                <a:latin typeface="Arial"/>
                <a:cs typeface="Arial"/>
              </a:rPr>
              <a:t>Jewish </a:t>
            </a:r>
            <a:r>
              <a:rPr dirty="0" sz="1050" spc="-5">
                <a:latin typeface="Arial"/>
                <a:cs typeface="Arial"/>
              </a:rPr>
              <a:t>immigrants </a:t>
            </a:r>
            <a:r>
              <a:rPr dirty="0" sz="1050">
                <a:latin typeface="Arial"/>
                <a:cs typeface="Arial"/>
              </a:rPr>
              <a:t>- </a:t>
            </a:r>
            <a:r>
              <a:rPr dirty="0" sz="1050" spc="-5">
                <a:latin typeface="Arial"/>
                <a:cs typeface="Arial"/>
              </a:rPr>
              <a:t>bagels,  cheesecake, </a:t>
            </a:r>
            <a:r>
              <a:rPr dirty="0" sz="1050">
                <a:latin typeface="Arial"/>
                <a:cs typeface="Arial"/>
              </a:rPr>
              <a:t>hot </a:t>
            </a:r>
            <a:r>
              <a:rPr dirty="0" sz="1050" spc="-5">
                <a:latin typeface="Arial"/>
                <a:cs typeface="Arial"/>
              </a:rPr>
              <a:t>dogs, knishes, </a:t>
            </a:r>
            <a:r>
              <a:rPr dirty="0" sz="1050" spc="-10">
                <a:latin typeface="Arial"/>
                <a:cs typeface="Arial"/>
              </a:rPr>
              <a:t>and</a:t>
            </a:r>
            <a:r>
              <a:rPr dirty="0" sz="1050" spc="-5">
                <a:latin typeface="Arial"/>
                <a:cs typeface="Arial"/>
              </a:rPr>
              <a:t> delicatessens</a:t>
            </a:r>
            <a:endParaRPr sz="1050">
              <a:latin typeface="Arial"/>
              <a:cs typeface="Arial"/>
            </a:endParaRPr>
          </a:p>
          <a:p>
            <a:pPr marL="317500" indent="-22923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318135" algn="l"/>
              </a:tabLst>
            </a:pPr>
            <a:r>
              <a:rPr dirty="0" sz="1050" spc="-5">
                <a:latin typeface="Arial"/>
                <a:cs typeface="Arial"/>
              </a:rPr>
              <a:t>Italian immigrants </a:t>
            </a:r>
            <a:r>
              <a:rPr dirty="0" sz="1050">
                <a:latin typeface="Arial"/>
                <a:cs typeface="Arial"/>
              </a:rPr>
              <a:t>- </a:t>
            </a:r>
            <a:r>
              <a:rPr dirty="0" sz="1050" spc="-10">
                <a:latin typeface="Arial"/>
                <a:cs typeface="Arial"/>
              </a:rPr>
              <a:t>New </a:t>
            </a:r>
            <a:r>
              <a:rPr dirty="0" sz="1050" spc="-5">
                <a:latin typeface="Arial"/>
                <a:cs typeface="Arial"/>
              </a:rPr>
              <a:t>York-style </a:t>
            </a:r>
            <a:r>
              <a:rPr dirty="0" sz="1050">
                <a:latin typeface="Arial"/>
                <a:cs typeface="Arial"/>
              </a:rPr>
              <a:t>pizza </a:t>
            </a:r>
            <a:r>
              <a:rPr dirty="0" sz="1050" spc="-10">
                <a:latin typeface="Arial"/>
                <a:cs typeface="Arial"/>
              </a:rPr>
              <a:t>and </a:t>
            </a:r>
            <a:r>
              <a:rPr dirty="0" sz="1050" spc="-5">
                <a:latin typeface="Arial"/>
                <a:cs typeface="Arial"/>
              </a:rPr>
              <a:t>Italian cuisine</a:t>
            </a:r>
            <a:endParaRPr sz="1050">
              <a:latin typeface="Arial"/>
              <a:cs typeface="Arial"/>
            </a:endParaRPr>
          </a:p>
          <a:p>
            <a:pPr marL="317500" indent="-229235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318135" algn="l"/>
              </a:tabLst>
            </a:pPr>
            <a:r>
              <a:rPr dirty="0" sz="1050">
                <a:latin typeface="Arial"/>
                <a:cs typeface="Arial"/>
              </a:rPr>
              <a:t>Jewish </a:t>
            </a:r>
            <a:r>
              <a:rPr dirty="0" sz="1050" spc="-5">
                <a:latin typeface="Arial"/>
                <a:cs typeface="Arial"/>
              </a:rPr>
              <a:t>immigrants </a:t>
            </a:r>
            <a:r>
              <a:rPr dirty="0" sz="1050" spc="-10">
                <a:latin typeface="Arial"/>
                <a:cs typeface="Arial"/>
              </a:rPr>
              <a:t>and </a:t>
            </a:r>
            <a:r>
              <a:rPr dirty="0" sz="1050">
                <a:latin typeface="Arial"/>
                <a:cs typeface="Arial"/>
              </a:rPr>
              <a:t>Irish </a:t>
            </a:r>
            <a:r>
              <a:rPr dirty="0" sz="1050" spc="-5">
                <a:latin typeface="Arial"/>
                <a:cs typeface="Arial"/>
              </a:rPr>
              <a:t>immigrants </a:t>
            </a:r>
            <a:r>
              <a:rPr dirty="0" sz="1050">
                <a:latin typeface="Arial"/>
                <a:cs typeface="Arial"/>
              </a:rPr>
              <a:t>- </a:t>
            </a:r>
            <a:r>
              <a:rPr dirty="0" sz="1050" spc="-5">
                <a:latin typeface="Arial"/>
                <a:cs typeface="Arial"/>
              </a:rPr>
              <a:t>pastrami </a:t>
            </a:r>
            <a:r>
              <a:rPr dirty="0" sz="1050" spc="-10">
                <a:latin typeface="Arial"/>
                <a:cs typeface="Arial"/>
              </a:rPr>
              <a:t>and </a:t>
            </a:r>
            <a:r>
              <a:rPr dirty="0" sz="1050">
                <a:latin typeface="Arial"/>
                <a:cs typeface="Arial"/>
              </a:rPr>
              <a:t>corned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beef</a:t>
            </a:r>
            <a:endParaRPr sz="1050">
              <a:latin typeface="Arial"/>
              <a:cs typeface="Arial"/>
            </a:endParaRPr>
          </a:p>
          <a:p>
            <a:pPr marL="317500" marR="964565" indent="-229235">
              <a:lnSpc>
                <a:spcPct val="118100"/>
              </a:lnSpc>
              <a:spcBef>
                <a:spcPts val="25"/>
              </a:spcBef>
              <a:buAutoNum type="arabicPeriod"/>
              <a:tabLst>
                <a:tab pos="318135" algn="l"/>
              </a:tabLst>
            </a:pPr>
            <a:r>
              <a:rPr dirty="0" sz="1050" spc="-5">
                <a:latin typeface="Arial"/>
                <a:cs typeface="Arial"/>
              </a:rPr>
              <a:t>Chinese </a:t>
            </a:r>
            <a:r>
              <a:rPr dirty="0" sz="1050">
                <a:latin typeface="Arial"/>
                <a:cs typeface="Arial"/>
              </a:rPr>
              <a:t>and </a:t>
            </a:r>
            <a:r>
              <a:rPr dirty="0" sz="1050" spc="-5">
                <a:latin typeface="Arial"/>
                <a:cs typeface="Arial"/>
              </a:rPr>
              <a:t>other Asian restaurants, </a:t>
            </a:r>
            <a:r>
              <a:rPr dirty="0" sz="1050">
                <a:latin typeface="Arial"/>
                <a:cs typeface="Arial"/>
              </a:rPr>
              <a:t>sandwich </a:t>
            </a:r>
            <a:r>
              <a:rPr dirty="0" sz="1050" spc="-5">
                <a:latin typeface="Arial"/>
                <a:cs typeface="Arial"/>
              </a:rPr>
              <a:t>joints, trattorias, diners, </a:t>
            </a:r>
            <a:r>
              <a:rPr dirty="0" sz="1050">
                <a:latin typeface="Arial"/>
                <a:cs typeface="Arial"/>
              </a:rPr>
              <a:t>and  </a:t>
            </a:r>
            <a:r>
              <a:rPr dirty="0" sz="1050" spc="-5">
                <a:latin typeface="Arial"/>
                <a:cs typeface="Arial"/>
              </a:rPr>
              <a:t>coffeehouses are ubiquitous </a:t>
            </a:r>
            <a:r>
              <a:rPr dirty="0" sz="1050" spc="-10">
                <a:latin typeface="Arial"/>
                <a:cs typeface="Arial"/>
              </a:rPr>
              <a:t>throughout the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city</a:t>
            </a:r>
            <a:endParaRPr sz="1050">
              <a:latin typeface="Arial"/>
              <a:cs typeface="Arial"/>
            </a:endParaRPr>
          </a:p>
          <a:p>
            <a:pPr marL="317500" indent="-22923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318135" algn="l"/>
              </a:tabLst>
            </a:pPr>
            <a:r>
              <a:rPr dirty="0" sz="1050">
                <a:latin typeface="Arial"/>
                <a:cs typeface="Arial"/>
              </a:rPr>
              <a:t>mobile </a:t>
            </a:r>
            <a:r>
              <a:rPr dirty="0" sz="1050" spc="-5">
                <a:latin typeface="Arial"/>
                <a:cs typeface="Arial"/>
              </a:rPr>
              <a:t>food vendors </a:t>
            </a:r>
            <a:r>
              <a:rPr dirty="0" sz="1050">
                <a:latin typeface="Arial"/>
                <a:cs typeface="Arial"/>
              </a:rPr>
              <a:t>- </a:t>
            </a:r>
            <a:r>
              <a:rPr dirty="0" sz="1050" spc="5">
                <a:latin typeface="Arial"/>
                <a:cs typeface="Arial"/>
              </a:rPr>
              <a:t>Some </a:t>
            </a:r>
            <a:r>
              <a:rPr dirty="0" sz="1050" spc="-10">
                <a:latin typeface="Arial"/>
                <a:cs typeface="Arial"/>
              </a:rPr>
              <a:t>4,000 </a:t>
            </a:r>
            <a:r>
              <a:rPr dirty="0" sz="1050" spc="-5">
                <a:latin typeface="Arial"/>
                <a:cs typeface="Arial"/>
              </a:rPr>
              <a:t>licensed </a:t>
            </a:r>
            <a:r>
              <a:rPr dirty="0" sz="1050" spc="20">
                <a:latin typeface="Arial"/>
                <a:cs typeface="Arial"/>
              </a:rPr>
              <a:t>by </a:t>
            </a:r>
            <a:r>
              <a:rPr dirty="0" sz="1050">
                <a:latin typeface="Arial"/>
                <a:cs typeface="Arial"/>
              </a:rPr>
              <a:t>the</a:t>
            </a:r>
            <a:r>
              <a:rPr dirty="0" sz="1050" spc="-15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city</a:t>
            </a:r>
            <a:endParaRPr sz="1050">
              <a:latin typeface="Arial"/>
              <a:cs typeface="Arial"/>
            </a:endParaRPr>
          </a:p>
          <a:p>
            <a:pPr marL="317500" marR="339090" indent="-229235">
              <a:lnSpc>
                <a:spcPts val="1510"/>
              </a:lnSpc>
              <a:spcBef>
                <a:spcPts val="70"/>
              </a:spcBef>
              <a:buAutoNum type="arabicPeriod"/>
              <a:tabLst>
                <a:tab pos="318135" algn="l"/>
              </a:tabLst>
            </a:pPr>
            <a:r>
              <a:rPr dirty="0" sz="1050" spc="-5">
                <a:latin typeface="Arial"/>
                <a:cs typeface="Arial"/>
              </a:rPr>
              <a:t>Middle Eastern foods such as </a:t>
            </a:r>
            <a:r>
              <a:rPr dirty="0" sz="1050">
                <a:latin typeface="Arial"/>
                <a:cs typeface="Arial"/>
              </a:rPr>
              <a:t>falafel </a:t>
            </a:r>
            <a:r>
              <a:rPr dirty="0" sz="1050" spc="-10">
                <a:latin typeface="Arial"/>
                <a:cs typeface="Arial"/>
              </a:rPr>
              <a:t>and </a:t>
            </a:r>
            <a:r>
              <a:rPr dirty="0" sz="1050">
                <a:latin typeface="Arial"/>
                <a:cs typeface="Arial"/>
              </a:rPr>
              <a:t>kebabs </a:t>
            </a:r>
            <a:r>
              <a:rPr dirty="0" sz="1050" spc="-5">
                <a:latin typeface="Arial"/>
                <a:cs typeface="Arial"/>
              </a:rPr>
              <a:t>examples of </a:t>
            </a:r>
            <a:r>
              <a:rPr dirty="0" sz="1050">
                <a:latin typeface="Arial"/>
                <a:cs typeface="Arial"/>
              </a:rPr>
              <a:t>modern </a:t>
            </a:r>
            <a:r>
              <a:rPr dirty="0" sz="1050" spc="-10">
                <a:latin typeface="Arial"/>
                <a:cs typeface="Arial"/>
              </a:rPr>
              <a:t>New York </a:t>
            </a:r>
            <a:r>
              <a:rPr dirty="0" sz="1050" spc="-5">
                <a:latin typeface="Arial"/>
                <a:cs typeface="Arial"/>
              </a:rPr>
              <a:t>street  food</a:t>
            </a:r>
            <a:endParaRPr sz="1050">
              <a:latin typeface="Arial"/>
              <a:cs typeface="Arial"/>
            </a:endParaRPr>
          </a:p>
          <a:p>
            <a:pPr marL="317500" indent="-22923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318135" algn="l"/>
              </a:tabLst>
            </a:pPr>
            <a:r>
              <a:rPr dirty="0" sz="1050" spc="-5">
                <a:latin typeface="Arial"/>
                <a:cs typeface="Arial"/>
              </a:rPr>
              <a:t>It </a:t>
            </a:r>
            <a:r>
              <a:rPr dirty="0" sz="1050">
                <a:latin typeface="Arial"/>
                <a:cs typeface="Arial"/>
              </a:rPr>
              <a:t>is </a:t>
            </a:r>
            <a:r>
              <a:rPr dirty="0" sz="1050" spc="-5">
                <a:latin typeface="Arial"/>
                <a:cs typeface="Arial"/>
              </a:rPr>
              <a:t>famous </a:t>
            </a:r>
            <a:r>
              <a:rPr dirty="0" sz="1050">
                <a:latin typeface="Arial"/>
                <a:cs typeface="Arial"/>
              </a:rPr>
              <a:t>for </a:t>
            </a:r>
            <a:r>
              <a:rPr dirty="0" sz="1050" spc="-10">
                <a:latin typeface="Arial"/>
                <a:cs typeface="Arial"/>
              </a:rPr>
              <a:t>not </a:t>
            </a:r>
            <a:r>
              <a:rPr dirty="0" sz="1050" spc="-5">
                <a:latin typeface="Arial"/>
                <a:cs typeface="Arial"/>
              </a:rPr>
              <a:t>just Pizzerias, Cafe's </a:t>
            </a:r>
            <a:r>
              <a:rPr dirty="0" sz="1050">
                <a:latin typeface="Arial"/>
                <a:cs typeface="Arial"/>
              </a:rPr>
              <a:t>but </a:t>
            </a:r>
            <a:r>
              <a:rPr dirty="0" sz="1050" spc="-5">
                <a:latin typeface="Arial"/>
                <a:cs typeface="Arial"/>
              </a:rPr>
              <a:t>also </a:t>
            </a:r>
            <a:r>
              <a:rPr dirty="0" sz="1050">
                <a:latin typeface="Arial"/>
                <a:cs typeface="Arial"/>
              </a:rPr>
              <a:t>for fine </a:t>
            </a:r>
            <a:r>
              <a:rPr dirty="0" sz="1050" spc="-5">
                <a:latin typeface="Arial"/>
                <a:cs typeface="Arial"/>
              </a:rPr>
              <a:t>dining Michelin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starred</a:t>
            </a:r>
            <a:endParaRPr sz="1050">
              <a:latin typeface="Arial"/>
              <a:cs typeface="Arial"/>
            </a:endParaRPr>
          </a:p>
          <a:p>
            <a:pPr marL="317500" marR="499745">
              <a:lnSpc>
                <a:spcPct val="118100"/>
              </a:lnSpc>
              <a:spcBef>
                <a:spcPts val="25"/>
              </a:spcBef>
            </a:pPr>
            <a:r>
              <a:rPr dirty="0" sz="1050" spc="-5">
                <a:latin typeface="Arial"/>
                <a:cs typeface="Arial"/>
              </a:rPr>
              <a:t>restaurants. </a:t>
            </a: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city </a:t>
            </a:r>
            <a:r>
              <a:rPr dirty="0" sz="1050">
                <a:latin typeface="Arial"/>
                <a:cs typeface="Arial"/>
              </a:rPr>
              <a:t>is </a:t>
            </a:r>
            <a:r>
              <a:rPr dirty="0" sz="1050" spc="5">
                <a:latin typeface="Arial"/>
                <a:cs typeface="Arial"/>
              </a:rPr>
              <a:t>home </a:t>
            </a:r>
            <a:r>
              <a:rPr dirty="0" sz="1050" spc="-5">
                <a:latin typeface="Arial"/>
                <a:cs typeface="Arial"/>
              </a:rPr>
              <a:t>to "nearly </a:t>
            </a:r>
            <a:r>
              <a:rPr dirty="0" sz="1050">
                <a:latin typeface="Arial"/>
                <a:cs typeface="Arial"/>
              </a:rPr>
              <a:t>one thousand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finest </a:t>
            </a:r>
            <a:r>
              <a:rPr dirty="0" sz="1050">
                <a:latin typeface="Arial"/>
                <a:cs typeface="Arial"/>
              </a:rPr>
              <a:t>and </a:t>
            </a:r>
            <a:r>
              <a:rPr dirty="0" sz="1050" spc="5">
                <a:latin typeface="Arial"/>
                <a:cs typeface="Arial"/>
              </a:rPr>
              <a:t>most </a:t>
            </a:r>
            <a:r>
              <a:rPr dirty="0" sz="1050">
                <a:latin typeface="Arial"/>
                <a:cs typeface="Arial"/>
              </a:rPr>
              <a:t>diverse  </a:t>
            </a:r>
            <a:r>
              <a:rPr dirty="0" sz="1050" spc="-10">
                <a:latin typeface="Arial"/>
                <a:cs typeface="Arial"/>
              </a:rPr>
              <a:t>haute </a:t>
            </a:r>
            <a:r>
              <a:rPr dirty="0" sz="1050" spc="-5">
                <a:latin typeface="Arial"/>
                <a:cs typeface="Arial"/>
              </a:rPr>
              <a:t>cuisine restaurants </a:t>
            </a:r>
            <a:r>
              <a:rPr dirty="0" sz="1050">
                <a:latin typeface="Arial"/>
                <a:cs typeface="Arial"/>
              </a:rPr>
              <a:t>in the world", </a:t>
            </a:r>
            <a:r>
              <a:rPr dirty="0" sz="1050" spc="-5">
                <a:latin typeface="Arial"/>
                <a:cs typeface="Arial"/>
              </a:rPr>
              <a:t>according to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Michelin.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180"/>
              </a:lnSpc>
            </a:pPr>
            <a:r>
              <a:rPr dirty="0" sz="1050">
                <a:latin typeface="Arial"/>
                <a:cs typeface="Arial"/>
              </a:rPr>
              <a:t>A </a:t>
            </a:r>
            <a:r>
              <a:rPr dirty="0" sz="1050" spc="-5">
                <a:latin typeface="Arial"/>
                <a:cs typeface="Arial"/>
              </a:rPr>
              <a:t>strategical </a:t>
            </a:r>
            <a:r>
              <a:rPr dirty="0" sz="1050">
                <a:latin typeface="Arial"/>
                <a:cs typeface="Arial"/>
              </a:rPr>
              <a:t>plan is </a:t>
            </a:r>
            <a:r>
              <a:rPr dirty="0" sz="1050" spc="-5">
                <a:latin typeface="Arial"/>
                <a:cs typeface="Arial"/>
              </a:rPr>
              <a:t>required to sustain </a:t>
            </a:r>
            <a:r>
              <a:rPr dirty="0" sz="1050">
                <a:latin typeface="Arial"/>
                <a:cs typeface="Arial"/>
              </a:rPr>
              <a:t>in </a:t>
            </a:r>
            <a:r>
              <a:rPr dirty="0" sz="1050" spc="-5">
                <a:latin typeface="Arial"/>
                <a:cs typeface="Arial"/>
              </a:rPr>
              <a:t>such </a:t>
            </a:r>
            <a:r>
              <a:rPr dirty="0" sz="1050">
                <a:latin typeface="Arial"/>
                <a:cs typeface="Arial"/>
              </a:rPr>
              <a:t>a competitive</a:t>
            </a:r>
            <a:r>
              <a:rPr dirty="0" sz="1050" spc="-9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business.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dirty="0" sz="1050" spc="15">
                <a:latin typeface="Arial"/>
                <a:cs typeface="Arial"/>
              </a:rPr>
              <a:t>We </a:t>
            </a:r>
            <a:r>
              <a:rPr dirty="0" sz="1050" spc="-10">
                <a:latin typeface="Arial"/>
                <a:cs typeface="Arial"/>
              </a:rPr>
              <a:t>need </a:t>
            </a:r>
            <a:r>
              <a:rPr dirty="0" sz="1050" spc="-5">
                <a:latin typeface="Arial"/>
                <a:cs typeface="Arial"/>
              </a:rPr>
              <a:t>to exploit </a:t>
            </a: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Various factors </a:t>
            </a:r>
            <a:r>
              <a:rPr dirty="0" sz="1050">
                <a:latin typeface="Arial"/>
                <a:cs typeface="Arial"/>
              </a:rPr>
              <a:t>in </a:t>
            </a:r>
            <a:r>
              <a:rPr dirty="0" sz="1050" spc="-10">
                <a:latin typeface="Arial"/>
                <a:cs typeface="Arial"/>
              </a:rPr>
              <a:t>order </a:t>
            </a:r>
            <a:r>
              <a:rPr dirty="0" sz="1050" spc="-5">
                <a:latin typeface="Arial"/>
                <a:cs typeface="Arial"/>
              </a:rPr>
              <a:t>to decide on </a:t>
            </a:r>
            <a:r>
              <a:rPr dirty="0" sz="105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Location such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as:</a:t>
            </a:r>
            <a:endParaRPr sz="1050">
              <a:latin typeface="Arial"/>
              <a:cs typeface="Arial"/>
            </a:endParaRPr>
          </a:p>
          <a:p>
            <a:pPr marL="317500" indent="-22923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318135" algn="l"/>
              </a:tabLst>
            </a:pPr>
            <a:r>
              <a:rPr dirty="0" sz="1050" spc="-10">
                <a:latin typeface="Arial"/>
                <a:cs typeface="Arial"/>
              </a:rPr>
              <a:t>New York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Population</a:t>
            </a:r>
            <a:endParaRPr sz="1050">
              <a:latin typeface="Arial"/>
              <a:cs typeface="Arial"/>
            </a:endParaRPr>
          </a:p>
          <a:p>
            <a:pPr marL="317500" indent="-229235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318135" algn="l"/>
              </a:tabLst>
            </a:pPr>
            <a:r>
              <a:rPr dirty="0" sz="1050" spc="-10">
                <a:latin typeface="Arial"/>
                <a:cs typeface="Arial"/>
              </a:rPr>
              <a:t>New York </a:t>
            </a:r>
            <a:r>
              <a:rPr dirty="0" sz="1050">
                <a:latin typeface="Arial"/>
                <a:cs typeface="Arial"/>
              </a:rPr>
              <a:t>City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Demographics</a:t>
            </a:r>
            <a:endParaRPr sz="1050">
              <a:latin typeface="Arial"/>
              <a:cs typeface="Arial"/>
            </a:endParaRPr>
          </a:p>
          <a:p>
            <a:pPr marL="317500" marR="375920" indent="-229235">
              <a:lnSpc>
                <a:spcPct val="118100"/>
              </a:lnSpc>
              <a:spcBef>
                <a:spcPts val="30"/>
              </a:spcBef>
              <a:buAutoNum type="arabicPeriod"/>
              <a:tabLst>
                <a:tab pos="318135" algn="l"/>
              </a:tabLst>
            </a:pPr>
            <a:r>
              <a:rPr dirty="0" sz="1050">
                <a:latin typeface="Arial"/>
                <a:cs typeface="Arial"/>
              </a:rPr>
              <a:t>Are </a:t>
            </a:r>
            <a:r>
              <a:rPr dirty="0" sz="1050" spc="-5">
                <a:latin typeface="Arial"/>
                <a:cs typeface="Arial"/>
              </a:rPr>
              <a:t>there </a:t>
            </a:r>
            <a:r>
              <a:rPr dirty="0" sz="1050" spc="5">
                <a:latin typeface="Arial"/>
                <a:cs typeface="Arial"/>
              </a:rPr>
              <a:t>any Farmers </a:t>
            </a:r>
            <a:r>
              <a:rPr dirty="0" sz="1050" spc="-5">
                <a:latin typeface="Arial"/>
                <a:cs typeface="Arial"/>
              </a:rPr>
              <a:t>Markets, Wholesale </a:t>
            </a:r>
            <a:r>
              <a:rPr dirty="0" sz="1050">
                <a:latin typeface="Arial"/>
                <a:cs typeface="Arial"/>
              </a:rPr>
              <a:t>markets </a:t>
            </a:r>
            <a:r>
              <a:rPr dirty="0" sz="1050" spc="-10">
                <a:latin typeface="Arial"/>
                <a:cs typeface="Arial"/>
              </a:rPr>
              <a:t>etc </a:t>
            </a:r>
            <a:r>
              <a:rPr dirty="0" sz="1050" spc="-5">
                <a:latin typeface="Arial"/>
                <a:cs typeface="Arial"/>
              </a:rPr>
              <a:t>nearby </a:t>
            </a:r>
            <a:r>
              <a:rPr dirty="0" sz="1050" spc="10">
                <a:latin typeface="Arial"/>
                <a:cs typeface="Arial"/>
              </a:rPr>
              <a:t>so </a:t>
            </a:r>
            <a:r>
              <a:rPr dirty="0" sz="1050" spc="-5">
                <a:latin typeface="Arial"/>
                <a:cs typeface="Arial"/>
              </a:rPr>
              <a:t>that </a:t>
            </a:r>
            <a:r>
              <a:rPr dirty="0" sz="105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ingredients  can </a:t>
            </a:r>
            <a:r>
              <a:rPr dirty="0" sz="1050" spc="5">
                <a:latin typeface="Arial"/>
                <a:cs typeface="Arial"/>
              </a:rPr>
              <a:t>be </a:t>
            </a:r>
            <a:r>
              <a:rPr dirty="0" sz="1050" spc="-5">
                <a:latin typeface="Arial"/>
                <a:cs typeface="Arial"/>
              </a:rPr>
              <a:t>purchased </a:t>
            </a:r>
            <a:r>
              <a:rPr dirty="0" sz="1050">
                <a:latin typeface="Arial"/>
                <a:cs typeface="Arial"/>
              </a:rPr>
              <a:t>fresh </a:t>
            </a:r>
            <a:r>
              <a:rPr dirty="0" sz="1050" spc="-5">
                <a:latin typeface="Arial"/>
                <a:cs typeface="Arial"/>
              </a:rPr>
              <a:t>to maintain quality </a:t>
            </a:r>
            <a:r>
              <a:rPr dirty="0" sz="1050">
                <a:latin typeface="Arial"/>
                <a:cs typeface="Arial"/>
              </a:rPr>
              <a:t>and</a:t>
            </a:r>
            <a:r>
              <a:rPr dirty="0" sz="1050" spc="-1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cost?</a:t>
            </a:r>
            <a:endParaRPr sz="1050">
              <a:latin typeface="Arial"/>
              <a:cs typeface="Arial"/>
            </a:endParaRPr>
          </a:p>
          <a:p>
            <a:pPr marL="317500" marR="721995" indent="-229235">
              <a:lnSpc>
                <a:spcPct val="118100"/>
              </a:lnSpc>
              <a:spcBef>
                <a:spcPts val="25"/>
              </a:spcBef>
              <a:buAutoNum type="arabicPeriod"/>
              <a:tabLst>
                <a:tab pos="318135" algn="l"/>
              </a:tabLst>
            </a:pPr>
            <a:r>
              <a:rPr dirty="0" sz="1050">
                <a:latin typeface="Arial"/>
                <a:cs typeface="Arial"/>
              </a:rPr>
              <a:t>Are </a:t>
            </a:r>
            <a:r>
              <a:rPr dirty="0" sz="1050" spc="-5">
                <a:latin typeface="Arial"/>
                <a:cs typeface="Arial"/>
              </a:rPr>
              <a:t>there </a:t>
            </a:r>
            <a:r>
              <a:rPr dirty="0" sz="1050" spc="5">
                <a:latin typeface="Arial"/>
                <a:cs typeface="Arial"/>
              </a:rPr>
              <a:t>any </a:t>
            </a:r>
            <a:r>
              <a:rPr dirty="0" sz="1050" spc="-5">
                <a:latin typeface="Arial"/>
                <a:cs typeface="Arial"/>
              </a:rPr>
              <a:t>venues </a:t>
            </a:r>
            <a:r>
              <a:rPr dirty="0" sz="1050">
                <a:latin typeface="Arial"/>
                <a:cs typeface="Arial"/>
              </a:rPr>
              <a:t>like </a:t>
            </a:r>
            <a:r>
              <a:rPr dirty="0" sz="1050" spc="5">
                <a:latin typeface="Arial"/>
                <a:cs typeface="Arial"/>
              </a:rPr>
              <a:t>Gyms, </a:t>
            </a:r>
            <a:r>
              <a:rPr dirty="0" sz="1050" spc="-5">
                <a:latin typeface="Arial"/>
                <a:cs typeface="Arial"/>
              </a:rPr>
              <a:t>Entertainment </a:t>
            </a:r>
            <a:r>
              <a:rPr dirty="0" sz="1050" spc="-10">
                <a:latin typeface="Arial"/>
                <a:cs typeface="Arial"/>
              </a:rPr>
              <a:t>zones etc </a:t>
            </a:r>
            <a:r>
              <a:rPr dirty="0" sz="1050">
                <a:latin typeface="Arial"/>
                <a:cs typeface="Arial"/>
              </a:rPr>
              <a:t>nearby where </a:t>
            </a:r>
            <a:r>
              <a:rPr dirty="0" sz="1050" spc="-5">
                <a:latin typeface="Arial"/>
                <a:cs typeface="Arial"/>
              </a:rPr>
              <a:t>floating  population </a:t>
            </a:r>
            <a:r>
              <a:rPr dirty="0" sz="1050">
                <a:latin typeface="Arial"/>
                <a:cs typeface="Arial"/>
              </a:rPr>
              <a:t>is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high</a:t>
            </a:r>
            <a:endParaRPr sz="1050">
              <a:latin typeface="Arial"/>
              <a:cs typeface="Arial"/>
            </a:endParaRPr>
          </a:p>
          <a:p>
            <a:pPr marL="317500" indent="-22923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318135" algn="l"/>
              </a:tabLst>
            </a:pPr>
            <a:r>
              <a:rPr dirty="0" sz="1050" spc="-5">
                <a:latin typeface="Arial"/>
                <a:cs typeface="Arial"/>
              </a:rPr>
              <a:t>Identify </a:t>
            </a:r>
            <a:r>
              <a:rPr dirty="0" sz="1050">
                <a:latin typeface="Arial"/>
                <a:cs typeface="Arial"/>
              </a:rPr>
              <a:t>the competitors in </a:t>
            </a:r>
            <a:r>
              <a:rPr dirty="0" sz="1050" spc="-10">
                <a:latin typeface="Arial"/>
                <a:cs typeface="Arial"/>
              </a:rPr>
              <a:t>that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location?</a:t>
            </a:r>
            <a:endParaRPr sz="1050">
              <a:latin typeface="Arial"/>
              <a:cs typeface="Arial"/>
            </a:endParaRPr>
          </a:p>
          <a:p>
            <a:pPr marL="317500" indent="-229235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318135" algn="l"/>
              </a:tabLst>
            </a:pPr>
            <a:r>
              <a:rPr dirty="0" sz="1050" spc="-5">
                <a:latin typeface="Arial"/>
                <a:cs typeface="Arial"/>
              </a:rPr>
              <a:t>Cuisine </a:t>
            </a:r>
            <a:r>
              <a:rPr dirty="0" sz="1050">
                <a:latin typeface="Arial"/>
                <a:cs typeface="Arial"/>
              </a:rPr>
              <a:t>served / </a:t>
            </a:r>
            <a:r>
              <a:rPr dirty="0" sz="1050" spc="-5">
                <a:latin typeface="Arial"/>
                <a:cs typeface="Arial"/>
              </a:rPr>
              <a:t>Menu of </a:t>
            </a:r>
            <a:r>
              <a:rPr dirty="0" sz="1050" spc="-10">
                <a:latin typeface="Arial"/>
                <a:cs typeface="Arial"/>
              </a:rPr>
              <a:t>the</a:t>
            </a:r>
            <a:r>
              <a:rPr dirty="0" sz="1050" spc="-7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competitors</a:t>
            </a:r>
            <a:endParaRPr sz="1050">
              <a:latin typeface="Arial"/>
              <a:cs typeface="Arial"/>
            </a:endParaRPr>
          </a:p>
          <a:p>
            <a:pPr marL="317500" indent="-22923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318135" algn="l"/>
              </a:tabLst>
            </a:pPr>
            <a:r>
              <a:rPr dirty="0" sz="1050" spc="-5">
                <a:latin typeface="Arial"/>
                <a:cs typeface="Arial"/>
              </a:rPr>
              <a:t>Segmentation of </a:t>
            </a:r>
            <a:r>
              <a:rPr dirty="0" sz="1050" spc="-10">
                <a:latin typeface="Arial"/>
                <a:cs typeface="Arial"/>
              </a:rPr>
              <a:t>the</a:t>
            </a:r>
            <a:r>
              <a:rPr dirty="0" sz="105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Borough</a:t>
            </a:r>
            <a:endParaRPr sz="1050">
              <a:latin typeface="Arial"/>
              <a:cs typeface="Arial"/>
            </a:endParaRPr>
          </a:p>
          <a:p>
            <a:pPr marL="317500" indent="-229235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318135" algn="l"/>
              </a:tabLst>
            </a:pPr>
            <a:r>
              <a:rPr dirty="0" sz="1050" spc="-5">
                <a:latin typeface="Arial"/>
                <a:cs typeface="Arial"/>
              </a:rPr>
              <a:t>Available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markets</a:t>
            </a:r>
            <a:endParaRPr sz="1050">
              <a:latin typeface="Arial"/>
              <a:cs typeface="Arial"/>
            </a:endParaRPr>
          </a:p>
          <a:p>
            <a:pPr marL="317500" indent="-22923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318135" algn="l"/>
              </a:tabLst>
            </a:pPr>
            <a:r>
              <a:rPr dirty="0" sz="1050" spc="-5">
                <a:latin typeface="Arial"/>
                <a:cs typeface="Arial"/>
              </a:rPr>
              <a:t>Drenched </a:t>
            </a:r>
            <a:r>
              <a:rPr dirty="0" sz="1050">
                <a:latin typeface="Arial"/>
                <a:cs typeface="Arial"/>
              </a:rPr>
              <a:t>markets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etc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9525">
              <a:lnSpc>
                <a:spcPts val="1200"/>
              </a:lnSpc>
            </a:pP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New investor </a:t>
            </a:r>
            <a:r>
              <a:rPr dirty="0" sz="1050" spc="-10">
                <a:latin typeface="Arial"/>
                <a:cs typeface="Arial"/>
              </a:rPr>
              <a:t>need </a:t>
            </a:r>
            <a:r>
              <a:rPr dirty="0" sz="1050" spc="-5">
                <a:latin typeface="Arial"/>
                <a:cs typeface="Arial"/>
              </a:rPr>
              <a:t>to choose </a:t>
            </a:r>
            <a:r>
              <a:rPr dirty="0" sz="105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correct location to start its </a:t>
            </a:r>
            <a:r>
              <a:rPr dirty="0" sz="1050" spc="5">
                <a:latin typeface="Arial"/>
                <a:cs typeface="Arial"/>
              </a:rPr>
              <a:t>first </a:t>
            </a:r>
            <a:r>
              <a:rPr dirty="0" sz="1050" spc="-5">
                <a:latin typeface="Arial"/>
                <a:cs typeface="Arial"/>
              </a:rPr>
              <a:t>venture. If this </a:t>
            </a:r>
            <a:r>
              <a:rPr dirty="0" sz="1050">
                <a:latin typeface="Arial"/>
                <a:cs typeface="Arial"/>
              </a:rPr>
              <a:t>is </a:t>
            </a:r>
            <a:r>
              <a:rPr dirty="0" sz="1050" spc="-5">
                <a:latin typeface="Arial"/>
                <a:cs typeface="Arial"/>
              </a:rPr>
              <a:t>successful  they can replicate </a:t>
            </a: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 spc="5">
                <a:latin typeface="Arial"/>
                <a:cs typeface="Arial"/>
              </a:rPr>
              <a:t>same </a:t>
            </a:r>
            <a:r>
              <a:rPr dirty="0" sz="1050">
                <a:latin typeface="Arial"/>
                <a:cs typeface="Arial"/>
              </a:rPr>
              <a:t>in </a:t>
            </a:r>
            <a:r>
              <a:rPr dirty="0" sz="1050" spc="-10">
                <a:latin typeface="Arial"/>
                <a:cs typeface="Arial"/>
              </a:rPr>
              <a:t>other</a:t>
            </a:r>
            <a:r>
              <a:rPr dirty="0" sz="1050" spc="-8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locations.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2484" y="889761"/>
            <a:ext cx="3800475" cy="523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>
              <a:lnSpc>
                <a:spcPts val="1295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There </a:t>
            </a:r>
            <a:r>
              <a:rPr dirty="0" sz="1100" spc="10">
                <a:latin typeface="Times New Roman"/>
                <a:cs typeface="Times New Roman"/>
              </a:rPr>
              <a:t>are </a:t>
            </a:r>
            <a:r>
              <a:rPr dirty="0" sz="1100">
                <a:latin typeface="Times New Roman"/>
                <a:cs typeface="Times New Roman"/>
              </a:rPr>
              <a:t>no </a:t>
            </a:r>
            <a:r>
              <a:rPr dirty="0" sz="1100" spc="-5">
                <a:latin typeface="Times New Roman"/>
                <a:cs typeface="Times New Roman"/>
              </a:rPr>
              <a:t>untapped neighborhoods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Brooklyn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Manhattan.</a:t>
            </a:r>
            <a:endParaRPr sz="1100">
              <a:latin typeface="Times New Roman"/>
              <a:cs typeface="Times New Roman"/>
            </a:endParaRPr>
          </a:p>
          <a:p>
            <a:pPr marL="57785">
              <a:lnSpc>
                <a:spcPts val="1295"/>
              </a:lnSpc>
            </a:pPr>
            <a:r>
              <a:rPr dirty="0" sz="1100" spc="-10" b="1">
                <a:latin typeface="Times New Roman"/>
                <a:cs typeface="Times New Roman"/>
              </a:rPr>
              <a:t>Bronx, Queens </a:t>
            </a:r>
            <a:r>
              <a:rPr dirty="0" sz="1100" spc="-5" b="1">
                <a:latin typeface="Times New Roman"/>
                <a:cs typeface="Times New Roman"/>
              </a:rPr>
              <a:t>and Staten </a:t>
            </a:r>
            <a:r>
              <a:rPr dirty="0" sz="1100" b="1">
                <a:latin typeface="Times New Roman"/>
                <a:cs typeface="Times New Roman"/>
              </a:rPr>
              <a:t>Island</a:t>
            </a:r>
            <a:r>
              <a:rPr dirty="0" sz="1100" spc="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Calibri"/>
                <a:cs typeface="Calibri"/>
              </a:rPr>
              <a:t>The different clusters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visualization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204" y="4417313"/>
            <a:ext cx="5272405" cy="35242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204"/>
              </a:spcBef>
            </a:pPr>
            <a:r>
              <a:rPr dirty="0" sz="1100" spc="-10" b="1">
                <a:latin typeface="Times New Roman"/>
                <a:cs typeface="Times New Roman"/>
              </a:rPr>
              <a:t>Cluster0 </a:t>
            </a:r>
            <a:r>
              <a:rPr dirty="0" sz="1100" b="1">
                <a:latin typeface="Times New Roman"/>
                <a:cs typeface="Times New Roman"/>
              </a:rPr>
              <a:t>: </a:t>
            </a:r>
            <a:r>
              <a:rPr dirty="0" sz="1100">
                <a:latin typeface="Times New Roman"/>
                <a:cs typeface="Times New Roman"/>
              </a:rPr>
              <a:t>The Total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>
                <a:latin typeface="Times New Roman"/>
                <a:cs typeface="Times New Roman"/>
              </a:rPr>
              <a:t>Total Sum of </a:t>
            </a:r>
            <a:r>
              <a:rPr dirty="0" sz="1100" spc="-5">
                <a:latin typeface="Times New Roman"/>
                <a:cs typeface="Times New Roman"/>
              </a:rPr>
              <a:t>cluster0 has </a:t>
            </a:r>
            <a:r>
              <a:rPr dirty="0" sz="1100" spc="-10">
                <a:latin typeface="Times New Roman"/>
                <a:cs typeface="Times New Roman"/>
              </a:rPr>
              <a:t>smallest value. </a:t>
            </a:r>
            <a:r>
              <a:rPr dirty="0" sz="1100" spc="-5">
                <a:latin typeface="Times New Roman"/>
                <a:cs typeface="Times New Roman"/>
              </a:rPr>
              <a:t>It </a:t>
            </a:r>
            <a:r>
              <a:rPr dirty="0" sz="1100" spc="-10">
                <a:latin typeface="Times New Roman"/>
                <a:cs typeface="Times New Roman"/>
              </a:rPr>
              <a:t>shows </a:t>
            </a:r>
            <a:r>
              <a:rPr dirty="0" sz="1100" spc="-5">
                <a:latin typeface="Times New Roman"/>
                <a:cs typeface="Times New Roman"/>
              </a:rPr>
              <a:t>that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10">
                <a:latin typeface="Times New Roman"/>
                <a:cs typeface="Times New Roman"/>
              </a:rPr>
              <a:t>market is  not saturated. </a:t>
            </a:r>
            <a:r>
              <a:rPr dirty="0" sz="1100">
                <a:latin typeface="Times New Roman"/>
                <a:cs typeface="Times New Roman"/>
              </a:rPr>
              <a:t>There </a:t>
            </a:r>
            <a:r>
              <a:rPr dirty="0" sz="1100" spc="10">
                <a:latin typeface="Times New Roman"/>
                <a:cs typeface="Times New Roman"/>
              </a:rPr>
              <a:t>are </a:t>
            </a:r>
            <a:r>
              <a:rPr dirty="0" sz="1100" spc="-5">
                <a:latin typeface="Times New Roman"/>
                <a:cs typeface="Times New Roman"/>
              </a:rPr>
              <a:t>untapped neighborhoods. List </a:t>
            </a:r>
            <a:r>
              <a:rPr dirty="0" sz="1100" spc="-10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Times New Roman"/>
                <a:cs typeface="Times New Roman"/>
              </a:rPr>
              <a:t>as </a:t>
            </a:r>
            <a:r>
              <a:rPr dirty="0" sz="1100" spc="-10">
                <a:latin typeface="Times New Roman"/>
                <a:cs typeface="Times New Roman"/>
              </a:rPr>
              <a:t>given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below.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6676390"/>
            <a:ext cx="5144135" cy="35560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80"/>
              </a:spcBef>
            </a:pPr>
            <a:r>
              <a:rPr dirty="0" sz="1100" spc="-10" b="1">
                <a:latin typeface="Times New Roman"/>
                <a:cs typeface="Times New Roman"/>
              </a:rPr>
              <a:t>Cluster1 </a:t>
            </a:r>
            <a:r>
              <a:rPr dirty="0" sz="1100" b="1">
                <a:latin typeface="Times New Roman"/>
                <a:cs typeface="Times New Roman"/>
              </a:rPr>
              <a:t>: </a:t>
            </a:r>
            <a:r>
              <a:rPr dirty="0" sz="1100">
                <a:latin typeface="Times New Roman"/>
                <a:cs typeface="Times New Roman"/>
              </a:rPr>
              <a:t>The Total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>
                <a:latin typeface="Times New Roman"/>
                <a:cs typeface="Times New Roman"/>
              </a:rPr>
              <a:t>Total Sum of </a:t>
            </a:r>
            <a:r>
              <a:rPr dirty="0" sz="1100" spc="-5">
                <a:latin typeface="Times New Roman"/>
                <a:cs typeface="Times New Roman"/>
              </a:rPr>
              <a:t>cluster1 has </a:t>
            </a:r>
            <a:r>
              <a:rPr dirty="0" sz="1100" spc="-10">
                <a:latin typeface="Times New Roman"/>
                <a:cs typeface="Times New Roman"/>
              </a:rPr>
              <a:t>highest value. </a:t>
            </a:r>
            <a:r>
              <a:rPr dirty="0" sz="1100" spc="-5">
                <a:latin typeface="Times New Roman"/>
                <a:cs typeface="Times New Roman"/>
              </a:rPr>
              <a:t>It shows that </a:t>
            </a:r>
            <a:r>
              <a:rPr dirty="0" sz="1100" spc="-10">
                <a:latin typeface="Times New Roman"/>
                <a:cs typeface="Times New Roman"/>
              </a:rPr>
              <a:t>the markets  </a:t>
            </a:r>
            <a:r>
              <a:rPr dirty="0" sz="1100" spc="10">
                <a:latin typeface="Times New Roman"/>
                <a:cs typeface="Times New Roman"/>
              </a:rPr>
              <a:t>are </a:t>
            </a:r>
            <a:r>
              <a:rPr dirty="0" sz="1100" spc="-10">
                <a:latin typeface="Times New Roman"/>
                <a:cs typeface="Times New Roman"/>
              </a:rPr>
              <a:t>saturated. Number </a:t>
            </a:r>
            <a:r>
              <a:rPr dirty="0" sz="110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restaurants </a:t>
            </a:r>
            <a:r>
              <a:rPr dirty="0" sz="1100" spc="10">
                <a:latin typeface="Times New Roman"/>
                <a:cs typeface="Times New Roman"/>
              </a:rPr>
              <a:t>are </a:t>
            </a:r>
            <a:r>
              <a:rPr dirty="0" sz="1100" spc="-5">
                <a:latin typeface="Times New Roman"/>
                <a:cs typeface="Times New Roman"/>
              </a:rPr>
              <a:t>very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high.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578978"/>
            <a:ext cx="5655945" cy="1919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DISCUSSION:</a:t>
            </a:r>
            <a:endParaRPr sz="1100">
              <a:latin typeface="Calibri"/>
              <a:cs typeface="Calibri"/>
            </a:endParaRPr>
          </a:p>
          <a:p>
            <a:pPr algn="just" marL="546100" indent="-229235">
              <a:lnSpc>
                <a:spcPct val="100000"/>
              </a:lnSpc>
              <a:spcBef>
                <a:spcPts val="915"/>
              </a:spcBef>
              <a:buFont typeface="Wingdings"/>
              <a:buChar char=""/>
              <a:tabLst>
                <a:tab pos="546735" algn="l"/>
              </a:tabLst>
            </a:pPr>
            <a:r>
              <a:rPr dirty="0" sz="1100" spc="-5">
                <a:latin typeface="Calibri"/>
                <a:cs typeface="Calibri"/>
              </a:rPr>
              <a:t>There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10">
                <a:latin typeface="Calibri"/>
                <a:cs typeface="Calibri"/>
              </a:rPr>
              <a:t>scope </a:t>
            </a:r>
            <a:r>
              <a:rPr dirty="0" sz="1100" spc="-5">
                <a:latin typeface="Calibri"/>
                <a:cs typeface="Calibri"/>
              </a:rPr>
              <a:t>to increase </a:t>
            </a:r>
            <a:r>
              <a:rPr dirty="0" sz="1100">
                <a:latin typeface="Calibri"/>
                <a:cs typeface="Calibri"/>
              </a:rPr>
              <a:t>Farmers markets in </a:t>
            </a:r>
            <a:r>
              <a:rPr dirty="0" sz="1100" spc="-5">
                <a:latin typeface="Calibri"/>
                <a:cs typeface="Calibri"/>
              </a:rPr>
              <a:t>Bronx, </a:t>
            </a:r>
            <a:r>
              <a:rPr dirty="0" sz="1100">
                <a:latin typeface="Calibri"/>
                <a:cs typeface="Calibri"/>
              </a:rPr>
              <a:t>Queens and </a:t>
            </a:r>
            <a:r>
              <a:rPr dirty="0" sz="1100" spc="-5">
                <a:latin typeface="Calibri"/>
                <a:cs typeface="Calibri"/>
              </a:rPr>
              <a:t>Staten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Island.</a:t>
            </a:r>
            <a:endParaRPr sz="1100">
              <a:latin typeface="Calibri"/>
              <a:cs typeface="Calibri"/>
            </a:endParaRPr>
          </a:p>
          <a:p>
            <a:pPr algn="just" marL="546100" indent="-229235">
              <a:lnSpc>
                <a:spcPts val="1310"/>
              </a:lnSpc>
              <a:buFont typeface="Wingdings"/>
              <a:buChar char=""/>
              <a:tabLst>
                <a:tab pos="546735" algn="l"/>
              </a:tabLst>
            </a:pPr>
            <a:r>
              <a:rPr dirty="0" sz="1100" spc="-5">
                <a:latin typeface="Calibri"/>
                <a:cs typeface="Calibri"/>
              </a:rPr>
              <a:t>There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10">
                <a:latin typeface="Calibri"/>
                <a:cs typeface="Calibri"/>
              </a:rPr>
              <a:t>scope </a:t>
            </a:r>
            <a:r>
              <a:rPr dirty="0" sz="1100" spc="-5">
                <a:latin typeface="Calibri"/>
                <a:cs typeface="Calibri"/>
              </a:rPr>
              <a:t>to </a:t>
            </a:r>
            <a:r>
              <a:rPr dirty="0" sz="1100">
                <a:latin typeface="Calibri"/>
                <a:cs typeface="Calibri"/>
              </a:rPr>
              <a:t>explore </a:t>
            </a:r>
            <a:r>
              <a:rPr dirty="0" sz="1100" spc="-5">
                <a:latin typeface="Calibri"/>
                <a:cs typeface="Calibri"/>
              </a:rPr>
              <a:t>cuisines of </a:t>
            </a:r>
            <a:r>
              <a:rPr dirty="0" sz="1100">
                <a:latin typeface="Calibri"/>
                <a:cs typeface="Calibri"/>
              </a:rPr>
              <a:t>various </a:t>
            </a:r>
            <a:r>
              <a:rPr dirty="0" sz="1100" spc="-5">
                <a:latin typeface="Calibri"/>
                <a:cs typeface="Calibri"/>
              </a:rPr>
              <a:t>countries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Bronx, </a:t>
            </a:r>
            <a:r>
              <a:rPr dirty="0" sz="1100">
                <a:latin typeface="Calibri"/>
                <a:cs typeface="Calibri"/>
              </a:rPr>
              <a:t>Queens and </a:t>
            </a:r>
            <a:r>
              <a:rPr dirty="0" sz="1100" spc="-5">
                <a:latin typeface="Calibri"/>
                <a:cs typeface="Calibri"/>
              </a:rPr>
              <a:t>Staten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Island.</a:t>
            </a:r>
            <a:endParaRPr sz="1100">
              <a:latin typeface="Calibri"/>
              <a:cs typeface="Calibri"/>
            </a:endParaRPr>
          </a:p>
          <a:p>
            <a:pPr algn="just" marL="546100" marR="116205" indent="-229235">
              <a:lnSpc>
                <a:spcPts val="1340"/>
              </a:lnSpc>
              <a:spcBef>
                <a:spcPts val="15"/>
              </a:spcBef>
              <a:buFont typeface="Wingdings"/>
              <a:buChar char=""/>
              <a:tabLst>
                <a:tab pos="546735" algn="l"/>
              </a:tabLst>
            </a:pP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Manhattan </a:t>
            </a:r>
            <a:r>
              <a:rPr dirty="0" sz="1100">
                <a:latin typeface="Calibri"/>
                <a:cs typeface="Calibri"/>
              </a:rPr>
              <a:t>and Brooklyn </a:t>
            </a:r>
            <a:r>
              <a:rPr dirty="0" sz="1100" spc="-5">
                <a:latin typeface="Calibri"/>
                <a:cs typeface="Calibri"/>
              </a:rPr>
              <a:t>restaurants of cuisines of </a:t>
            </a:r>
            <a:r>
              <a:rPr dirty="0" sz="1100">
                <a:latin typeface="Calibri"/>
                <a:cs typeface="Calibri"/>
              </a:rPr>
              <a:t>many </a:t>
            </a:r>
            <a:r>
              <a:rPr dirty="0" sz="1100" spc="-5">
                <a:latin typeface="Calibri"/>
                <a:cs typeface="Calibri"/>
              </a:rPr>
              <a:t>countries </a:t>
            </a:r>
            <a:r>
              <a:rPr dirty="0" sz="1100">
                <a:latin typeface="Calibri"/>
                <a:cs typeface="Calibri"/>
              </a:rPr>
              <a:t>are available. </a:t>
            </a:r>
            <a:r>
              <a:rPr dirty="0" sz="1100" spc="-5">
                <a:latin typeface="Calibri"/>
                <a:cs typeface="Calibri"/>
              </a:rPr>
              <a:t>So </a:t>
            </a:r>
            <a:r>
              <a:rPr dirty="0" sz="1100">
                <a:latin typeface="Calibri"/>
                <a:cs typeface="Calibri"/>
              </a:rPr>
              <a:t>if  risk </a:t>
            </a:r>
            <a:r>
              <a:rPr dirty="0" sz="1100" spc="-5">
                <a:latin typeface="Calibri"/>
                <a:cs typeface="Calibri"/>
              </a:rPr>
              <a:t>can be taken </a:t>
            </a:r>
            <a:r>
              <a:rPr dirty="0" sz="1100">
                <a:latin typeface="Calibri"/>
                <a:cs typeface="Calibri"/>
              </a:rPr>
              <a:t>with great menu </a:t>
            </a:r>
            <a:r>
              <a:rPr dirty="0" sz="1100" spc="-5">
                <a:latin typeface="Calibri"/>
                <a:cs typeface="Calibri"/>
              </a:rPr>
              <a:t>on board. </a:t>
            </a:r>
            <a:r>
              <a:rPr dirty="0" sz="1100">
                <a:latin typeface="Calibri"/>
                <a:cs typeface="Calibri"/>
              </a:rPr>
              <a:t>It also shows people love eating </a:t>
            </a:r>
            <a:r>
              <a:rPr dirty="0" sz="1100" spc="-5">
                <a:latin typeface="Calibri"/>
                <a:cs typeface="Calibri"/>
              </a:rPr>
              <a:t>cuisines of  </a:t>
            </a:r>
            <a:r>
              <a:rPr dirty="0" sz="1100">
                <a:latin typeface="Calibri"/>
                <a:cs typeface="Calibri"/>
              </a:rPr>
              <a:t>various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countries.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100" spc="-10" b="1">
                <a:latin typeface="Calibri"/>
                <a:cs typeface="Calibri"/>
              </a:rPr>
              <a:t>CONCLUSION:</a:t>
            </a:r>
            <a:endParaRPr sz="1100">
              <a:latin typeface="Calibri"/>
              <a:cs typeface="Calibri"/>
            </a:endParaRPr>
          </a:p>
          <a:p>
            <a:pPr marL="88900" marR="76200">
              <a:lnSpc>
                <a:spcPct val="95400"/>
              </a:lnSpc>
              <a:spcBef>
                <a:spcPts val="905"/>
              </a:spcBef>
            </a:pPr>
            <a:r>
              <a:rPr dirty="0" sz="1100" spc="-5">
                <a:latin typeface="Times New Roman"/>
                <a:cs typeface="Times New Roman"/>
              </a:rPr>
              <a:t>Brooklyn </a:t>
            </a:r>
            <a:r>
              <a:rPr dirty="0" sz="1100" spc="5">
                <a:latin typeface="Times New Roman"/>
                <a:cs typeface="Times New Roman"/>
              </a:rPr>
              <a:t>and </a:t>
            </a:r>
            <a:r>
              <a:rPr dirty="0" sz="1100">
                <a:latin typeface="Times New Roman"/>
                <a:cs typeface="Times New Roman"/>
              </a:rPr>
              <a:t>Manhattan </a:t>
            </a:r>
            <a:r>
              <a:rPr dirty="0" sz="1100" spc="-5">
                <a:latin typeface="Times New Roman"/>
                <a:cs typeface="Times New Roman"/>
              </a:rPr>
              <a:t>has high concentration </a:t>
            </a:r>
            <a:r>
              <a:rPr dirty="0" sz="1100" spc="-15">
                <a:latin typeface="Times New Roman"/>
                <a:cs typeface="Times New Roman"/>
              </a:rPr>
              <a:t>of </a:t>
            </a:r>
            <a:r>
              <a:rPr dirty="0" sz="1100">
                <a:latin typeface="Times New Roman"/>
                <a:cs typeface="Times New Roman"/>
              </a:rPr>
              <a:t>restaurant </a:t>
            </a:r>
            <a:r>
              <a:rPr dirty="0" sz="1100" spc="-5">
                <a:latin typeface="Times New Roman"/>
                <a:cs typeface="Times New Roman"/>
              </a:rPr>
              <a:t>business. </a:t>
            </a:r>
            <a:r>
              <a:rPr dirty="0" sz="1100" spc="-10">
                <a:latin typeface="Times New Roman"/>
                <a:cs typeface="Times New Roman"/>
              </a:rPr>
              <a:t>Very </a:t>
            </a:r>
            <a:r>
              <a:rPr dirty="0" sz="1100" spc="-5">
                <a:latin typeface="Times New Roman"/>
                <a:cs typeface="Times New Roman"/>
              </a:rPr>
              <a:t>competitive </a:t>
            </a:r>
            <a:r>
              <a:rPr dirty="0" sz="1100" spc="-10">
                <a:latin typeface="Times New Roman"/>
                <a:cs typeface="Times New Roman"/>
              </a:rPr>
              <a:t>market.  </a:t>
            </a:r>
            <a:r>
              <a:rPr dirty="0" sz="1100" spc="-5">
                <a:latin typeface="Times New Roman"/>
                <a:cs typeface="Times New Roman"/>
              </a:rPr>
              <a:t>Bronx, </a:t>
            </a:r>
            <a:r>
              <a:rPr dirty="0" sz="1100" spc="-10">
                <a:latin typeface="Times New Roman"/>
                <a:cs typeface="Times New Roman"/>
              </a:rPr>
              <a:t>Queens </a:t>
            </a:r>
            <a:r>
              <a:rPr dirty="0" sz="1100" spc="5">
                <a:latin typeface="Times New Roman"/>
                <a:cs typeface="Times New Roman"/>
              </a:rPr>
              <a:t>and </a:t>
            </a:r>
            <a:r>
              <a:rPr dirty="0" sz="1100" spc="-5">
                <a:latin typeface="Times New Roman"/>
                <a:cs typeface="Times New Roman"/>
              </a:rPr>
              <a:t>Staten Island also has good number </a:t>
            </a:r>
            <a:r>
              <a:rPr dirty="0" sz="1100" spc="-15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restaurants </a:t>
            </a:r>
            <a:r>
              <a:rPr dirty="0" sz="1100">
                <a:latin typeface="Times New Roman"/>
                <a:cs typeface="Times New Roman"/>
              </a:rPr>
              <a:t>but </a:t>
            </a:r>
            <a:r>
              <a:rPr dirty="0" sz="1100" spc="-15">
                <a:latin typeface="Times New Roman"/>
                <a:cs typeface="Times New Roman"/>
              </a:rPr>
              <a:t>not </a:t>
            </a:r>
            <a:r>
              <a:rPr dirty="0" sz="1100" spc="5">
                <a:latin typeface="Times New Roman"/>
                <a:cs typeface="Times New Roman"/>
              </a:rPr>
              <a:t>as </a:t>
            </a:r>
            <a:r>
              <a:rPr dirty="0" sz="1100" spc="-10">
                <a:latin typeface="Times New Roman"/>
                <a:cs typeface="Times New Roman"/>
              </a:rPr>
              <a:t>many </a:t>
            </a:r>
            <a:r>
              <a:rPr dirty="0" sz="1100" spc="5">
                <a:latin typeface="Times New Roman"/>
                <a:cs typeface="Times New Roman"/>
              </a:rPr>
              <a:t>as </a:t>
            </a:r>
            <a:r>
              <a:rPr dirty="0" sz="1100" spc="-10">
                <a:latin typeface="Times New Roman"/>
                <a:cs typeface="Times New Roman"/>
              </a:rPr>
              <a:t>required.  </a:t>
            </a:r>
            <a:r>
              <a:rPr dirty="0" sz="1100">
                <a:latin typeface="Times New Roman"/>
                <a:cs typeface="Times New Roman"/>
              </a:rPr>
              <a:t>So </a:t>
            </a:r>
            <a:r>
              <a:rPr dirty="0" sz="1100" spc="-10">
                <a:latin typeface="Times New Roman"/>
                <a:cs typeface="Times New Roman"/>
              </a:rPr>
              <a:t>this </a:t>
            </a:r>
            <a:r>
              <a:rPr dirty="0" sz="1100">
                <a:latin typeface="Times New Roman"/>
                <a:cs typeface="Times New Roman"/>
              </a:rPr>
              <a:t>can </a:t>
            </a:r>
            <a:r>
              <a:rPr dirty="0" sz="1100" spc="10">
                <a:latin typeface="Times New Roman"/>
                <a:cs typeface="Times New Roman"/>
              </a:rPr>
              <a:t>be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explored.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802510"/>
            <a:ext cx="5764530" cy="2352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5329135"/>
            <a:ext cx="4559300" cy="1085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5857"/>
            <a:ext cx="5757545" cy="6933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585"/>
              </a:lnSpc>
              <a:spcBef>
                <a:spcPts val="95"/>
              </a:spcBef>
            </a:pPr>
            <a:r>
              <a:rPr dirty="0" sz="1350" spc="-5" b="1">
                <a:latin typeface="Cambria"/>
                <a:cs typeface="Cambria"/>
              </a:rPr>
              <a:t>Target</a:t>
            </a:r>
            <a:r>
              <a:rPr dirty="0" sz="1350" spc="-25" b="1">
                <a:latin typeface="Cambria"/>
                <a:cs typeface="Cambria"/>
              </a:rPr>
              <a:t> </a:t>
            </a:r>
            <a:r>
              <a:rPr dirty="0" sz="1350" spc="-5" b="1">
                <a:latin typeface="Cambria"/>
                <a:cs typeface="Cambria"/>
              </a:rPr>
              <a:t>Audience:</a:t>
            </a:r>
            <a:endParaRPr sz="1350">
              <a:latin typeface="Cambria"/>
              <a:cs typeface="Cambria"/>
            </a:endParaRPr>
          </a:p>
          <a:p>
            <a:pPr algn="just" marL="12700" marR="5715">
              <a:lnSpc>
                <a:spcPct val="96200"/>
              </a:lnSpc>
              <a:spcBef>
                <a:spcPts val="10"/>
              </a:spcBef>
            </a:pPr>
            <a:r>
              <a:rPr dirty="0" sz="1050" spc="-5">
                <a:latin typeface="Arial"/>
                <a:cs typeface="Arial"/>
              </a:rPr>
              <a:t>In Order to </a:t>
            </a:r>
            <a:r>
              <a:rPr dirty="0" sz="1050">
                <a:latin typeface="Arial"/>
                <a:cs typeface="Arial"/>
              </a:rPr>
              <a:t>identify and recommend </a:t>
            </a: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correct </a:t>
            </a:r>
            <a:r>
              <a:rPr dirty="0" sz="1050">
                <a:latin typeface="Arial"/>
                <a:cs typeface="Arial"/>
              </a:rPr>
              <a:t>location, </a:t>
            </a:r>
            <a:r>
              <a:rPr dirty="0" sz="1050" spc="-5">
                <a:latin typeface="Arial"/>
                <a:cs typeface="Arial"/>
              </a:rPr>
              <a:t>ABC Company </a:t>
            </a:r>
            <a:r>
              <a:rPr dirty="0" sz="1050">
                <a:latin typeface="Arial"/>
                <a:cs typeface="Arial"/>
              </a:rPr>
              <a:t>Ltd has </a:t>
            </a:r>
            <a:r>
              <a:rPr dirty="0" sz="1050" spc="-5">
                <a:latin typeface="Arial"/>
                <a:cs typeface="Arial"/>
              </a:rPr>
              <a:t>appointed </a:t>
            </a:r>
            <a:r>
              <a:rPr dirty="0" sz="1050" spc="15">
                <a:latin typeface="Arial"/>
                <a:cs typeface="Arial"/>
              </a:rPr>
              <a:t>me </a:t>
            </a:r>
            <a:r>
              <a:rPr dirty="0" sz="1050" spc="-5">
                <a:latin typeface="Arial"/>
                <a:cs typeface="Arial"/>
              </a:rPr>
              <a:t>to  lead</a:t>
            </a:r>
            <a:r>
              <a:rPr dirty="0" sz="1050" spc="-8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of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the</a:t>
            </a:r>
            <a:r>
              <a:rPr dirty="0" sz="1050" spc="-8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Data</a:t>
            </a:r>
            <a:r>
              <a:rPr dirty="0" sz="1050" spc="-8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Science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team.</a:t>
            </a:r>
            <a:r>
              <a:rPr dirty="0" sz="1050" spc="-8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The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objective</a:t>
            </a:r>
            <a:r>
              <a:rPr dirty="0" sz="1050" spc="-8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is</a:t>
            </a:r>
            <a:r>
              <a:rPr dirty="0" sz="1050" spc="-7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to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Identify,</a:t>
            </a:r>
            <a:r>
              <a:rPr dirty="0" sz="1050" spc="-8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locate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and</a:t>
            </a:r>
            <a:r>
              <a:rPr dirty="0" sz="1050" spc="-8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recommend</a:t>
            </a:r>
            <a:r>
              <a:rPr dirty="0" sz="1050" spc="-8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the</a:t>
            </a:r>
            <a:r>
              <a:rPr dirty="0" sz="1050" spc="-8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management  about </a:t>
            </a:r>
            <a:r>
              <a:rPr dirty="0" sz="1050">
                <a:latin typeface="Arial"/>
                <a:cs typeface="Arial"/>
              </a:rPr>
              <a:t>which </a:t>
            </a:r>
            <a:r>
              <a:rPr dirty="0" sz="1050" spc="-5">
                <a:latin typeface="Arial"/>
                <a:cs typeface="Arial"/>
              </a:rPr>
              <a:t>neighborhood of Newyork city </a:t>
            </a:r>
            <a:r>
              <a:rPr dirty="0" sz="1050" spc="5">
                <a:latin typeface="Arial"/>
                <a:cs typeface="Arial"/>
              </a:rPr>
              <a:t>will be </a:t>
            </a:r>
            <a:r>
              <a:rPr dirty="0" sz="1050" spc="-5">
                <a:latin typeface="Arial"/>
                <a:cs typeface="Arial"/>
              </a:rPr>
              <a:t>better choice to open </a:t>
            </a:r>
            <a:r>
              <a:rPr dirty="0" sz="1050">
                <a:latin typeface="Arial"/>
                <a:cs typeface="Arial"/>
              </a:rPr>
              <a:t>a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restaurant.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algn="just" marL="12700">
              <a:lnSpc>
                <a:spcPts val="1250"/>
              </a:lnSpc>
            </a:pPr>
            <a:r>
              <a:rPr dirty="0" sz="1050" spc="-10">
                <a:latin typeface="Arial"/>
                <a:cs typeface="Arial"/>
              </a:rPr>
              <a:t>This </a:t>
            </a:r>
            <a:r>
              <a:rPr dirty="0" sz="1050">
                <a:latin typeface="Arial"/>
                <a:cs typeface="Arial"/>
              </a:rPr>
              <a:t>would </a:t>
            </a:r>
            <a:r>
              <a:rPr dirty="0" sz="1050" spc="5">
                <a:latin typeface="Arial"/>
                <a:cs typeface="Arial"/>
              </a:rPr>
              <a:t>be </a:t>
            </a:r>
            <a:r>
              <a:rPr dirty="0" sz="1050" spc="-5">
                <a:latin typeface="Arial"/>
                <a:cs typeface="Arial"/>
              </a:rPr>
              <a:t>useful </a:t>
            </a:r>
            <a:r>
              <a:rPr dirty="0" sz="1050">
                <a:latin typeface="Arial"/>
                <a:cs typeface="Arial"/>
              </a:rPr>
              <a:t>for </a:t>
            </a:r>
            <a:r>
              <a:rPr dirty="0" sz="1050" spc="-10">
                <a:latin typeface="Arial"/>
                <a:cs typeface="Arial"/>
              </a:rPr>
              <a:t>anyone </a:t>
            </a:r>
            <a:r>
              <a:rPr dirty="0" sz="1050" spc="5">
                <a:latin typeface="Arial"/>
                <a:cs typeface="Arial"/>
              </a:rPr>
              <a:t>who </a:t>
            </a:r>
            <a:r>
              <a:rPr dirty="0" sz="1050">
                <a:latin typeface="Arial"/>
                <a:cs typeface="Arial"/>
              </a:rPr>
              <a:t>wants </a:t>
            </a:r>
            <a:r>
              <a:rPr dirty="0" sz="1050" spc="-5">
                <a:latin typeface="Arial"/>
                <a:cs typeface="Arial"/>
              </a:rPr>
              <a:t>to start </a:t>
            </a:r>
            <a:r>
              <a:rPr dirty="0" sz="1050">
                <a:latin typeface="Arial"/>
                <a:cs typeface="Arial"/>
              </a:rPr>
              <a:t>a </a:t>
            </a:r>
            <a:r>
              <a:rPr dirty="0" sz="1050" spc="-10">
                <a:latin typeface="Arial"/>
                <a:cs typeface="Arial"/>
              </a:rPr>
              <a:t>new </a:t>
            </a:r>
            <a:r>
              <a:rPr dirty="0" sz="1050" spc="-5">
                <a:latin typeface="Arial"/>
                <a:cs typeface="Arial"/>
              </a:rPr>
              <a:t>restaurant </a:t>
            </a:r>
            <a:r>
              <a:rPr dirty="0" sz="1050">
                <a:latin typeface="Arial"/>
                <a:cs typeface="Arial"/>
              </a:rPr>
              <a:t>in </a:t>
            </a:r>
            <a:r>
              <a:rPr dirty="0" sz="1050" spc="-5">
                <a:latin typeface="Arial"/>
                <a:cs typeface="Arial"/>
              </a:rPr>
              <a:t>Newyork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city.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610"/>
              </a:lnSpc>
            </a:pPr>
            <a:r>
              <a:rPr dirty="0" sz="1350" spc="-5" b="1">
                <a:latin typeface="Cambria"/>
                <a:cs typeface="Cambria"/>
              </a:rPr>
              <a:t>Criteria:</a:t>
            </a:r>
            <a:endParaRPr sz="13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6300"/>
              </a:lnSpc>
            </a:pPr>
            <a:r>
              <a:rPr dirty="0" sz="1050" spc="-10">
                <a:latin typeface="Arial"/>
                <a:cs typeface="Arial"/>
              </a:rPr>
              <a:t>The</a:t>
            </a:r>
            <a:r>
              <a:rPr dirty="0" sz="1050" spc="19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criteria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of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the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project</a:t>
            </a:r>
            <a:r>
              <a:rPr dirty="0" sz="1050" spc="-8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will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be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good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recommendation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of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borough/Neighborhood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choice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to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ABC  </a:t>
            </a:r>
            <a:r>
              <a:rPr dirty="0" sz="1050">
                <a:latin typeface="Arial"/>
                <a:cs typeface="Arial"/>
              </a:rPr>
              <a:t>Company </a:t>
            </a:r>
            <a:r>
              <a:rPr dirty="0" sz="1050" spc="-10">
                <a:latin typeface="Arial"/>
                <a:cs typeface="Arial"/>
              </a:rPr>
              <a:t>Ltd </a:t>
            </a:r>
            <a:r>
              <a:rPr dirty="0" sz="1050" spc="-5">
                <a:latin typeface="Arial"/>
                <a:cs typeface="Arial"/>
              </a:rPr>
              <a:t>based on Lack of such restaurants </a:t>
            </a:r>
            <a:r>
              <a:rPr dirty="0" sz="1050">
                <a:latin typeface="Arial"/>
                <a:cs typeface="Arial"/>
              </a:rPr>
              <a:t>in </a:t>
            </a:r>
            <a:r>
              <a:rPr dirty="0" sz="1050" spc="-10">
                <a:latin typeface="Arial"/>
                <a:cs typeface="Arial"/>
              </a:rPr>
              <a:t>that </a:t>
            </a:r>
            <a:r>
              <a:rPr dirty="0" sz="1050" spc="-5">
                <a:latin typeface="Arial"/>
                <a:cs typeface="Arial"/>
              </a:rPr>
              <a:t>location </a:t>
            </a:r>
            <a:r>
              <a:rPr dirty="0" sz="1050">
                <a:latin typeface="Arial"/>
                <a:cs typeface="Arial"/>
              </a:rPr>
              <a:t>and nearby suppliers </a:t>
            </a:r>
            <a:r>
              <a:rPr dirty="0" sz="1050" spc="-5">
                <a:latin typeface="Arial"/>
                <a:cs typeface="Arial"/>
              </a:rPr>
              <a:t>of  ingredients.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  <a:spcBef>
                <a:spcPts val="855"/>
              </a:spcBef>
            </a:pPr>
            <a:r>
              <a:rPr dirty="0" sz="1350" spc="-5" b="1">
                <a:latin typeface="Cambria"/>
                <a:cs typeface="Cambria"/>
              </a:rPr>
              <a:t>Analysis</a:t>
            </a:r>
            <a:r>
              <a:rPr dirty="0" sz="1350" spc="-10" b="1">
                <a:latin typeface="Cambria"/>
                <a:cs typeface="Cambria"/>
              </a:rPr>
              <a:t> </a:t>
            </a:r>
            <a:r>
              <a:rPr dirty="0" sz="1350" spc="-5" b="1">
                <a:latin typeface="Cambria"/>
                <a:cs typeface="Cambria"/>
              </a:rPr>
              <a:t>on:</a:t>
            </a:r>
            <a:endParaRPr sz="1350">
              <a:latin typeface="Cambria"/>
              <a:cs typeface="Cambria"/>
            </a:endParaRPr>
          </a:p>
          <a:p>
            <a:pPr algn="just" marL="12700">
              <a:lnSpc>
                <a:spcPts val="1225"/>
              </a:lnSpc>
            </a:pPr>
            <a:r>
              <a:rPr dirty="0" sz="1050" spc="-5" b="1" i="1">
                <a:latin typeface="Arial"/>
                <a:cs typeface="Arial"/>
              </a:rPr>
              <a:t>Newyork </a:t>
            </a:r>
            <a:r>
              <a:rPr dirty="0" sz="1050" b="1" i="1">
                <a:latin typeface="Arial"/>
                <a:cs typeface="Arial"/>
              </a:rPr>
              <a:t>City</a:t>
            </a:r>
            <a:r>
              <a:rPr dirty="0" sz="1050">
                <a:latin typeface="Arial"/>
                <a:cs typeface="Arial"/>
              </a:rPr>
              <a:t>: </a:t>
            </a:r>
            <a:r>
              <a:rPr dirty="0" sz="1050" spc="-5">
                <a:latin typeface="Arial"/>
                <a:cs typeface="Arial"/>
              </a:rPr>
              <a:t>Is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analysed.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below </a:t>
            </a:r>
            <a:r>
              <a:rPr dirty="0" sz="1050" spc="-10">
                <a:latin typeface="Arial"/>
                <a:cs typeface="Arial"/>
              </a:rPr>
              <a:t>datasets </a:t>
            </a:r>
            <a:r>
              <a:rPr dirty="0" sz="1050" spc="-5">
                <a:latin typeface="Arial"/>
                <a:cs typeface="Arial"/>
              </a:rPr>
              <a:t>are </a:t>
            </a:r>
            <a:r>
              <a:rPr dirty="0" sz="1050">
                <a:latin typeface="Arial"/>
                <a:cs typeface="Arial"/>
              </a:rPr>
              <a:t>used for </a:t>
            </a:r>
            <a:r>
              <a:rPr dirty="0" sz="1050" spc="-5">
                <a:latin typeface="Arial"/>
                <a:cs typeface="Arial"/>
              </a:rPr>
              <a:t>analysing </a:t>
            </a: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Newyork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city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900"/>
              </a:lnSpc>
            </a:pPr>
            <a:r>
              <a:rPr dirty="0" sz="1050" spc="-5" b="1" i="1">
                <a:latin typeface="Arial"/>
                <a:cs typeface="Arial"/>
              </a:rPr>
              <a:t>DataSet </a:t>
            </a:r>
            <a:r>
              <a:rPr dirty="0" sz="1050" b="1" i="1">
                <a:latin typeface="Arial"/>
                <a:cs typeface="Arial"/>
              </a:rPr>
              <a:t>1 : </a:t>
            </a:r>
            <a:r>
              <a:rPr dirty="0" sz="1050" spc="-5">
                <a:latin typeface="Arial"/>
                <a:cs typeface="Arial"/>
              </a:rPr>
              <a:t>Neighborhood </a:t>
            </a:r>
            <a:r>
              <a:rPr dirty="0" sz="1050" spc="-10">
                <a:latin typeface="Arial"/>
                <a:cs typeface="Arial"/>
              </a:rPr>
              <a:t>has </a:t>
            </a:r>
            <a:r>
              <a:rPr dirty="0" sz="1050">
                <a:latin typeface="Arial"/>
                <a:cs typeface="Arial"/>
              </a:rPr>
              <a:t>a </a:t>
            </a:r>
            <a:r>
              <a:rPr dirty="0" sz="1050" spc="-5">
                <a:latin typeface="Arial"/>
                <a:cs typeface="Arial"/>
              </a:rPr>
              <a:t>total of </a:t>
            </a:r>
            <a:r>
              <a:rPr dirty="0" sz="1050">
                <a:latin typeface="Arial"/>
                <a:cs typeface="Arial"/>
              </a:rPr>
              <a:t>5 </a:t>
            </a:r>
            <a:r>
              <a:rPr dirty="0" sz="1050" spc="-5">
                <a:latin typeface="Arial"/>
                <a:cs typeface="Arial"/>
              </a:rPr>
              <a:t>boroughs </a:t>
            </a:r>
            <a:r>
              <a:rPr dirty="0" sz="1050" spc="-10">
                <a:latin typeface="Arial"/>
                <a:cs typeface="Arial"/>
              </a:rPr>
              <a:t>and </a:t>
            </a:r>
            <a:r>
              <a:rPr dirty="0" sz="1050">
                <a:latin typeface="Arial"/>
                <a:cs typeface="Arial"/>
              </a:rPr>
              <a:t>306 </a:t>
            </a:r>
            <a:r>
              <a:rPr dirty="0" sz="1050" spc="-5">
                <a:latin typeface="Arial"/>
                <a:cs typeface="Arial"/>
              </a:rPr>
              <a:t>neighborhoods. In order to </a:t>
            </a:r>
            <a:r>
              <a:rPr dirty="0" sz="1050">
                <a:latin typeface="Arial"/>
                <a:cs typeface="Arial"/>
              </a:rPr>
              <a:t>segment  </a:t>
            </a: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neighborhoods </a:t>
            </a:r>
            <a:r>
              <a:rPr dirty="0" sz="1050">
                <a:latin typeface="Arial"/>
                <a:cs typeface="Arial"/>
              </a:rPr>
              <a:t>and explore them, </a:t>
            </a:r>
            <a:r>
              <a:rPr dirty="0" sz="1050" spc="15">
                <a:latin typeface="Arial"/>
                <a:cs typeface="Arial"/>
              </a:rPr>
              <a:t>we </a:t>
            </a:r>
            <a:r>
              <a:rPr dirty="0" sz="1050">
                <a:latin typeface="Arial"/>
                <a:cs typeface="Arial"/>
              </a:rPr>
              <a:t>will </a:t>
            </a:r>
            <a:r>
              <a:rPr dirty="0" sz="1050" spc="-10">
                <a:latin typeface="Arial"/>
                <a:cs typeface="Arial"/>
              </a:rPr>
              <a:t>essentially </a:t>
            </a:r>
            <a:r>
              <a:rPr dirty="0" sz="1050" spc="-5">
                <a:latin typeface="Arial"/>
                <a:cs typeface="Arial"/>
              </a:rPr>
              <a:t>need </a:t>
            </a:r>
            <a:r>
              <a:rPr dirty="0" sz="1050">
                <a:latin typeface="Arial"/>
                <a:cs typeface="Arial"/>
              </a:rPr>
              <a:t>a </a:t>
            </a:r>
            <a:r>
              <a:rPr dirty="0" sz="1050" spc="-5">
                <a:latin typeface="Arial"/>
                <a:cs typeface="Arial"/>
              </a:rPr>
              <a:t>dataset that contains </a:t>
            </a: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>
                <a:latin typeface="Arial"/>
                <a:cs typeface="Arial"/>
              </a:rPr>
              <a:t>5  </a:t>
            </a:r>
            <a:r>
              <a:rPr dirty="0" sz="1050" spc="-5">
                <a:latin typeface="Arial"/>
                <a:cs typeface="Arial"/>
              </a:rPr>
              <a:t>boroughs </a:t>
            </a:r>
            <a:r>
              <a:rPr dirty="0" sz="1050" spc="-10">
                <a:latin typeface="Arial"/>
                <a:cs typeface="Arial"/>
              </a:rPr>
              <a:t>and </a:t>
            </a:r>
            <a:r>
              <a:rPr dirty="0" sz="105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neighborhoods </a:t>
            </a:r>
            <a:r>
              <a:rPr dirty="0" sz="1050" spc="-10">
                <a:latin typeface="Arial"/>
                <a:cs typeface="Arial"/>
              </a:rPr>
              <a:t>that </a:t>
            </a:r>
            <a:r>
              <a:rPr dirty="0" sz="1050" spc="-5">
                <a:latin typeface="Arial"/>
                <a:cs typeface="Arial"/>
              </a:rPr>
              <a:t>exist </a:t>
            </a:r>
            <a:r>
              <a:rPr dirty="0" sz="1050">
                <a:latin typeface="Arial"/>
                <a:cs typeface="Arial"/>
              </a:rPr>
              <a:t>in each borough </a:t>
            </a:r>
            <a:r>
              <a:rPr dirty="0" sz="1050" spc="-5">
                <a:latin typeface="Arial"/>
                <a:cs typeface="Arial"/>
              </a:rPr>
              <a:t>as </a:t>
            </a:r>
            <a:r>
              <a:rPr dirty="0" sz="1050">
                <a:latin typeface="Arial"/>
                <a:cs typeface="Arial"/>
              </a:rPr>
              <a:t>well </a:t>
            </a:r>
            <a:r>
              <a:rPr dirty="0" sz="1050" spc="-5">
                <a:latin typeface="Arial"/>
                <a:cs typeface="Arial"/>
              </a:rPr>
              <a:t>as </a:t>
            </a: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latitude </a:t>
            </a:r>
            <a:r>
              <a:rPr dirty="0" sz="1050">
                <a:latin typeface="Arial"/>
                <a:cs typeface="Arial"/>
              </a:rPr>
              <a:t>and </a:t>
            </a:r>
            <a:r>
              <a:rPr dirty="0" sz="1050" spc="-5">
                <a:latin typeface="Arial"/>
                <a:cs typeface="Arial"/>
              </a:rPr>
              <a:t>longitude  </a:t>
            </a:r>
            <a:r>
              <a:rPr dirty="0" sz="1050" spc="-10">
                <a:latin typeface="Arial"/>
                <a:cs typeface="Arial"/>
              </a:rPr>
              <a:t>coordinates </a:t>
            </a:r>
            <a:r>
              <a:rPr dirty="0" sz="1050" spc="-5">
                <a:latin typeface="Arial"/>
                <a:cs typeface="Arial"/>
              </a:rPr>
              <a:t>of each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neighborhood.</a:t>
            </a:r>
            <a:endParaRPr sz="1050">
              <a:latin typeface="Arial"/>
              <a:cs typeface="Arial"/>
            </a:endParaRPr>
          </a:p>
          <a:p>
            <a:pPr algn="just" marL="12700">
              <a:lnSpc>
                <a:spcPts val="1200"/>
              </a:lnSpc>
            </a:pPr>
            <a:r>
              <a:rPr dirty="0" sz="1050" spc="-10">
                <a:latin typeface="Arial"/>
                <a:cs typeface="Arial"/>
              </a:rPr>
              <a:t>This </a:t>
            </a:r>
            <a:r>
              <a:rPr dirty="0" sz="1050" spc="-5">
                <a:latin typeface="Arial"/>
                <a:cs typeface="Arial"/>
              </a:rPr>
              <a:t>dataset Link: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u="sng" sz="1050" spc="-5">
                <a:solidFill>
                  <a:srgbClr val="0087CC"/>
                </a:solidFill>
                <a:uFill>
                  <a:solidFill>
                    <a:srgbClr val="0087CC"/>
                  </a:solidFill>
                </a:uFill>
                <a:latin typeface="Arial"/>
                <a:cs typeface="Arial"/>
                <a:hlinkClick r:id="rId2"/>
              </a:rPr>
              <a:t>https://geo.nyu.edu/catalog/nyu_2451_34572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13970">
              <a:lnSpc>
                <a:spcPts val="1200"/>
              </a:lnSpc>
            </a:pPr>
            <a:r>
              <a:rPr dirty="0" sz="1050" spc="-5" b="1" i="1">
                <a:latin typeface="Arial"/>
                <a:cs typeface="Arial"/>
              </a:rPr>
              <a:t>DataSet </a:t>
            </a:r>
            <a:r>
              <a:rPr dirty="0" sz="1050" b="1" i="1">
                <a:latin typeface="Arial"/>
                <a:cs typeface="Arial"/>
              </a:rPr>
              <a:t>2 : </a:t>
            </a:r>
            <a:r>
              <a:rPr dirty="0" sz="1050" spc="-5">
                <a:latin typeface="Arial"/>
                <a:cs typeface="Arial"/>
              </a:rPr>
              <a:t>Second data </a:t>
            </a:r>
            <a:r>
              <a:rPr dirty="0" sz="1050">
                <a:latin typeface="Arial"/>
                <a:cs typeface="Arial"/>
              </a:rPr>
              <a:t>which will </a:t>
            </a:r>
            <a:r>
              <a:rPr dirty="0" sz="1050" spc="5">
                <a:latin typeface="Arial"/>
                <a:cs typeface="Arial"/>
              </a:rPr>
              <a:t>be </a:t>
            </a:r>
            <a:r>
              <a:rPr dirty="0" sz="1050" spc="-5">
                <a:latin typeface="Arial"/>
                <a:cs typeface="Arial"/>
              </a:rPr>
              <a:t>used </a:t>
            </a:r>
            <a:r>
              <a:rPr dirty="0" sz="1050">
                <a:latin typeface="Arial"/>
                <a:cs typeface="Arial"/>
              </a:rPr>
              <a:t>is the </a:t>
            </a:r>
            <a:r>
              <a:rPr dirty="0" sz="1050" spc="-5">
                <a:latin typeface="Arial"/>
                <a:cs typeface="Arial"/>
              </a:rPr>
              <a:t>DOHMH Farmers Markets </a:t>
            </a:r>
            <a:r>
              <a:rPr dirty="0" sz="1050" spc="-10">
                <a:latin typeface="Arial"/>
                <a:cs typeface="Arial"/>
              </a:rPr>
              <a:t>and </a:t>
            </a:r>
            <a:r>
              <a:rPr dirty="0" sz="1050">
                <a:latin typeface="Arial"/>
                <a:cs typeface="Arial"/>
              </a:rPr>
              <a:t>Food </a:t>
            </a:r>
            <a:r>
              <a:rPr dirty="0" sz="1050" spc="-5">
                <a:latin typeface="Arial"/>
                <a:cs typeface="Arial"/>
              </a:rPr>
              <a:t>Boxes  dataset.</a:t>
            </a:r>
            <a:endParaRPr sz="1050">
              <a:latin typeface="Arial"/>
              <a:cs typeface="Arial"/>
            </a:endParaRPr>
          </a:p>
          <a:p>
            <a:pPr marL="12700" marR="313690">
              <a:lnSpc>
                <a:spcPts val="1200"/>
              </a:lnSpc>
            </a:pP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below </a:t>
            </a:r>
            <a:r>
              <a:rPr dirty="0" sz="1050" spc="-10">
                <a:latin typeface="Arial"/>
                <a:cs typeface="Arial"/>
              </a:rPr>
              <a:t>link </a:t>
            </a:r>
            <a:r>
              <a:rPr dirty="0" sz="1050" spc="-5">
                <a:latin typeface="Arial"/>
                <a:cs typeface="Arial"/>
              </a:rPr>
              <a:t>provides </a:t>
            </a:r>
            <a:r>
              <a:rPr dirty="0" sz="1050" spc="-10">
                <a:latin typeface="Arial"/>
                <a:cs typeface="Arial"/>
              </a:rPr>
              <a:t>data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>
                <a:latin typeface="Arial"/>
                <a:cs typeface="Arial"/>
              </a:rPr>
              <a:t>Farmers </a:t>
            </a:r>
            <a:r>
              <a:rPr dirty="0" sz="1050" spc="-5">
                <a:latin typeface="Arial"/>
                <a:cs typeface="Arial"/>
              </a:rPr>
              <a:t>Markets.  </a:t>
            </a:r>
            <a:r>
              <a:rPr dirty="0" u="sng" sz="1050" spc="-5">
                <a:solidFill>
                  <a:srgbClr val="0087CC"/>
                </a:solidFill>
                <a:uFill>
                  <a:solidFill>
                    <a:srgbClr val="0087CC"/>
                  </a:solidFill>
                </a:uFill>
                <a:latin typeface="Arial"/>
                <a:cs typeface="Arial"/>
                <a:hlinkClick r:id="rId3"/>
              </a:rPr>
              <a:t>https://data.cityofnewyork.us/dataset/DOHMH-Farmers-Markets-and-Food-Boxes/8vwk-6iz2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50" spc="-5">
                <a:latin typeface="Arial"/>
                <a:cs typeface="Arial"/>
              </a:rPr>
              <a:t>Website-</a:t>
            </a:r>
            <a:r>
              <a:rPr dirty="0" u="sng" sz="1050" spc="-5">
                <a:solidFill>
                  <a:srgbClr val="0087CC"/>
                </a:solidFill>
                <a:uFill>
                  <a:solidFill>
                    <a:srgbClr val="0087CC"/>
                  </a:solidFill>
                </a:uFill>
                <a:latin typeface="Arial"/>
                <a:cs typeface="Arial"/>
                <a:hlinkClick r:id="rId4"/>
              </a:rPr>
              <a:t>https://www.grownyc.org/greenmarketco/foodbox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5" b="1" i="1">
                <a:latin typeface="Arial"/>
                <a:cs typeface="Arial"/>
              </a:rPr>
              <a:t>DataSet</a:t>
            </a:r>
            <a:r>
              <a:rPr dirty="0" sz="1050" b="1" i="1">
                <a:latin typeface="Arial"/>
                <a:cs typeface="Arial"/>
              </a:rPr>
              <a:t> </a:t>
            </a:r>
            <a:r>
              <a:rPr dirty="0" sz="1050" spc="-15" b="1" i="1">
                <a:latin typeface="Arial"/>
                <a:cs typeface="Arial"/>
              </a:rPr>
              <a:t>3: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317500" marR="2492375" indent="-229235">
              <a:lnSpc>
                <a:spcPct val="118100"/>
              </a:lnSpc>
              <a:buAutoNum type="arabicPeriod"/>
              <a:tabLst>
                <a:tab pos="318135" algn="l"/>
              </a:tabLst>
            </a:pPr>
            <a:r>
              <a:rPr dirty="0" sz="1050" spc="-10">
                <a:latin typeface="Arial"/>
                <a:cs typeface="Arial"/>
              </a:rPr>
              <a:t>To </a:t>
            </a:r>
            <a:r>
              <a:rPr dirty="0" sz="1050">
                <a:latin typeface="Arial"/>
                <a:cs typeface="Arial"/>
              </a:rPr>
              <a:t>Analyse </a:t>
            </a:r>
            <a:r>
              <a:rPr dirty="0" sz="1050" spc="-5">
                <a:latin typeface="Arial"/>
                <a:cs typeface="Arial"/>
              </a:rPr>
              <a:t>New </a:t>
            </a:r>
            <a:r>
              <a:rPr dirty="0" sz="1050" spc="-10">
                <a:latin typeface="Arial"/>
                <a:cs typeface="Arial"/>
              </a:rPr>
              <a:t>York </a:t>
            </a:r>
            <a:r>
              <a:rPr dirty="0" sz="1050" spc="-5">
                <a:latin typeface="Arial"/>
                <a:cs typeface="Arial"/>
              </a:rPr>
              <a:t>Population </a:t>
            </a:r>
            <a:r>
              <a:rPr dirty="0" sz="1050" spc="1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use </a:t>
            </a: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link </a:t>
            </a:r>
            <a:r>
              <a:rPr dirty="0" sz="1050">
                <a:latin typeface="Arial"/>
                <a:cs typeface="Arial"/>
              </a:rPr>
              <a:t>: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dirty="0" u="sng" sz="105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https://en.wikipedia.org/wiki/New_York_City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algn="just" marL="317500" marR="2028825" indent="-229235">
              <a:lnSpc>
                <a:spcPct val="119200"/>
              </a:lnSpc>
              <a:buAutoNum type="arabicPeriod"/>
              <a:tabLst>
                <a:tab pos="318135" algn="l"/>
              </a:tabLst>
            </a:pPr>
            <a:r>
              <a:rPr dirty="0" sz="1050" spc="-10">
                <a:latin typeface="Arial"/>
                <a:cs typeface="Arial"/>
              </a:rPr>
              <a:t>To </a:t>
            </a:r>
            <a:r>
              <a:rPr dirty="0" sz="1050">
                <a:latin typeface="Arial"/>
                <a:cs typeface="Arial"/>
              </a:rPr>
              <a:t>Analyse </a:t>
            </a:r>
            <a:r>
              <a:rPr dirty="0" sz="1050" spc="-5">
                <a:latin typeface="Arial"/>
                <a:cs typeface="Arial"/>
              </a:rPr>
              <a:t>New </a:t>
            </a:r>
            <a:r>
              <a:rPr dirty="0" sz="1050" spc="-10">
                <a:latin typeface="Arial"/>
                <a:cs typeface="Arial"/>
              </a:rPr>
              <a:t>York </a:t>
            </a:r>
            <a:r>
              <a:rPr dirty="0" sz="1050">
                <a:latin typeface="Arial"/>
                <a:cs typeface="Arial"/>
              </a:rPr>
              <a:t>City Demographics </a:t>
            </a:r>
            <a:r>
              <a:rPr dirty="0" sz="1050" spc="1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use </a:t>
            </a:r>
            <a:r>
              <a:rPr dirty="0" sz="105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link: </a:t>
            </a:r>
            <a:r>
              <a:rPr dirty="0" u="sng" sz="105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 https://en.wikipedia.org/wiki/Economy_of_New_York_City </a:t>
            </a:r>
            <a:r>
              <a:rPr dirty="0" u="sng" sz="105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https://en.wikipedia.org/wiki/Portal:New_York_City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318135" marR="267335" indent="-318135">
              <a:lnSpc>
                <a:spcPts val="1200"/>
              </a:lnSpc>
              <a:buAutoNum type="arabicPeriod"/>
              <a:tabLst>
                <a:tab pos="318135" algn="l"/>
              </a:tabLst>
            </a:pPr>
            <a:r>
              <a:rPr dirty="0" sz="1050" spc="-10">
                <a:latin typeface="Arial"/>
                <a:cs typeface="Arial"/>
              </a:rPr>
              <a:t>To </a:t>
            </a:r>
            <a:r>
              <a:rPr dirty="0" sz="1050">
                <a:latin typeface="Arial"/>
                <a:cs typeface="Arial"/>
              </a:rPr>
              <a:t>Analyse the </a:t>
            </a:r>
            <a:r>
              <a:rPr dirty="0" sz="1050" spc="-5">
                <a:latin typeface="Arial"/>
                <a:cs typeface="Arial"/>
              </a:rPr>
              <a:t>Cuisine of New </a:t>
            </a:r>
            <a:r>
              <a:rPr dirty="0" sz="1050" spc="-10">
                <a:latin typeface="Arial"/>
                <a:cs typeface="Arial"/>
              </a:rPr>
              <a:t>York </a:t>
            </a:r>
            <a:r>
              <a:rPr dirty="0" sz="1050" spc="-5">
                <a:latin typeface="Arial"/>
                <a:cs typeface="Arial"/>
              </a:rPr>
              <a:t>city </a:t>
            </a:r>
            <a:r>
              <a:rPr dirty="0" sz="1050" spc="15">
                <a:latin typeface="Arial"/>
                <a:cs typeface="Arial"/>
              </a:rPr>
              <a:t>we </a:t>
            </a:r>
            <a:r>
              <a:rPr dirty="0" sz="1050" spc="-5">
                <a:latin typeface="Arial"/>
                <a:cs typeface="Arial"/>
              </a:rPr>
              <a:t>use </a:t>
            </a:r>
            <a:r>
              <a:rPr dirty="0" sz="105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Links: </a:t>
            </a:r>
            <a:r>
              <a:rPr dirty="0" u="sng" sz="105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7"/>
              </a:rPr>
              <a:t> https://en.wikipedia.org/wiki/Cuisine_of_New_York_City </a:t>
            </a:r>
            <a:r>
              <a:rPr dirty="0" u="sng" sz="1050" spc="-5">
                <a:solidFill>
                  <a:srgbClr val="0087CC"/>
                </a:solidFill>
                <a:uFill>
                  <a:solidFill>
                    <a:srgbClr val="0087CC"/>
                  </a:solidFill>
                </a:uFill>
                <a:latin typeface="Arial"/>
                <a:cs typeface="Arial"/>
                <a:hlinkClick r:id="rId8"/>
              </a:rPr>
              <a:t> https://en.wikipedia.org/wiki/List_of_Michelin_starred_restaurants_in_New_York_City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447913"/>
            <a:ext cx="5747385" cy="33909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195"/>
              </a:spcBef>
            </a:pPr>
            <a:r>
              <a:rPr dirty="0" sz="1050" spc="-5" b="1" i="1">
                <a:latin typeface="Arial"/>
                <a:cs typeface="Arial"/>
              </a:rPr>
              <a:t>DataSet</a:t>
            </a:r>
            <a:r>
              <a:rPr dirty="0" sz="1050" spc="-65" b="1" i="1">
                <a:latin typeface="Arial"/>
                <a:cs typeface="Arial"/>
              </a:rPr>
              <a:t> </a:t>
            </a:r>
            <a:r>
              <a:rPr dirty="0" sz="1050" spc="-5" b="1" i="1">
                <a:latin typeface="Arial"/>
                <a:cs typeface="Arial"/>
              </a:rPr>
              <a:t>4:</a:t>
            </a:r>
            <a:r>
              <a:rPr dirty="0" sz="1050" spc="5" b="1" i="1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.We</a:t>
            </a:r>
            <a:r>
              <a:rPr dirty="0" sz="1050" spc="-8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will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use</a:t>
            </a:r>
            <a:r>
              <a:rPr dirty="0" sz="1050" spc="-8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the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Foursquare</a:t>
            </a:r>
            <a:r>
              <a:rPr dirty="0" sz="1050" spc="-8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API</a:t>
            </a:r>
            <a:r>
              <a:rPr dirty="0" sz="1050" spc="-8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to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explore</a:t>
            </a:r>
            <a:r>
              <a:rPr dirty="0" sz="1050" spc="-8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neighborhoods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in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New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York</a:t>
            </a:r>
            <a:r>
              <a:rPr dirty="0" sz="1050" spc="-7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City.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</a:t>
            </a:r>
            <a:r>
              <a:rPr dirty="0" sz="1050" spc="-8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below  </a:t>
            </a:r>
            <a:r>
              <a:rPr dirty="0" sz="1050">
                <a:latin typeface="Arial"/>
                <a:cs typeface="Arial"/>
              </a:rPr>
              <a:t>is image </a:t>
            </a:r>
            <a:r>
              <a:rPr dirty="0" sz="1050" spc="-15">
                <a:latin typeface="Arial"/>
                <a:cs typeface="Arial"/>
              </a:rPr>
              <a:t>of </a:t>
            </a: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 spc="-5">
                <a:latin typeface="Arial"/>
                <a:cs typeface="Arial"/>
              </a:rPr>
              <a:t>Foursquare API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data.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337943"/>
            <a:ext cx="5744845" cy="3703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Approach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2700"/>
              </a:lnSpc>
              <a:spcBef>
                <a:spcPts val="725"/>
              </a:spcBef>
            </a:pPr>
            <a:r>
              <a:rPr dirty="0" sz="1100">
                <a:latin typeface="Calibri"/>
                <a:cs typeface="Calibri"/>
              </a:rPr>
              <a:t>New </a:t>
            </a:r>
            <a:r>
              <a:rPr dirty="0" sz="1100" spc="-5">
                <a:latin typeface="Calibri"/>
                <a:cs typeface="Calibri"/>
              </a:rPr>
              <a:t>York city neighbourhood </a:t>
            </a:r>
            <a:r>
              <a:rPr dirty="0" sz="1100">
                <a:latin typeface="Calibri"/>
                <a:cs typeface="Calibri"/>
              </a:rPr>
              <a:t>has a </a:t>
            </a:r>
            <a:r>
              <a:rPr dirty="0" sz="1100" spc="-5">
                <a:latin typeface="Calibri"/>
                <a:cs typeface="Calibri"/>
              </a:rPr>
              <a:t>total of </a:t>
            </a:r>
            <a:r>
              <a:rPr dirty="0" sz="1100">
                <a:latin typeface="Calibri"/>
                <a:cs typeface="Calibri"/>
              </a:rPr>
              <a:t>5 boroughs and </a:t>
            </a:r>
            <a:r>
              <a:rPr dirty="0" sz="1100" spc="-5">
                <a:latin typeface="Calibri"/>
                <a:cs typeface="Calibri"/>
              </a:rPr>
              <a:t>306 neighborhoods. The data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analysed  </a:t>
            </a:r>
            <a:r>
              <a:rPr dirty="0" sz="1100">
                <a:latin typeface="Calibri"/>
                <a:cs typeface="Calibri"/>
              </a:rPr>
              <a:t>as</a:t>
            </a:r>
            <a:endParaRPr sz="1100">
              <a:latin typeface="Calibri"/>
              <a:cs typeface="Calibri"/>
            </a:endParaRPr>
          </a:p>
          <a:p>
            <a:pPr marL="155575" indent="-143510">
              <a:lnSpc>
                <a:spcPct val="100000"/>
              </a:lnSpc>
              <a:spcBef>
                <a:spcPts val="910"/>
              </a:spcBef>
              <a:buAutoNum type="arabicParenR"/>
              <a:tabLst>
                <a:tab pos="156210" algn="l"/>
              </a:tabLst>
            </a:pPr>
            <a:r>
              <a:rPr dirty="0" sz="1100" spc="-5">
                <a:latin typeface="Calibri"/>
                <a:cs typeface="Calibri"/>
              </a:rPr>
              <a:t>clustering of Manhattan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Brooklyn.</a:t>
            </a:r>
            <a:endParaRPr sz="1100">
              <a:latin typeface="Calibri"/>
              <a:cs typeface="Calibri"/>
            </a:endParaRPr>
          </a:p>
          <a:p>
            <a:pPr marL="155575" indent="-143510">
              <a:lnSpc>
                <a:spcPct val="100000"/>
              </a:lnSpc>
              <a:spcBef>
                <a:spcPts val="940"/>
              </a:spcBef>
              <a:buAutoNum type="arabicParenR"/>
              <a:tabLst>
                <a:tab pos="156210" algn="l"/>
              </a:tabLst>
            </a:pPr>
            <a:r>
              <a:rPr dirty="0" sz="1100" spc="-5">
                <a:latin typeface="Calibri"/>
                <a:cs typeface="Calibri"/>
              </a:rPr>
              <a:t>clustering of Bronx, </a:t>
            </a:r>
            <a:r>
              <a:rPr dirty="0" sz="1100">
                <a:latin typeface="Calibri"/>
                <a:cs typeface="Calibri"/>
              </a:rPr>
              <a:t>Queens and </a:t>
            </a:r>
            <a:r>
              <a:rPr dirty="0" sz="1100" spc="-5">
                <a:latin typeface="Calibri"/>
                <a:cs typeface="Calibri"/>
              </a:rPr>
              <a:t>Staten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Island.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 spc="-5" b="1">
                <a:latin typeface="Calibri"/>
                <a:cs typeface="Calibri"/>
              </a:rPr>
              <a:t>Exploratory </a:t>
            </a:r>
            <a:r>
              <a:rPr dirty="0" sz="1100" b="1">
                <a:latin typeface="Calibri"/>
                <a:cs typeface="Calibri"/>
              </a:rPr>
              <a:t>Data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Analysis: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100">
                <a:latin typeface="Calibri"/>
                <a:cs typeface="Calibri"/>
              </a:rPr>
              <a:t>Identified </a:t>
            </a:r>
            <a:r>
              <a:rPr dirty="0" sz="1100" spc="-5">
                <a:latin typeface="Calibri"/>
                <a:cs typeface="Calibri"/>
              </a:rPr>
              <a:t>New York city Geographical Coordinates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Data.</a:t>
            </a:r>
            <a:endParaRPr sz="1100">
              <a:latin typeface="Calibri"/>
              <a:cs typeface="Calibri"/>
            </a:endParaRPr>
          </a:p>
          <a:p>
            <a:pPr marL="179705" indent="-137160">
              <a:lnSpc>
                <a:spcPct val="100000"/>
              </a:lnSpc>
              <a:spcBef>
                <a:spcPts val="910"/>
              </a:spcBef>
              <a:buAutoNum type="arabicPeriod"/>
              <a:tabLst>
                <a:tab pos="180340" algn="l"/>
              </a:tabLst>
            </a:pPr>
            <a:r>
              <a:rPr dirty="0" sz="1100">
                <a:latin typeface="Calibri"/>
                <a:cs typeface="Calibri"/>
              </a:rPr>
              <a:t>Captured </a:t>
            </a:r>
            <a:r>
              <a:rPr dirty="0" sz="1100" spc="-5">
                <a:latin typeface="Calibri"/>
                <a:cs typeface="Calibri"/>
              </a:rPr>
              <a:t>data from the </a:t>
            </a:r>
            <a:r>
              <a:rPr dirty="0" sz="1100">
                <a:latin typeface="Calibri"/>
                <a:cs typeface="Calibri"/>
              </a:rPr>
              <a:t>file </a:t>
            </a:r>
            <a:r>
              <a:rPr dirty="0" sz="1100" spc="-5">
                <a:latin typeface="Calibri"/>
                <a:cs typeface="Calibri"/>
              </a:rPr>
              <a:t>newyork_data.json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file.</a:t>
            </a:r>
            <a:endParaRPr sz="1100">
              <a:latin typeface="Calibri"/>
              <a:cs typeface="Calibri"/>
            </a:endParaRPr>
          </a:p>
          <a:p>
            <a:pPr marL="149225" indent="-13716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149860" algn="l"/>
              </a:tabLst>
            </a:pPr>
            <a:r>
              <a:rPr dirty="0" sz="1100" spc="-5">
                <a:latin typeface="Calibri"/>
                <a:cs typeface="Calibri"/>
              </a:rPr>
              <a:t>From the python dictionaries the data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transformed into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pandas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dataframe.</a:t>
            </a:r>
            <a:endParaRPr sz="1100">
              <a:latin typeface="Calibri"/>
              <a:cs typeface="Calibri"/>
            </a:endParaRPr>
          </a:p>
          <a:p>
            <a:pPr marL="179705" indent="-13716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80340" algn="l"/>
              </a:tabLst>
            </a:pPr>
            <a:r>
              <a:rPr dirty="0" sz="1100" spc="-5">
                <a:latin typeface="Calibri"/>
                <a:cs typeface="Calibri"/>
              </a:rPr>
              <a:t>The Output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data frame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geographical </a:t>
            </a:r>
            <a:r>
              <a:rPr dirty="0" sz="1100" spc="-5">
                <a:latin typeface="Calibri"/>
                <a:cs typeface="Calibri"/>
              </a:rPr>
              <a:t>coordinates of </a:t>
            </a:r>
            <a:r>
              <a:rPr dirty="0" sz="1100">
                <a:latin typeface="Calibri"/>
                <a:cs typeface="Calibri"/>
              </a:rPr>
              <a:t>New </a:t>
            </a:r>
            <a:r>
              <a:rPr dirty="0" sz="1100" spc="-5">
                <a:latin typeface="Calibri"/>
                <a:cs typeface="Calibri"/>
              </a:rPr>
              <a:t>York city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neighborhoods.</a:t>
            </a:r>
            <a:endParaRPr sz="1100">
              <a:latin typeface="Calibri"/>
              <a:cs typeface="Calibri"/>
            </a:endParaRPr>
          </a:p>
          <a:p>
            <a:pPr marL="149225" indent="-137160">
              <a:lnSpc>
                <a:spcPct val="100000"/>
              </a:lnSpc>
              <a:spcBef>
                <a:spcPts val="910"/>
              </a:spcBef>
              <a:buAutoNum type="arabicPeriod"/>
              <a:tabLst>
                <a:tab pos="149860" algn="l"/>
              </a:tabLst>
            </a:pPr>
            <a:r>
              <a:rPr dirty="0" sz="1100">
                <a:latin typeface="Calibri"/>
                <a:cs typeface="Calibri"/>
              </a:rPr>
              <a:t>Using </a:t>
            </a:r>
            <a:r>
              <a:rPr dirty="0" sz="1100" spc="-5">
                <a:latin typeface="Calibri"/>
                <a:cs typeface="Calibri"/>
              </a:rPr>
              <a:t>the above data </a:t>
            </a:r>
            <a:r>
              <a:rPr dirty="0" sz="1100">
                <a:latin typeface="Calibri"/>
                <a:cs typeface="Calibri"/>
              </a:rPr>
              <a:t>we got </a:t>
            </a:r>
            <a:r>
              <a:rPr dirty="0" sz="1100" spc="-5">
                <a:latin typeface="Calibri"/>
                <a:cs typeface="Calibri"/>
              </a:rPr>
              <a:t>Venues data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Foursquare.</a:t>
            </a:r>
            <a:endParaRPr sz="1100">
              <a:latin typeface="Calibri"/>
              <a:cs typeface="Calibri"/>
            </a:endParaRPr>
          </a:p>
          <a:p>
            <a:pPr marL="12700" marR="536575">
              <a:lnSpc>
                <a:spcPct val="110900"/>
              </a:lnSpc>
              <a:spcBef>
                <a:spcPts val="770"/>
              </a:spcBef>
              <a:buAutoNum type="arabicPeriod"/>
              <a:tabLst>
                <a:tab pos="149860" algn="l"/>
              </a:tabLst>
            </a:pPr>
            <a:r>
              <a:rPr dirty="0" sz="1100">
                <a:latin typeface="Calibri"/>
                <a:cs typeface="Calibri"/>
              </a:rPr>
              <a:t>geopy and folium </a:t>
            </a:r>
            <a:r>
              <a:rPr dirty="0" sz="1100" spc="-5">
                <a:latin typeface="Calibri"/>
                <a:cs typeface="Calibri"/>
              </a:rPr>
              <a:t>libraries </a:t>
            </a:r>
            <a:r>
              <a:rPr dirty="0" sz="1100">
                <a:latin typeface="Calibri"/>
                <a:cs typeface="Calibri"/>
              </a:rPr>
              <a:t>are </a:t>
            </a:r>
            <a:r>
              <a:rPr dirty="0" sz="1100" spc="-5">
                <a:latin typeface="Calibri"/>
                <a:cs typeface="Calibri"/>
              </a:rPr>
              <a:t>used to create </a:t>
            </a:r>
            <a:r>
              <a:rPr dirty="0" sz="1100">
                <a:latin typeface="Calibri"/>
                <a:cs typeface="Calibri"/>
              </a:rPr>
              <a:t>a map </a:t>
            </a:r>
            <a:r>
              <a:rPr dirty="0" sz="1100" spc="-5">
                <a:latin typeface="Calibri"/>
                <a:cs typeface="Calibri"/>
              </a:rPr>
              <a:t>of </a:t>
            </a:r>
            <a:r>
              <a:rPr dirty="0" sz="1100">
                <a:latin typeface="Calibri"/>
                <a:cs typeface="Calibri"/>
              </a:rPr>
              <a:t>New </a:t>
            </a:r>
            <a:r>
              <a:rPr dirty="0" sz="1100" spc="-5">
                <a:latin typeface="Calibri"/>
                <a:cs typeface="Calibri"/>
              </a:rPr>
              <a:t>York city </a:t>
            </a:r>
            <a:r>
              <a:rPr dirty="0" sz="1100">
                <a:latin typeface="Calibri"/>
                <a:cs typeface="Calibri"/>
              </a:rPr>
              <a:t>with </a:t>
            </a:r>
            <a:r>
              <a:rPr dirty="0" sz="1100" spc="-5">
                <a:latin typeface="Calibri"/>
                <a:cs typeface="Calibri"/>
              </a:rPr>
              <a:t>neighborhoods  superimposed 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top.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 spc="-5" b="1">
                <a:latin typeface="Calibri"/>
                <a:cs typeface="Calibri"/>
              </a:rPr>
              <a:t>New </a:t>
            </a:r>
            <a:r>
              <a:rPr dirty="0" sz="1100" b="1">
                <a:latin typeface="Calibri"/>
                <a:cs typeface="Calibri"/>
              </a:rPr>
              <a:t>York neighbourhood</a:t>
            </a:r>
            <a:r>
              <a:rPr dirty="0" sz="1100" spc="-4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visualization: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177425"/>
            <a:ext cx="5541645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10000"/>
              </a:lnSpc>
              <a:spcBef>
                <a:spcPts val="85"/>
              </a:spcBef>
            </a:pPr>
            <a:r>
              <a:rPr dirty="0" sz="1100" spc="-10">
                <a:latin typeface="Calibri"/>
                <a:cs typeface="Calibri"/>
              </a:rPr>
              <a:t>To </a:t>
            </a:r>
            <a:r>
              <a:rPr dirty="0" sz="1100">
                <a:latin typeface="Calibri"/>
                <a:cs typeface="Calibri"/>
              </a:rPr>
              <a:t>get </a:t>
            </a:r>
            <a:r>
              <a:rPr dirty="0" sz="1100" spc="-5">
                <a:latin typeface="Calibri"/>
                <a:cs typeface="Calibri"/>
              </a:rPr>
              <a:t>the data of </a:t>
            </a:r>
            <a:r>
              <a:rPr dirty="0" sz="1100">
                <a:latin typeface="Calibri"/>
                <a:cs typeface="Calibri"/>
              </a:rPr>
              <a:t>Farmers </a:t>
            </a:r>
            <a:r>
              <a:rPr dirty="0" sz="1100" spc="-5">
                <a:latin typeface="Calibri"/>
                <a:cs typeface="Calibri"/>
              </a:rPr>
              <a:t>Markets data the </a:t>
            </a:r>
            <a:r>
              <a:rPr dirty="0" sz="1100">
                <a:latin typeface="Calibri"/>
                <a:cs typeface="Calibri"/>
              </a:rPr>
              <a:t>DOHMH Farmers </a:t>
            </a:r>
            <a:r>
              <a:rPr dirty="0" sz="1100" spc="-5">
                <a:latin typeface="Calibri"/>
                <a:cs typeface="Calibri"/>
              </a:rPr>
              <a:t>Markets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Food Boxes </a:t>
            </a:r>
            <a:r>
              <a:rPr dirty="0" sz="1100">
                <a:latin typeface="Calibri"/>
                <a:cs typeface="Calibri"/>
              </a:rPr>
              <a:t>dataset is  </a:t>
            </a:r>
            <a:r>
              <a:rPr dirty="0" sz="1100" spc="-5">
                <a:latin typeface="Calibri"/>
                <a:cs typeface="Calibri"/>
              </a:rPr>
              <a:t>used. </a:t>
            </a:r>
            <a:r>
              <a:rPr dirty="0" sz="1100" spc="-10">
                <a:latin typeface="Calibri"/>
                <a:cs typeface="Calibri"/>
              </a:rPr>
              <a:t>Outoff </a:t>
            </a:r>
            <a:r>
              <a:rPr dirty="0" sz="1100">
                <a:latin typeface="Calibri"/>
                <a:cs typeface="Calibri"/>
              </a:rPr>
              <a:t>144 Farmers </a:t>
            </a:r>
            <a:r>
              <a:rPr dirty="0" sz="1100" spc="-5">
                <a:latin typeface="Calibri"/>
                <a:cs typeface="Calibri"/>
              </a:rPr>
              <a:t>Markets </a:t>
            </a:r>
            <a:r>
              <a:rPr dirty="0" sz="1100">
                <a:latin typeface="Calibri"/>
                <a:cs typeface="Calibri"/>
              </a:rPr>
              <a:t>in New </a:t>
            </a:r>
            <a:r>
              <a:rPr dirty="0" sz="1100" spc="-5">
                <a:latin typeface="Calibri"/>
                <a:cs typeface="Calibri"/>
              </a:rPr>
              <a:t>York city </a:t>
            </a:r>
            <a:r>
              <a:rPr dirty="0" sz="1100">
                <a:latin typeface="Calibri"/>
                <a:cs typeface="Calibri"/>
              </a:rPr>
              <a:t>it was </a:t>
            </a:r>
            <a:r>
              <a:rPr dirty="0" sz="1100" spc="-5">
                <a:latin typeface="Calibri"/>
                <a:cs typeface="Calibri"/>
              </a:rPr>
              <a:t>found that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Manhattan </a:t>
            </a:r>
            <a:r>
              <a:rPr dirty="0" sz="1100">
                <a:latin typeface="Calibri"/>
                <a:cs typeface="Calibri"/>
              </a:rPr>
              <a:t>and Brooklyn  </a:t>
            </a:r>
            <a:r>
              <a:rPr dirty="0" sz="1100" spc="-5">
                <a:latin typeface="Calibri"/>
                <a:cs typeface="Calibri"/>
              </a:rPr>
              <a:t>these </a:t>
            </a:r>
            <a:r>
              <a:rPr dirty="0" sz="1100">
                <a:latin typeface="Calibri"/>
                <a:cs typeface="Calibri"/>
              </a:rPr>
              <a:t>are Highest in Number </a:t>
            </a:r>
            <a:r>
              <a:rPr dirty="0" sz="1100" spc="-5">
                <a:latin typeface="Calibri"/>
                <a:cs typeface="Calibri"/>
              </a:rPr>
              <a:t>whereas, </a:t>
            </a:r>
            <a:r>
              <a:rPr dirty="0" sz="1100">
                <a:latin typeface="Calibri"/>
                <a:cs typeface="Calibri"/>
              </a:rPr>
              <a:t>in Queens, Bronx and </a:t>
            </a:r>
            <a:r>
              <a:rPr dirty="0" sz="1100" spc="-5">
                <a:latin typeface="Calibri"/>
                <a:cs typeface="Calibri"/>
              </a:rPr>
              <a:t>Staten </a:t>
            </a:r>
            <a:r>
              <a:rPr dirty="0" sz="1100">
                <a:latin typeface="Calibri"/>
                <a:cs typeface="Calibri"/>
              </a:rPr>
              <a:t>Island </a:t>
            </a:r>
            <a:r>
              <a:rPr dirty="0" sz="1100" spc="-5">
                <a:latin typeface="Calibri"/>
                <a:cs typeface="Calibri"/>
              </a:rPr>
              <a:t>its </a:t>
            </a:r>
            <a:r>
              <a:rPr dirty="0" sz="1100">
                <a:latin typeface="Calibri"/>
                <a:cs typeface="Calibri"/>
              </a:rPr>
              <a:t>was </a:t>
            </a:r>
            <a:r>
              <a:rPr dirty="0" sz="1100" spc="-5">
                <a:latin typeface="Calibri"/>
                <a:cs typeface="Calibri"/>
              </a:rPr>
              <a:t>found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Lowest.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418" y="1021405"/>
            <a:ext cx="6175221" cy="975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147815"/>
            <a:ext cx="5678424" cy="2659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5418"/>
            <a:ext cx="26098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Farmers Market visualisation-New </a:t>
            </a:r>
            <a:r>
              <a:rPr dirty="0" sz="1100" b="1">
                <a:latin typeface="Calibri"/>
                <a:cs typeface="Calibri"/>
              </a:rPr>
              <a:t>York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City: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503013"/>
            <a:ext cx="5744845" cy="26447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61594">
              <a:lnSpc>
                <a:spcPct val="110400"/>
              </a:lnSpc>
              <a:spcBef>
                <a:spcPts val="80"/>
              </a:spcBef>
            </a:pPr>
            <a:r>
              <a:rPr dirty="0" sz="1100">
                <a:latin typeface="Calibri"/>
                <a:cs typeface="Calibri"/>
              </a:rPr>
              <a:t>Next, in </a:t>
            </a:r>
            <a:r>
              <a:rPr dirty="0" sz="1100" spc="-5">
                <a:latin typeface="Calibri"/>
                <a:cs typeface="Calibri"/>
              </a:rPr>
              <a:t>order to </a:t>
            </a:r>
            <a:r>
              <a:rPr dirty="0" sz="1100">
                <a:latin typeface="Calibri"/>
                <a:cs typeface="Calibri"/>
              </a:rPr>
              <a:t>analysis New </a:t>
            </a:r>
            <a:r>
              <a:rPr dirty="0" sz="1100" spc="-5">
                <a:latin typeface="Calibri"/>
                <a:cs typeface="Calibri"/>
              </a:rPr>
              <a:t>York city Population, Demographics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Cuisine, scrapped the </a:t>
            </a:r>
            <a:r>
              <a:rPr dirty="0" sz="1100">
                <a:latin typeface="Calibri"/>
                <a:cs typeface="Calibri"/>
              </a:rPr>
              <a:t>data  </a:t>
            </a:r>
            <a:r>
              <a:rPr dirty="0" sz="1100" spc="-5">
                <a:latin typeface="Calibri"/>
                <a:cs typeface="Calibri"/>
              </a:rPr>
              <a:t>from </a:t>
            </a:r>
            <a:r>
              <a:rPr dirty="0" sz="1100">
                <a:latin typeface="Calibri"/>
                <a:cs typeface="Calibri"/>
              </a:rPr>
              <a:t>Wikipedia pages g </a:t>
            </a:r>
            <a:r>
              <a:rPr dirty="0" sz="1100" spc="-5">
                <a:latin typeface="Calibri"/>
                <a:cs typeface="Calibri"/>
              </a:rPr>
              <a:t>the Beautiful Soup python </a:t>
            </a:r>
            <a:r>
              <a:rPr dirty="0" sz="1100">
                <a:latin typeface="Calibri"/>
                <a:cs typeface="Calibri"/>
              </a:rPr>
              <a:t>library was utilized.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parsing </a:t>
            </a:r>
            <a:r>
              <a:rPr dirty="0" sz="1100" spc="-5">
                <a:latin typeface="Calibri"/>
                <a:cs typeface="Calibri"/>
              </a:rPr>
              <a:t>of Xml </a:t>
            </a:r>
            <a:r>
              <a:rPr dirty="0" sz="1100">
                <a:latin typeface="Calibri"/>
                <a:cs typeface="Calibri"/>
              </a:rPr>
              <a:t>and Html  is </a:t>
            </a:r>
            <a:r>
              <a:rPr dirty="0" sz="1100" spc="-5">
                <a:latin typeface="Calibri"/>
                <a:cs typeface="Calibri"/>
              </a:rPr>
              <a:t>done by using Beautiful Soup Library which creates </a:t>
            </a:r>
            <a:r>
              <a:rPr dirty="0" sz="1100">
                <a:latin typeface="Calibri"/>
                <a:cs typeface="Calibri"/>
              </a:rPr>
              <a:t>a parse </a:t>
            </a:r>
            <a:r>
              <a:rPr dirty="0" sz="1100" spc="-5">
                <a:latin typeface="Calibri"/>
                <a:cs typeface="Calibri"/>
              </a:rPr>
              <a:t>tree for </a:t>
            </a:r>
            <a:r>
              <a:rPr dirty="0" sz="1100">
                <a:latin typeface="Calibri"/>
                <a:cs typeface="Calibri"/>
              </a:rPr>
              <a:t>parsed pages that was </a:t>
            </a:r>
            <a:r>
              <a:rPr dirty="0" sz="1100" spc="-5">
                <a:latin typeface="Calibri"/>
                <a:cs typeface="Calibri"/>
              </a:rPr>
              <a:t>used to  extract data from </a:t>
            </a:r>
            <a:r>
              <a:rPr dirty="0" sz="1100">
                <a:latin typeface="Calibri"/>
                <a:cs typeface="Calibri"/>
              </a:rPr>
              <a:t>HTML, and </a:t>
            </a:r>
            <a:r>
              <a:rPr dirty="0" sz="1100" spc="-5">
                <a:latin typeface="Calibri"/>
                <a:cs typeface="Calibri"/>
              </a:rPr>
              <a:t>used for </a:t>
            </a:r>
            <a:r>
              <a:rPr dirty="0" sz="1100">
                <a:latin typeface="Calibri"/>
                <a:cs typeface="Calibri"/>
              </a:rPr>
              <a:t>web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scraping.</a:t>
            </a:r>
            <a:endParaRPr sz="1100">
              <a:latin typeface="Calibri"/>
              <a:cs typeface="Calibri"/>
            </a:endParaRPr>
          </a:p>
          <a:p>
            <a:pPr marL="12700" marR="295275">
              <a:lnSpc>
                <a:spcPct val="110900"/>
              </a:lnSpc>
              <a:spcBef>
                <a:spcPts val="770"/>
              </a:spcBef>
            </a:pPr>
            <a:r>
              <a:rPr dirty="0" sz="1100" spc="-5" b="1">
                <a:latin typeface="Calibri"/>
                <a:cs typeface="Calibri"/>
              </a:rPr>
              <a:t>1.New </a:t>
            </a:r>
            <a:r>
              <a:rPr dirty="0" sz="1100" b="1">
                <a:latin typeface="Calibri"/>
                <a:cs typeface="Calibri"/>
              </a:rPr>
              <a:t>York </a:t>
            </a:r>
            <a:r>
              <a:rPr dirty="0" sz="1100" spc="-5" b="1">
                <a:latin typeface="Calibri"/>
                <a:cs typeface="Calibri"/>
              </a:rPr>
              <a:t>Population </a:t>
            </a:r>
            <a:r>
              <a:rPr dirty="0" sz="1100" b="1">
                <a:latin typeface="Calibri"/>
                <a:cs typeface="Calibri"/>
              </a:rPr>
              <a:t>: </a:t>
            </a:r>
            <a:r>
              <a:rPr dirty="0" sz="1100" spc="-5">
                <a:latin typeface="Calibri"/>
                <a:cs typeface="Calibri"/>
              </a:rPr>
              <a:t>Manhattan </a:t>
            </a:r>
            <a:r>
              <a:rPr dirty="0" sz="1100">
                <a:latin typeface="Calibri"/>
                <a:cs typeface="Calibri"/>
              </a:rPr>
              <a:t>(New </a:t>
            </a:r>
            <a:r>
              <a:rPr dirty="0" sz="1100" spc="-5">
                <a:latin typeface="Calibri"/>
                <a:cs typeface="Calibri"/>
              </a:rPr>
              <a:t>York </a:t>
            </a:r>
            <a:r>
              <a:rPr dirty="0" sz="1100">
                <a:latin typeface="Calibri"/>
                <a:cs typeface="Calibri"/>
              </a:rPr>
              <a:t>County) is </a:t>
            </a:r>
            <a:r>
              <a:rPr dirty="0" sz="1100" spc="-5">
                <a:latin typeface="Calibri"/>
                <a:cs typeface="Calibri"/>
              </a:rPr>
              <a:t>the geographically </a:t>
            </a:r>
            <a:r>
              <a:rPr dirty="0" sz="1100">
                <a:latin typeface="Calibri"/>
                <a:cs typeface="Calibri"/>
              </a:rPr>
              <a:t>smallest and </a:t>
            </a:r>
            <a:r>
              <a:rPr dirty="0" sz="1100" spc="-5">
                <a:latin typeface="Calibri"/>
                <a:cs typeface="Calibri"/>
              </a:rPr>
              <a:t>most  </a:t>
            </a:r>
            <a:r>
              <a:rPr dirty="0" sz="1100">
                <a:latin typeface="Calibri"/>
                <a:cs typeface="Calibri"/>
              </a:rPr>
              <a:t>densely </a:t>
            </a:r>
            <a:r>
              <a:rPr dirty="0" sz="1100" spc="-5">
                <a:latin typeface="Calibri"/>
                <a:cs typeface="Calibri"/>
              </a:rPr>
              <a:t>populated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borough.</a:t>
            </a:r>
            <a:endParaRPr sz="1100">
              <a:latin typeface="Calibri"/>
              <a:cs typeface="Calibri"/>
            </a:endParaRPr>
          </a:p>
          <a:p>
            <a:pPr marL="12700" marR="5080" indent="30480">
              <a:lnSpc>
                <a:spcPct val="110900"/>
              </a:lnSpc>
              <a:spcBef>
                <a:spcPts val="770"/>
              </a:spcBef>
            </a:pPr>
            <a:r>
              <a:rPr dirty="0" sz="1100" spc="-5">
                <a:latin typeface="Calibri"/>
                <a:cs typeface="Calibri"/>
              </a:rPr>
              <a:t>Manhattan's </a:t>
            </a:r>
            <a:r>
              <a:rPr dirty="0" sz="1100">
                <a:latin typeface="Calibri"/>
                <a:cs typeface="Calibri"/>
              </a:rPr>
              <a:t>(New </a:t>
            </a:r>
            <a:r>
              <a:rPr dirty="0" sz="1100" spc="-5">
                <a:latin typeface="Calibri"/>
                <a:cs typeface="Calibri"/>
              </a:rPr>
              <a:t>York County's) population </a:t>
            </a:r>
            <a:r>
              <a:rPr dirty="0" sz="1100">
                <a:latin typeface="Calibri"/>
                <a:cs typeface="Calibri"/>
              </a:rPr>
              <a:t>density </a:t>
            </a:r>
            <a:r>
              <a:rPr dirty="0" sz="1100" spc="-5">
                <a:latin typeface="Calibri"/>
                <a:cs typeface="Calibri"/>
              </a:rPr>
              <a:t>of 72,033 </a:t>
            </a:r>
            <a:r>
              <a:rPr dirty="0" sz="1100">
                <a:latin typeface="Calibri"/>
                <a:cs typeface="Calibri"/>
              </a:rPr>
              <a:t>people per </a:t>
            </a:r>
            <a:r>
              <a:rPr dirty="0" sz="1100" spc="-5">
                <a:latin typeface="Calibri"/>
                <a:cs typeface="Calibri"/>
              </a:rPr>
              <a:t>square </a:t>
            </a:r>
            <a:r>
              <a:rPr dirty="0" sz="1100">
                <a:latin typeface="Calibri"/>
                <a:cs typeface="Calibri"/>
              </a:rPr>
              <a:t>mile </a:t>
            </a:r>
            <a:r>
              <a:rPr dirty="0" sz="1100" spc="-5">
                <a:latin typeface="Calibri"/>
                <a:cs typeface="Calibri"/>
              </a:rPr>
              <a:t>(27,812/km²) 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10">
                <a:latin typeface="Calibri"/>
                <a:cs typeface="Calibri"/>
              </a:rPr>
              <a:t>2015 </a:t>
            </a:r>
            <a:r>
              <a:rPr dirty="0" sz="1100">
                <a:latin typeface="Calibri"/>
                <a:cs typeface="Calibri"/>
              </a:rPr>
              <a:t>makes it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highest </a:t>
            </a:r>
            <a:r>
              <a:rPr dirty="0" sz="1100" spc="-5">
                <a:latin typeface="Calibri"/>
                <a:cs typeface="Calibri"/>
              </a:rPr>
              <a:t>of </a:t>
            </a:r>
            <a:r>
              <a:rPr dirty="0" sz="1100">
                <a:latin typeface="Calibri"/>
                <a:cs typeface="Calibri"/>
              </a:rPr>
              <a:t>any </a:t>
            </a:r>
            <a:r>
              <a:rPr dirty="0" sz="1100" spc="-5">
                <a:latin typeface="Calibri"/>
                <a:cs typeface="Calibri"/>
              </a:rPr>
              <a:t>county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United </a:t>
            </a:r>
            <a:r>
              <a:rPr dirty="0" sz="1100" spc="-5">
                <a:latin typeface="Calibri"/>
                <a:cs typeface="Calibri"/>
              </a:rPr>
              <a:t>States </a:t>
            </a:r>
            <a:r>
              <a:rPr dirty="0" sz="1100">
                <a:latin typeface="Calibri"/>
                <a:cs typeface="Calibri"/>
              </a:rPr>
              <a:t>and higher </a:t>
            </a:r>
            <a:r>
              <a:rPr dirty="0" sz="1100" spc="-5">
                <a:latin typeface="Calibri"/>
                <a:cs typeface="Calibri"/>
              </a:rPr>
              <a:t>than the </a:t>
            </a:r>
            <a:r>
              <a:rPr dirty="0" sz="1100">
                <a:latin typeface="Calibri"/>
                <a:cs typeface="Calibri"/>
              </a:rPr>
              <a:t>density </a:t>
            </a:r>
            <a:r>
              <a:rPr dirty="0" sz="1100" spc="-5">
                <a:latin typeface="Calibri"/>
                <a:cs typeface="Calibri"/>
              </a:rPr>
              <a:t>of </a:t>
            </a:r>
            <a:r>
              <a:rPr dirty="0" sz="1100">
                <a:latin typeface="Calibri"/>
                <a:cs typeface="Calibri"/>
              </a:rPr>
              <a:t>any  </a:t>
            </a:r>
            <a:r>
              <a:rPr dirty="0" sz="1100" spc="-5">
                <a:latin typeface="Calibri"/>
                <a:cs typeface="Calibri"/>
              </a:rPr>
              <a:t>individual American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city.</a:t>
            </a:r>
            <a:endParaRPr sz="110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  <a:spcBef>
                <a:spcPts val="915"/>
              </a:spcBef>
            </a:pPr>
            <a:r>
              <a:rPr dirty="0" sz="1100">
                <a:latin typeface="Calibri"/>
                <a:cs typeface="Calibri"/>
              </a:rPr>
              <a:t>Brooklyn (Kings </a:t>
            </a:r>
            <a:r>
              <a:rPr dirty="0" sz="1100" spc="-5">
                <a:latin typeface="Calibri"/>
                <a:cs typeface="Calibri"/>
              </a:rPr>
              <a:t>County), on the western tip of Long </a:t>
            </a:r>
            <a:r>
              <a:rPr dirty="0" sz="1100">
                <a:latin typeface="Calibri"/>
                <a:cs typeface="Calibri"/>
              </a:rPr>
              <a:t>Island, is </a:t>
            </a:r>
            <a:r>
              <a:rPr dirty="0" sz="1100" spc="-5">
                <a:latin typeface="Calibri"/>
                <a:cs typeface="Calibri"/>
              </a:rPr>
              <a:t>the city's most populous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borough.</a:t>
            </a:r>
            <a:endParaRPr sz="1100">
              <a:latin typeface="Calibri"/>
              <a:cs typeface="Calibri"/>
            </a:endParaRPr>
          </a:p>
          <a:p>
            <a:pPr marL="12700" marR="195580" indent="30480">
              <a:lnSpc>
                <a:spcPct val="112700"/>
              </a:lnSpc>
              <a:spcBef>
                <a:spcPts val="745"/>
              </a:spcBef>
            </a:pPr>
            <a:r>
              <a:rPr dirty="0" sz="1100">
                <a:latin typeface="Calibri"/>
                <a:cs typeface="Calibri"/>
              </a:rPr>
              <a:t>Queens </a:t>
            </a:r>
            <a:r>
              <a:rPr dirty="0" sz="1100" spc="-5">
                <a:latin typeface="Calibri"/>
                <a:cs typeface="Calibri"/>
              </a:rPr>
              <a:t>(Queens County), on </a:t>
            </a:r>
            <a:r>
              <a:rPr dirty="0" sz="1100">
                <a:latin typeface="Calibri"/>
                <a:cs typeface="Calibri"/>
              </a:rPr>
              <a:t>Long Island </a:t>
            </a:r>
            <a:r>
              <a:rPr dirty="0" sz="1100" spc="-5">
                <a:latin typeface="Calibri"/>
                <a:cs typeface="Calibri"/>
              </a:rPr>
              <a:t>north </a:t>
            </a:r>
            <a:r>
              <a:rPr dirty="0" sz="1100">
                <a:latin typeface="Calibri"/>
                <a:cs typeface="Calibri"/>
              </a:rPr>
              <a:t>and east </a:t>
            </a:r>
            <a:r>
              <a:rPr dirty="0" sz="1100" spc="-5">
                <a:latin typeface="Calibri"/>
                <a:cs typeface="Calibri"/>
              </a:rPr>
              <a:t>of </a:t>
            </a:r>
            <a:r>
              <a:rPr dirty="0" sz="1100">
                <a:latin typeface="Calibri"/>
                <a:cs typeface="Calibri"/>
              </a:rPr>
              <a:t>Brooklyn, is geographically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largest  </a:t>
            </a:r>
            <a:r>
              <a:rPr dirty="0" sz="1100" spc="-5">
                <a:latin typeface="Calibri"/>
                <a:cs typeface="Calibri"/>
              </a:rPr>
              <a:t>borough.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9530283"/>
            <a:ext cx="48221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New </a:t>
            </a:r>
            <a:r>
              <a:rPr dirty="0" sz="1100" b="1">
                <a:latin typeface="Calibri"/>
                <a:cs typeface="Calibri"/>
              </a:rPr>
              <a:t>York </a:t>
            </a:r>
            <a:r>
              <a:rPr dirty="0" sz="1100" spc="-5" b="1">
                <a:latin typeface="Calibri"/>
                <a:cs typeface="Calibri"/>
              </a:rPr>
              <a:t>City </a:t>
            </a:r>
            <a:r>
              <a:rPr dirty="0" sz="1100" b="1">
                <a:latin typeface="Calibri"/>
                <a:cs typeface="Calibri"/>
              </a:rPr>
              <a:t>Demographics : </a:t>
            </a:r>
            <a:r>
              <a:rPr dirty="0" sz="1100">
                <a:latin typeface="Calibri"/>
                <a:cs typeface="Calibri"/>
              </a:rPr>
              <a:t>New </a:t>
            </a:r>
            <a:r>
              <a:rPr dirty="0" sz="1100" spc="-5">
                <a:latin typeface="Calibri"/>
                <a:cs typeface="Calibri"/>
              </a:rPr>
              <a:t>York </a:t>
            </a:r>
            <a:r>
              <a:rPr dirty="0" sz="1100">
                <a:latin typeface="Calibri"/>
                <a:cs typeface="Calibri"/>
              </a:rPr>
              <a:t>City is </a:t>
            </a:r>
            <a:r>
              <a:rPr dirty="0" sz="1100" spc="-5">
                <a:latin typeface="Calibri"/>
                <a:cs typeface="Calibri"/>
              </a:rPr>
              <a:t>the most populous city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United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766950"/>
            <a:ext cx="5745353" cy="2482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7533766"/>
            <a:ext cx="5756021" cy="1726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" y="895857"/>
            <a:ext cx="5332730" cy="10261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50800" marR="103505">
              <a:lnSpc>
                <a:spcPct val="101800"/>
              </a:lnSpc>
              <a:spcBef>
                <a:spcPts val="80"/>
              </a:spcBef>
            </a:pPr>
            <a:r>
              <a:rPr dirty="0" sz="1100" spc="-5">
                <a:latin typeface="Calibri"/>
                <a:cs typeface="Calibri"/>
              </a:rPr>
              <a:t>States,</a:t>
            </a:r>
            <a:r>
              <a:rPr dirty="0" baseline="31746" sz="1050" spc="-7">
                <a:latin typeface="Calibri"/>
                <a:cs typeface="Calibri"/>
              </a:rPr>
              <a:t>[</a:t>
            </a:r>
            <a:r>
              <a:rPr dirty="0" sz="1100" spc="-5">
                <a:latin typeface="Calibri"/>
                <a:cs typeface="Calibri"/>
              </a:rPr>
              <a:t>with </a:t>
            </a:r>
            <a:r>
              <a:rPr dirty="0" sz="1100">
                <a:latin typeface="Calibri"/>
                <a:cs typeface="Calibri"/>
              </a:rPr>
              <a:t>an </a:t>
            </a:r>
            <a:r>
              <a:rPr dirty="0" sz="1100" spc="-5">
                <a:latin typeface="Calibri"/>
                <a:cs typeface="Calibri"/>
              </a:rPr>
              <a:t>estimated record </a:t>
            </a:r>
            <a:r>
              <a:rPr dirty="0" sz="1100">
                <a:latin typeface="Calibri"/>
                <a:cs typeface="Calibri"/>
              </a:rPr>
              <a:t>high </a:t>
            </a:r>
            <a:r>
              <a:rPr dirty="0" sz="1100" spc="-5">
                <a:latin typeface="Calibri"/>
                <a:cs typeface="Calibri"/>
              </a:rPr>
              <a:t>of 8,622,698 </a:t>
            </a:r>
            <a:r>
              <a:rPr dirty="0" sz="1100">
                <a:latin typeface="Calibri"/>
                <a:cs typeface="Calibri"/>
              </a:rPr>
              <a:t>residents as </a:t>
            </a:r>
            <a:r>
              <a:rPr dirty="0" sz="1100" spc="-5">
                <a:latin typeface="Calibri"/>
                <a:cs typeface="Calibri"/>
              </a:rPr>
              <a:t>of 2017,incorporating more  immigration into the city than outmigration since the </a:t>
            </a:r>
            <a:r>
              <a:rPr dirty="0" sz="1100">
                <a:latin typeface="Calibri"/>
                <a:cs typeface="Calibri"/>
              </a:rPr>
              <a:t>2010 United </a:t>
            </a:r>
            <a:r>
              <a:rPr dirty="0" sz="1100" spc="-5">
                <a:latin typeface="Calibri"/>
                <a:cs typeface="Calibri"/>
              </a:rPr>
              <a:t>States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Census.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50800" marR="17780">
              <a:lnSpc>
                <a:spcPct val="95600"/>
              </a:lnSpc>
            </a:pPr>
            <a:r>
              <a:rPr dirty="0" sz="1100">
                <a:latin typeface="Times New Roman"/>
                <a:cs typeface="Times New Roman"/>
              </a:rPr>
              <a:t>The racial </a:t>
            </a:r>
            <a:r>
              <a:rPr dirty="0" sz="1100" spc="-5">
                <a:latin typeface="Times New Roman"/>
                <a:cs typeface="Times New Roman"/>
              </a:rPr>
              <a:t>composition </a:t>
            </a:r>
            <a:r>
              <a:rPr dirty="0" sz="1100" spc="-10">
                <a:latin typeface="Times New Roman"/>
                <a:cs typeface="Times New Roman"/>
              </a:rPr>
              <a:t>is </a:t>
            </a:r>
            <a:r>
              <a:rPr dirty="0" sz="1100" spc="5">
                <a:latin typeface="Times New Roman"/>
                <a:cs typeface="Times New Roman"/>
              </a:rPr>
              <a:t>as </a:t>
            </a:r>
            <a:r>
              <a:rPr dirty="0" sz="1100" spc="-10">
                <a:latin typeface="Times New Roman"/>
                <a:cs typeface="Times New Roman"/>
              </a:rPr>
              <a:t>given </a:t>
            </a:r>
            <a:r>
              <a:rPr dirty="0" sz="1100" spc="-5">
                <a:latin typeface="Times New Roman"/>
                <a:cs typeface="Times New Roman"/>
              </a:rPr>
              <a:t>below. </a:t>
            </a:r>
            <a:r>
              <a:rPr dirty="0" sz="1100">
                <a:latin typeface="Times New Roman"/>
                <a:cs typeface="Times New Roman"/>
              </a:rPr>
              <a:t>the reason </a:t>
            </a:r>
            <a:r>
              <a:rPr dirty="0" sz="1100" spc="-15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having scope for restaurants </a:t>
            </a:r>
            <a:r>
              <a:rPr dirty="0" sz="1100" spc="-10">
                <a:latin typeface="Times New Roman"/>
                <a:cs typeface="Times New Roman"/>
              </a:rPr>
              <a:t>business  </a:t>
            </a:r>
            <a:r>
              <a:rPr dirty="0" sz="1100" spc="-5">
                <a:latin typeface="Times New Roman"/>
                <a:cs typeface="Times New Roman"/>
              </a:rPr>
              <a:t>New York city because </a:t>
            </a:r>
            <a:r>
              <a:rPr dirty="0" sz="1100" spc="-10">
                <a:latin typeface="Times New Roman"/>
                <a:cs typeface="Times New Roman"/>
              </a:rPr>
              <a:t>it </a:t>
            </a:r>
            <a:r>
              <a:rPr dirty="0" sz="1100" spc="-5">
                <a:latin typeface="Times New Roman"/>
                <a:cs typeface="Times New Roman"/>
              </a:rPr>
              <a:t>has restaurants serving </a:t>
            </a:r>
            <a:r>
              <a:rPr dirty="0" sz="1100">
                <a:latin typeface="Times New Roman"/>
                <a:cs typeface="Times New Roman"/>
              </a:rPr>
              <a:t>cuisine from </a:t>
            </a:r>
            <a:r>
              <a:rPr dirty="0" sz="1100" spc="-5">
                <a:latin typeface="Times New Roman"/>
                <a:cs typeface="Times New Roman"/>
              </a:rPr>
              <a:t>many </a:t>
            </a:r>
            <a:r>
              <a:rPr dirty="0" sz="1100">
                <a:latin typeface="Times New Roman"/>
                <a:cs typeface="Times New Roman"/>
              </a:rPr>
              <a:t>countries </a:t>
            </a:r>
            <a:r>
              <a:rPr dirty="0" sz="1100" spc="-5">
                <a:latin typeface="Times New Roman"/>
                <a:cs typeface="Times New Roman"/>
              </a:rPr>
              <a:t>such </a:t>
            </a:r>
            <a:r>
              <a:rPr dirty="0" sz="1100" spc="5">
                <a:latin typeface="Times New Roman"/>
                <a:cs typeface="Times New Roman"/>
              </a:rPr>
              <a:t>as </a:t>
            </a:r>
            <a:r>
              <a:rPr dirty="0" sz="1100" spc="-10">
                <a:latin typeface="Times New Roman"/>
                <a:cs typeface="Times New Roman"/>
              </a:rPr>
              <a:t>Indian,  </a:t>
            </a:r>
            <a:r>
              <a:rPr dirty="0" sz="1100" spc="-5">
                <a:latin typeface="Times New Roman"/>
                <a:cs typeface="Times New Roman"/>
              </a:rPr>
              <a:t>African, </a:t>
            </a:r>
            <a:r>
              <a:rPr dirty="0" sz="1100">
                <a:latin typeface="Times New Roman"/>
                <a:cs typeface="Times New Roman"/>
              </a:rPr>
              <a:t>Japan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etc.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204" y="3731513"/>
            <a:ext cx="5511165" cy="13950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55"/>
              </a:spcBef>
            </a:pPr>
            <a:r>
              <a:rPr dirty="0" sz="1000" spc="-15" b="1">
                <a:latin typeface="Calibri"/>
                <a:cs typeface="Calibri"/>
              </a:rPr>
              <a:t>1. </a:t>
            </a:r>
            <a:r>
              <a:rPr dirty="0" sz="1100" spc="-5" b="1">
                <a:latin typeface="Calibri"/>
                <a:cs typeface="Calibri"/>
              </a:rPr>
              <a:t>Cuisine </a:t>
            </a:r>
            <a:r>
              <a:rPr dirty="0" sz="1100" b="1">
                <a:latin typeface="Calibri"/>
                <a:cs typeface="Calibri"/>
              </a:rPr>
              <a:t>of </a:t>
            </a:r>
            <a:r>
              <a:rPr dirty="0" sz="1100" spc="-5" b="1">
                <a:latin typeface="Calibri"/>
                <a:cs typeface="Calibri"/>
              </a:rPr>
              <a:t>New </a:t>
            </a:r>
            <a:r>
              <a:rPr dirty="0" sz="1100" b="1">
                <a:latin typeface="Calibri"/>
                <a:cs typeface="Calibri"/>
              </a:rPr>
              <a:t>York </a:t>
            </a:r>
            <a:r>
              <a:rPr dirty="0" sz="1100" spc="-5" b="1">
                <a:latin typeface="Calibri"/>
                <a:cs typeface="Calibri"/>
              </a:rPr>
              <a:t>city </a:t>
            </a:r>
            <a:r>
              <a:rPr dirty="0" sz="1100" b="1">
                <a:latin typeface="Calibri"/>
                <a:cs typeface="Calibri"/>
              </a:rPr>
              <a:t>: </a:t>
            </a:r>
            <a:r>
              <a:rPr dirty="0" sz="1100" spc="-5">
                <a:latin typeface="Calibri"/>
                <a:cs typeface="Calibri"/>
              </a:rPr>
              <a:t>This data </a:t>
            </a:r>
            <a:r>
              <a:rPr dirty="0" sz="1100">
                <a:latin typeface="Calibri"/>
                <a:cs typeface="Calibri"/>
              </a:rPr>
              <a:t>has been manually prepared. </a:t>
            </a:r>
            <a:r>
              <a:rPr dirty="0" sz="1100" spc="-5">
                <a:latin typeface="Calibri"/>
                <a:cs typeface="Calibri"/>
              </a:rPr>
              <a:t>Data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taken from </a:t>
            </a:r>
            <a:r>
              <a:rPr dirty="0" sz="1100">
                <a:latin typeface="Calibri"/>
                <a:cs typeface="Calibri"/>
              </a:rPr>
              <a:t>Wikipedia  page </a:t>
            </a:r>
            <a:r>
              <a:rPr dirty="0" sz="1100" spc="-5">
                <a:latin typeface="Calibri"/>
                <a:cs typeface="Calibri"/>
              </a:rPr>
              <a:t>-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https://en.wikipedia.org/wiki/Cuisine_of_New_York_City</a:t>
            </a:r>
            <a:r>
              <a:rPr dirty="0" sz="11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45465">
              <a:lnSpc>
                <a:spcPts val="1270"/>
              </a:lnSpc>
            </a:pPr>
            <a:r>
              <a:rPr dirty="0" sz="1100" b="1">
                <a:latin typeface="Times New Roman"/>
                <a:cs typeface="Times New Roman"/>
              </a:rPr>
              <a:t>NEW </a:t>
            </a:r>
            <a:r>
              <a:rPr dirty="0" sz="1100" spc="-10" b="1">
                <a:latin typeface="Times New Roman"/>
                <a:cs typeface="Times New Roman"/>
              </a:rPr>
              <a:t>YORK CITY </a:t>
            </a:r>
            <a:r>
              <a:rPr dirty="0" sz="1100" spc="-5" b="1">
                <a:latin typeface="Times New Roman"/>
                <a:cs typeface="Times New Roman"/>
              </a:rPr>
              <a:t>CUISINE </a:t>
            </a:r>
            <a:r>
              <a:rPr dirty="0" sz="1100" b="1">
                <a:latin typeface="Times New Roman"/>
                <a:cs typeface="Times New Roman"/>
              </a:rPr>
              <a:t>: </a:t>
            </a:r>
            <a:r>
              <a:rPr dirty="0" sz="1100" spc="-5">
                <a:latin typeface="Times New Roman"/>
                <a:cs typeface="Times New Roman"/>
              </a:rPr>
              <a:t>Most Preferred </a:t>
            </a:r>
            <a:r>
              <a:rPr dirty="0" sz="1100">
                <a:latin typeface="Times New Roman"/>
                <a:cs typeface="Times New Roman"/>
              </a:rPr>
              <a:t>Food in New </a:t>
            </a:r>
            <a:r>
              <a:rPr dirty="0" sz="1100" spc="-5">
                <a:latin typeface="Times New Roman"/>
                <a:cs typeface="Times New Roman"/>
              </a:rPr>
              <a:t>York </a:t>
            </a:r>
            <a:r>
              <a:rPr dirty="0" sz="1100">
                <a:latin typeface="Times New Roman"/>
                <a:cs typeface="Times New Roman"/>
              </a:rPr>
              <a:t>City </a:t>
            </a:r>
            <a:r>
              <a:rPr dirty="0" sz="1100" spc="-5">
                <a:latin typeface="Times New Roman"/>
                <a:cs typeface="Times New Roman"/>
              </a:rPr>
              <a:t>–Italian, </a:t>
            </a:r>
            <a:r>
              <a:rPr dirty="0" sz="1100">
                <a:latin typeface="Times New Roman"/>
                <a:cs typeface="Times New Roman"/>
              </a:rPr>
              <a:t>Purto  </a:t>
            </a:r>
            <a:r>
              <a:rPr dirty="0" sz="1100" spc="-5">
                <a:latin typeface="Times New Roman"/>
                <a:cs typeface="Times New Roman"/>
              </a:rPr>
              <a:t>Rican, </a:t>
            </a:r>
            <a:r>
              <a:rPr dirty="0" sz="1100" spc="-10">
                <a:latin typeface="Times New Roman"/>
                <a:cs typeface="Times New Roman"/>
              </a:rPr>
              <a:t>Mexican, </a:t>
            </a:r>
            <a:r>
              <a:rPr dirty="0" sz="1100" spc="-5">
                <a:latin typeface="Times New Roman"/>
                <a:cs typeface="Times New Roman"/>
              </a:rPr>
              <a:t>Jewish, Indian, Pakistani </a:t>
            </a:r>
            <a:r>
              <a:rPr dirty="0" sz="1100">
                <a:latin typeface="Times New Roman"/>
                <a:cs typeface="Times New Roman"/>
              </a:rPr>
              <a:t>&amp;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Dominican.</a:t>
            </a:r>
            <a:endParaRPr sz="1100">
              <a:latin typeface="Times New Roman"/>
              <a:cs typeface="Times New Roman"/>
            </a:endParaRPr>
          </a:p>
          <a:p>
            <a:pPr marL="12700" marR="2155825">
              <a:lnSpc>
                <a:spcPts val="1270"/>
              </a:lnSpc>
              <a:spcBef>
                <a:spcPts val="459"/>
              </a:spcBef>
            </a:pPr>
            <a:r>
              <a:rPr dirty="0" sz="1100" spc="-5">
                <a:latin typeface="Times New Roman"/>
                <a:cs typeface="Times New Roman"/>
              </a:rPr>
              <a:t>Word </a:t>
            </a:r>
            <a:r>
              <a:rPr dirty="0" sz="1100">
                <a:latin typeface="Times New Roman"/>
                <a:cs typeface="Times New Roman"/>
              </a:rPr>
              <a:t>cloud </a:t>
            </a:r>
            <a:r>
              <a:rPr dirty="0" sz="1100" spc="-5">
                <a:latin typeface="Times New Roman"/>
                <a:cs typeface="Times New Roman"/>
              </a:rPr>
              <a:t>prepared </a:t>
            </a:r>
            <a:r>
              <a:rPr dirty="0" sz="1100">
                <a:latin typeface="Times New Roman"/>
                <a:cs typeface="Times New Roman"/>
              </a:rPr>
              <a:t>from </a:t>
            </a:r>
            <a:r>
              <a:rPr dirty="0" sz="1100" spc="1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data taken </a:t>
            </a:r>
            <a:r>
              <a:rPr dirty="0" sz="1100">
                <a:latin typeface="Times New Roman"/>
                <a:cs typeface="Times New Roman"/>
              </a:rPr>
              <a:t>from  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https://en.wikipedia.org/wiki/Cuisine_of_New_York_City</a:t>
            </a:r>
            <a:r>
              <a:rPr dirty="0" sz="1100" spc="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7335139"/>
            <a:ext cx="50311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Calibri"/>
                <a:cs typeface="Calibri"/>
              </a:rPr>
              <a:t>BROOKLYN CUISINE </a:t>
            </a:r>
            <a:r>
              <a:rPr dirty="0" sz="1100">
                <a:latin typeface="Calibri"/>
                <a:cs typeface="Calibri"/>
              </a:rPr>
              <a:t>-Most Preferred </a:t>
            </a:r>
            <a:r>
              <a:rPr dirty="0" sz="1100" spc="-5">
                <a:latin typeface="Calibri"/>
                <a:cs typeface="Calibri"/>
              </a:rPr>
              <a:t>Food </a:t>
            </a:r>
            <a:r>
              <a:rPr dirty="0" sz="1100">
                <a:latin typeface="Calibri"/>
                <a:cs typeface="Calibri"/>
              </a:rPr>
              <a:t>in Brooklyn is </a:t>
            </a:r>
            <a:r>
              <a:rPr dirty="0" sz="1100" spc="-5">
                <a:latin typeface="Calibri"/>
                <a:cs typeface="Calibri"/>
              </a:rPr>
              <a:t>–Italian, Purto </a:t>
            </a:r>
            <a:r>
              <a:rPr dirty="0" sz="1100">
                <a:latin typeface="Calibri"/>
                <a:cs typeface="Calibri"/>
              </a:rPr>
              <a:t>Rican &amp;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Mexican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5120639"/>
            <a:ext cx="2983229" cy="168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2073909"/>
            <a:ext cx="3732529" cy="1457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7879588"/>
            <a:ext cx="3296920" cy="1474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204" y="1154937"/>
            <a:ext cx="5311140" cy="3670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130"/>
              </a:spcBef>
            </a:pPr>
            <a:r>
              <a:rPr dirty="0" sz="1100" spc="-5" b="1">
                <a:latin typeface="Times New Roman"/>
                <a:cs typeface="Times New Roman"/>
              </a:rPr>
              <a:t>MANHATTAN CUISINE </a:t>
            </a:r>
            <a:r>
              <a:rPr dirty="0" sz="1100">
                <a:latin typeface="Times New Roman"/>
                <a:cs typeface="Times New Roman"/>
              </a:rPr>
              <a:t>- </a:t>
            </a:r>
            <a:r>
              <a:rPr dirty="0" sz="1100" spc="-5">
                <a:latin typeface="Times New Roman"/>
                <a:cs typeface="Times New Roman"/>
              </a:rPr>
              <a:t>Most Preferred </a:t>
            </a:r>
            <a:r>
              <a:rPr dirty="0" sz="1100">
                <a:latin typeface="Times New Roman"/>
                <a:cs typeface="Times New Roman"/>
              </a:rPr>
              <a:t>Food in Manhattan </a:t>
            </a:r>
            <a:r>
              <a:rPr dirty="0" sz="1100" spc="-10">
                <a:latin typeface="Times New Roman"/>
                <a:cs typeface="Times New Roman"/>
              </a:rPr>
              <a:t>is </a:t>
            </a:r>
            <a:r>
              <a:rPr dirty="0" sz="1100">
                <a:latin typeface="Times New Roman"/>
                <a:cs typeface="Times New Roman"/>
              </a:rPr>
              <a:t>– </a:t>
            </a:r>
            <a:r>
              <a:rPr dirty="0" sz="1100" spc="-10">
                <a:latin typeface="Times New Roman"/>
                <a:cs typeface="Times New Roman"/>
              </a:rPr>
              <a:t>Italian, American, </a:t>
            </a:r>
            <a:r>
              <a:rPr dirty="0" sz="1100" spc="-5">
                <a:latin typeface="Times New Roman"/>
                <a:cs typeface="Times New Roman"/>
              </a:rPr>
              <a:t>Puerto  Rican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Indian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204" y="4021073"/>
            <a:ext cx="54203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Times New Roman"/>
                <a:cs typeface="Times New Roman"/>
              </a:rPr>
              <a:t>QUEENS CUISINE </a:t>
            </a:r>
            <a:r>
              <a:rPr dirty="0" sz="1100" b="1">
                <a:latin typeface="Times New Roman"/>
                <a:cs typeface="Times New Roman"/>
              </a:rPr>
              <a:t>- </a:t>
            </a:r>
            <a:r>
              <a:rPr dirty="0" sz="1100" spc="-5">
                <a:latin typeface="Times New Roman"/>
                <a:cs typeface="Times New Roman"/>
              </a:rPr>
              <a:t>Most Preferred </a:t>
            </a:r>
            <a:r>
              <a:rPr dirty="0" sz="1100">
                <a:latin typeface="Times New Roman"/>
                <a:cs typeface="Times New Roman"/>
              </a:rPr>
              <a:t>Food in </a:t>
            </a:r>
            <a:r>
              <a:rPr dirty="0" sz="1100" spc="-5">
                <a:latin typeface="Times New Roman"/>
                <a:cs typeface="Times New Roman"/>
              </a:rPr>
              <a:t>Queens </a:t>
            </a:r>
            <a:r>
              <a:rPr dirty="0" sz="1100" spc="-10">
                <a:latin typeface="Times New Roman"/>
                <a:cs typeface="Times New Roman"/>
              </a:rPr>
              <a:t>is </a:t>
            </a:r>
            <a:r>
              <a:rPr dirty="0" sz="1100">
                <a:latin typeface="Times New Roman"/>
                <a:cs typeface="Times New Roman"/>
              </a:rPr>
              <a:t>– </a:t>
            </a:r>
            <a:r>
              <a:rPr dirty="0" sz="1100" spc="-10">
                <a:latin typeface="Times New Roman"/>
                <a:cs typeface="Times New Roman"/>
              </a:rPr>
              <a:t>Indian, Irish, </a:t>
            </a:r>
            <a:r>
              <a:rPr dirty="0" sz="1100" spc="-5">
                <a:latin typeface="Times New Roman"/>
                <a:cs typeface="Times New Roman"/>
              </a:rPr>
              <a:t>Pakistani </a:t>
            </a:r>
            <a:r>
              <a:rPr dirty="0" sz="1100" spc="5">
                <a:latin typeface="Times New Roman"/>
                <a:cs typeface="Times New Roman"/>
              </a:rPr>
              <a:t>and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Mexican.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6459981"/>
            <a:ext cx="5505450" cy="35242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204"/>
              </a:spcBef>
            </a:pPr>
            <a:r>
              <a:rPr dirty="0" sz="1100" b="1">
                <a:latin typeface="Times New Roman"/>
                <a:cs typeface="Times New Roman"/>
              </a:rPr>
              <a:t>THE </a:t>
            </a:r>
            <a:r>
              <a:rPr dirty="0" sz="1100" spc="-5" b="1">
                <a:latin typeface="Times New Roman"/>
                <a:cs typeface="Times New Roman"/>
              </a:rPr>
              <a:t>BRONX CUISINE </a:t>
            </a:r>
            <a:r>
              <a:rPr dirty="0" sz="1100" b="1">
                <a:latin typeface="Times New Roman"/>
                <a:cs typeface="Times New Roman"/>
              </a:rPr>
              <a:t>- </a:t>
            </a:r>
            <a:r>
              <a:rPr dirty="0" sz="1100" spc="-5">
                <a:latin typeface="Times New Roman"/>
                <a:cs typeface="Times New Roman"/>
              </a:rPr>
              <a:t>Most Preferred Food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5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Bronx </a:t>
            </a:r>
            <a:r>
              <a:rPr dirty="0" sz="1100" spc="-10">
                <a:latin typeface="Times New Roman"/>
                <a:cs typeface="Times New Roman"/>
              </a:rPr>
              <a:t>is </a:t>
            </a:r>
            <a:r>
              <a:rPr dirty="0" sz="1100">
                <a:latin typeface="Times New Roman"/>
                <a:cs typeface="Times New Roman"/>
              </a:rPr>
              <a:t>– </a:t>
            </a:r>
            <a:r>
              <a:rPr dirty="0" sz="1100" spc="-5">
                <a:latin typeface="Times New Roman"/>
                <a:cs typeface="Times New Roman"/>
              </a:rPr>
              <a:t>Italian,Puerto Rican, Albanian  and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Dominican.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204" y="9057893"/>
            <a:ext cx="4208145" cy="364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used </a:t>
            </a:r>
            <a:r>
              <a:rPr dirty="0" sz="1100">
                <a:latin typeface="Times New Roman"/>
                <a:cs typeface="Times New Roman"/>
              </a:rPr>
              <a:t>the Foursquare </a:t>
            </a:r>
            <a:r>
              <a:rPr dirty="0" sz="1100" spc="-10">
                <a:latin typeface="Times New Roman"/>
                <a:cs typeface="Times New Roman"/>
              </a:rPr>
              <a:t>API </a:t>
            </a:r>
            <a:r>
              <a:rPr dirty="0" sz="1100" spc="-5">
                <a:latin typeface="Times New Roman"/>
                <a:cs typeface="Times New Roman"/>
              </a:rPr>
              <a:t>data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explore neighborhoods </a:t>
            </a:r>
            <a:r>
              <a:rPr dirty="0" sz="1100" spc="-10">
                <a:latin typeface="Times New Roman"/>
                <a:cs typeface="Times New Roman"/>
              </a:rPr>
              <a:t>in </a:t>
            </a:r>
            <a:r>
              <a:rPr dirty="0" sz="1100">
                <a:latin typeface="Times New Roman"/>
                <a:cs typeface="Times New Roman"/>
              </a:rPr>
              <a:t>New </a:t>
            </a:r>
            <a:r>
              <a:rPr dirty="0" sz="1100" spc="-5">
                <a:latin typeface="Times New Roman"/>
                <a:cs typeface="Times New Roman"/>
              </a:rPr>
              <a:t>York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City.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5" b="1">
                <a:latin typeface="Calibri"/>
                <a:cs typeface="Calibri"/>
              </a:rPr>
              <a:t>Brooklyn and Manhattan Visualization </a:t>
            </a:r>
            <a:r>
              <a:rPr dirty="0" sz="1100" b="1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840102"/>
            <a:ext cx="3360420" cy="1666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4385182"/>
            <a:ext cx="3343275" cy="1828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2494" y="6981825"/>
            <a:ext cx="3206114" cy="15619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204" y="7716139"/>
            <a:ext cx="209486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Times New Roman"/>
                <a:cs typeface="Times New Roman"/>
              </a:rPr>
              <a:t>Brooklyn and </a:t>
            </a:r>
            <a:r>
              <a:rPr dirty="0" sz="1100" b="1">
                <a:latin typeface="Times New Roman"/>
                <a:cs typeface="Times New Roman"/>
              </a:rPr>
              <a:t>Manhattan </a:t>
            </a:r>
            <a:r>
              <a:rPr dirty="0" sz="1100" spc="-5" b="1">
                <a:latin typeface="Times New Roman"/>
                <a:cs typeface="Times New Roman"/>
              </a:rPr>
              <a:t>Venues</a:t>
            </a:r>
            <a:r>
              <a:rPr dirty="0" sz="1100" spc="-6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588195"/>
            <a:ext cx="27793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Brooklyn and Manhattan Venues Visualization</a:t>
            </a:r>
            <a:r>
              <a:rPr dirty="0" sz="1100" b="1">
                <a:latin typeface="Calibri"/>
                <a:cs typeface="Calibri"/>
              </a:rPr>
              <a:t> 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4840477"/>
            <a:ext cx="5755005" cy="2512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8200" y="914399"/>
            <a:ext cx="5754497" cy="2508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8200" y="8164829"/>
            <a:ext cx="5687695" cy="1151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204" y="4566665"/>
            <a:ext cx="367982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Calibri"/>
                <a:cs typeface="Calibri"/>
              </a:rPr>
              <a:t>Bronx, </a:t>
            </a:r>
            <a:r>
              <a:rPr dirty="0" sz="1100" spc="-5" b="1">
                <a:latin typeface="Calibri"/>
                <a:cs typeface="Calibri"/>
              </a:rPr>
              <a:t>Queens </a:t>
            </a:r>
            <a:r>
              <a:rPr dirty="0" sz="1100" spc="5" b="1">
                <a:latin typeface="Calibri"/>
                <a:cs typeface="Calibri"/>
              </a:rPr>
              <a:t>and </a:t>
            </a:r>
            <a:r>
              <a:rPr dirty="0" sz="1100" spc="-5" b="1">
                <a:latin typeface="Calibri"/>
                <a:cs typeface="Calibri"/>
              </a:rPr>
              <a:t>Staten Island Neighborhoods Visualization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710042"/>
            <a:ext cx="32150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Bronx, </a:t>
            </a:r>
            <a:r>
              <a:rPr dirty="0" sz="1100" spc="-5" b="1">
                <a:latin typeface="Calibri"/>
                <a:cs typeface="Calibri"/>
              </a:rPr>
              <a:t>Queens </a:t>
            </a:r>
            <a:r>
              <a:rPr dirty="0" sz="1100" spc="5" b="1">
                <a:latin typeface="Calibri"/>
                <a:cs typeface="Calibri"/>
              </a:rPr>
              <a:t>and </a:t>
            </a:r>
            <a:r>
              <a:rPr dirty="0" sz="1100" spc="-5" b="1">
                <a:latin typeface="Calibri"/>
                <a:cs typeface="Calibri"/>
              </a:rPr>
              <a:t>Staten Island Venues Visualization</a:t>
            </a:r>
            <a:r>
              <a:rPr dirty="0" sz="1100" spc="-4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481962"/>
            <a:ext cx="5758815" cy="2243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5149849"/>
            <a:ext cx="5634990" cy="2287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8297926"/>
            <a:ext cx="5727827" cy="1071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204" y="892809"/>
            <a:ext cx="36760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Times New Roman"/>
                <a:cs typeface="Times New Roman"/>
              </a:rPr>
              <a:t>Bronx, Queens </a:t>
            </a:r>
            <a:r>
              <a:rPr dirty="0" sz="1100" spc="-5" b="1">
                <a:latin typeface="Times New Roman"/>
                <a:cs typeface="Times New Roman"/>
              </a:rPr>
              <a:t>and Staten </a:t>
            </a:r>
            <a:r>
              <a:rPr dirty="0" sz="1100" b="1">
                <a:latin typeface="Times New Roman"/>
                <a:cs typeface="Times New Roman"/>
              </a:rPr>
              <a:t>Island </a:t>
            </a:r>
            <a:r>
              <a:rPr dirty="0" sz="1100" spc="-5" b="1">
                <a:latin typeface="Times New Roman"/>
                <a:cs typeface="Times New Roman"/>
              </a:rPr>
              <a:t>Venues Map </a:t>
            </a:r>
            <a:r>
              <a:rPr dirty="0" sz="1100" b="1">
                <a:latin typeface="Times New Roman"/>
                <a:cs typeface="Times New Roman"/>
              </a:rPr>
              <a:t>Visualization</a:t>
            </a:r>
            <a:r>
              <a:rPr dirty="0" sz="1100" spc="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255770"/>
            <a:ext cx="5289550" cy="1706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Calibri"/>
                <a:cs typeface="Calibri"/>
              </a:rPr>
              <a:t>Results:</a:t>
            </a:r>
            <a:endParaRPr sz="16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985"/>
              </a:spcBef>
            </a:pPr>
            <a:r>
              <a:rPr dirty="0" sz="1100" spc="-5" b="1">
                <a:latin typeface="Times New Roman"/>
                <a:cs typeface="Times New Roman"/>
              </a:rPr>
              <a:t>Neighborhood K-Means clustering </a:t>
            </a:r>
            <a:r>
              <a:rPr dirty="0" sz="1100" b="1">
                <a:latin typeface="Times New Roman"/>
                <a:cs typeface="Times New Roman"/>
              </a:rPr>
              <a:t>based </a:t>
            </a:r>
            <a:r>
              <a:rPr dirty="0" sz="1100" spc="10" b="1">
                <a:latin typeface="Times New Roman"/>
                <a:cs typeface="Times New Roman"/>
              </a:rPr>
              <a:t>on </a:t>
            </a:r>
            <a:r>
              <a:rPr dirty="0" sz="1100" spc="-10" b="1">
                <a:latin typeface="Times New Roman"/>
                <a:cs typeface="Times New Roman"/>
              </a:rPr>
              <a:t>mean </a:t>
            </a:r>
            <a:r>
              <a:rPr dirty="0" sz="1100" spc="-5" b="1">
                <a:latin typeface="Times New Roman"/>
                <a:cs typeface="Times New Roman"/>
              </a:rPr>
              <a:t>occurrence </a:t>
            </a:r>
            <a:r>
              <a:rPr dirty="0" sz="1100" spc="10" b="1">
                <a:latin typeface="Times New Roman"/>
                <a:cs typeface="Times New Roman"/>
              </a:rPr>
              <a:t>of </a:t>
            </a:r>
            <a:r>
              <a:rPr dirty="0" sz="1100" spc="-5" b="1">
                <a:latin typeface="Times New Roman"/>
                <a:cs typeface="Times New Roman"/>
              </a:rPr>
              <a:t>venue category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88900" marR="5080">
              <a:lnSpc>
                <a:spcPts val="1270"/>
              </a:lnSpc>
            </a:pPr>
            <a:r>
              <a:rPr dirty="0" sz="1100" spc="10">
                <a:latin typeface="Times New Roman"/>
                <a:cs typeface="Times New Roman"/>
              </a:rPr>
              <a:t>To </a:t>
            </a:r>
            <a:r>
              <a:rPr dirty="0" sz="1100" spc="-10">
                <a:latin typeface="Times New Roman"/>
                <a:cs typeface="Times New Roman"/>
              </a:rPr>
              <a:t>cluster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neighborhoods </a:t>
            </a:r>
            <a:r>
              <a:rPr dirty="0" sz="1100">
                <a:latin typeface="Times New Roman"/>
                <a:cs typeface="Times New Roman"/>
              </a:rPr>
              <a:t>into </a:t>
            </a:r>
            <a:r>
              <a:rPr dirty="0" sz="1100" spc="-5">
                <a:latin typeface="Times New Roman"/>
                <a:cs typeface="Times New Roman"/>
              </a:rPr>
              <a:t>two clusters </a:t>
            </a:r>
            <a:r>
              <a:rPr dirty="0" sz="1100" spc="-10">
                <a:latin typeface="Times New Roman"/>
                <a:cs typeface="Times New Roman"/>
              </a:rPr>
              <a:t>the </a:t>
            </a:r>
            <a:r>
              <a:rPr dirty="0" sz="1100">
                <a:latin typeface="Times New Roman"/>
                <a:cs typeface="Times New Roman"/>
              </a:rPr>
              <a:t>K-Means </a:t>
            </a:r>
            <a:r>
              <a:rPr dirty="0" sz="1100" spc="-5">
                <a:latin typeface="Times New Roman"/>
                <a:cs typeface="Times New Roman"/>
              </a:rPr>
              <a:t>clustering Algorithm </a:t>
            </a:r>
            <a:r>
              <a:rPr dirty="0" sz="1100" spc="-10">
                <a:latin typeface="Times New Roman"/>
                <a:cs typeface="Times New Roman"/>
              </a:rPr>
              <a:t>is used. </a:t>
            </a:r>
            <a:r>
              <a:rPr dirty="0" sz="1100" spc="-5" i="1">
                <a:latin typeface="Times New Roman"/>
                <a:cs typeface="Times New Roman"/>
              </a:rPr>
              <a:t>k</a:t>
            </a:r>
            <a:r>
              <a:rPr dirty="0" sz="1100" spc="-5">
                <a:latin typeface="Times New Roman"/>
                <a:cs typeface="Times New Roman"/>
              </a:rPr>
              <a:t>-  </a:t>
            </a:r>
            <a:r>
              <a:rPr dirty="0" sz="1100" spc="-10">
                <a:latin typeface="Times New Roman"/>
                <a:cs typeface="Times New Roman"/>
              </a:rPr>
              <a:t>means </a:t>
            </a:r>
            <a:r>
              <a:rPr dirty="0" sz="1100" spc="-5">
                <a:latin typeface="Times New Roman"/>
                <a:cs typeface="Times New Roman"/>
              </a:rPr>
              <a:t>clustering </a:t>
            </a:r>
            <a:r>
              <a:rPr dirty="0" sz="1100" spc="-10">
                <a:latin typeface="Times New Roman"/>
                <a:cs typeface="Times New Roman"/>
              </a:rPr>
              <a:t>aims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partition </a:t>
            </a:r>
            <a:r>
              <a:rPr dirty="0" sz="1100" i="1">
                <a:latin typeface="Times New Roman"/>
                <a:cs typeface="Times New Roman"/>
              </a:rPr>
              <a:t>n </a:t>
            </a:r>
            <a:r>
              <a:rPr dirty="0" sz="1100" spc="-5">
                <a:latin typeface="Times New Roman"/>
                <a:cs typeface="Times New Roman"/>
              </a:rPr>
              <a:t>observations into </a:t>
            </a:r>
            <a:r>
              <a:rPr dirty="0" sz="1100" i="1">
                <a:latin typeface="Times New Roman"/>
                <a:cs typeface="Times New Roman"/>
              </a:rPr>
              <a:t>k </a:t>
            </a:r>
            <a:r>
              <a:rPr dirty="0" sz="1100" spc="-5">
                <a:latin typeface="Times New Roman"/>
                <a:cs typeface="Times New Roman"/>
              </a:rPr>
              <a:t>clusters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which </a:t>
            </a:r>
            <a:r>
              <a:rPr dirty="0" sz="1100" spc="-10">
                <a:latin typeface="Times New Roman"/>
                <a:cs typeface="Times New Roman"/>
              </a:rPr>
              <a:t>each </a:t>
            </a:r>
            <a:r>
              <a:rPr dirty="0" sz="1100" spc="-5">
                <a:latin typeface="Times New Roman"/>
                <a:cs typeface="Times New Roman"/>
              </a:rPr>
              <a:t>observation  belongs </a:t>
            </a:r>
            <a:r>
              <a:rPr dirty="0" sz="1100">
                <a:latin typeface="Times New Roman"/>
                <a:cs typeface="Times New Roman"/>
              </a:rPr>
              <a:t>to the </a:t>
            </a:r>
            <a:r>
              <a:rPr dirty="0" sz="1100" spc="-5">
                <a:latin typeface="Times New Roman"/>
                <a:cs typeface="Times New Roman"/>
              </a:rPr>
              <a:t>cluster </a:t>
            </a:r>
            <a:r>
              <a:rPr dirty="0" sz="1100">
                <a:latin typeface="Times New Roman"/>
                <a:cs typeface="Times New Roman"/>
              </a:rPr>
              <a:t>with the </a:t>
            </a:r>
            <a:r>
              <a:rPr dirty="0" sz="1100" spc="-5">
                <a:latin typeface="Times New Roman"/>
                <a:cs typeface="Times New Roman"/>
              </a:rPr>
              <a:t>nearest </a:t>
            </a:r>
            <a:r>
              <a:rPr dirty="0" sz="1100" spc="-10">
                <a:latin typeface="Times New Roman"/>
                <a:cs typeface="Times New Roman"/>
              </a:rPr>
              <a:t>mean. </a:t>
            </a:r>
            <a:r>
              <a:rPr dirty="0" sz="1100" spc="-5">
                <a:latin typeface="Times New Roman"/>
                <a:cs typeface="Times New Roman"/>
              </a:rPr>
              <a:t>It </a:t>
            </a:r>
            <a:r>
              <a:rPr dirty="0" sz="1100" spc="-10">
                <a:latin typeface="Times New Roman"/>
                <a:cs typeface="Times New Roman"/>
              </a:rPr>
              <a:t>uses </a:t>
            </a:r>
            <a:r>
              <a:rPr dirty="0" sz="1100" spc="-5">
                <a:latin typeface="Times New Roman"/>
                <a:cs typeface="Times New Roman"/>
              </a:rPr>
              <a:t>iterative refinement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approach.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88900">
              <a:lnSpc>
                <a:spcPts val="1310"/>
              </a:lnSpc>
              <a:spcBef>
                <a:spcPts val="5"/>
              </a:spcBef>
            </a:pPr>
            <a:r>
              <a:rPr dirty="0" sz="1100" spc="-5" b="1">
                <a:latin typeface="Times New Roman"/>
                <a:cs typeface="Times New Roman"/>
              </a:rPr>
              <a:t>Brooklyn </a:t>
            </a:r>
            <a:r>
              <a:rPr dirty="0" sz="1100" b="1">
                <a:latin typeface="Times New Roman"/>
                <a:cs typeface="Times New Roman"/>
              </a:rPr>
              <a:t>&amp; Manhattan</a:t>
            </a:r>
            <a:r>
              <a:rPr dirty="0" sz="1100" spc="-6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310"/>
              </a:lnSpc>
            </a:pPr>
            <a:r>
              <a:rPr dirty="0" sz="1100" spc="-10">
                <a:latin typeface="Times New Roman"/>
                <a:cs typeface="Times New Roman"/>
              </a:rPr>
              <a:t>Different </a:t>
            </a:r>
            <a:r>
              <a:rPr dirty="0" sz="1100" spc="-5">
                <a:latin typeface="Times New Roman"/>
                <a:cs typeface="Times New Roman"/>
              </a:rPr>
              <a:t>clusters </a:t>
            </a:r>
            <a:r>
              <a:rPr dirty="0" sz="1100" spc="-10">
                <a:latin typeface="Times New Roman"/>
                <a:cs typeface="Times New Roman"/>
              </a:rPr>
              <a:t>types </a:t>
            </a:r>
            <a:r>
              <a:rPr dirty="0" sz="1100" spc="10">
                <a:latin typeface="Times New Roman"/>
                <a:cs typeface="Times New Roman"/>
              </a:rPr>
              <a:t>are </a:t>
            </a:r>
            <a:r>
              <a:rPr dirty="0" sz="1100" spc="-5">
                <a:latin typeface="Times New Roman"/>
                <a:cs typeface="Times New Roman"/>
              </a:rPr>
              <a:t>created </a:t>
            </a:r>
            <a:r>
              <a:rPr dirty="0" sz="1100">
                <a:latin typeface="Times New Roman"/>
                <a:cs typeface="Times New Roman"/>
              </a:rPr>
              <a:t>by using </a:t>
            </a:r>
            <a:r>
              <a:rPr dirty="0" sz="1100" spc="-5" i="1">
                <a:latin typeface="Times New Roman"/>
                <a:cs typeface="Times New Roman"/>
              </a:rPr>
              <a:t>k</a:t>
            </a:r>
            <a:r>
              <a:rPr dirty="0" sz="1100" spc="-5">
                <a:latin typeface="Times New Roman"/>
                <a:cs typeface="Times New Roman"/>
              </a:rPr>
              <a:t>-means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clustering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8752713"/>
            <a:ext cx="5274945" cy="85280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80"/>
              </a:spcBef>
            </a:pPr>
            <a:r>
              <a:rPr dirty="0" sz="1100" spc="-10" b="1">
                <a:latin typeface="Times New Roman"/>
                <a:cs typeface="Times New Roman"/>
              </a:rPr>
              <a:t>Cluster0 </a:t>
            </a:r>
            <a:r>
              <a:rPr dirty="0" sz="1100" b="1">
                <a:latin typeface="Times New Roman"/>
                <a:cs typeface="Times New Roman"/>
              </a:rPr>
              <a:t>: </a:t>
            </a:r>
            <a:r>
              <a:rPr dirty="0" sz="1100">
                <a:latin typeface="Times New Roman"/>
                <a:cs typeface="Times New Roman"/>
              </a:rPr>
              <a:t>The Total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>
                <a:latin typeface="Times New Roman"/>
                <a:cs typeface="Times New Roman"/>
              </a:rPr>
              <a:t>Total Sum of </a:t>
            </a:r>
            <a:r>
              <a:rPr dirty="0" sz="1100" spc="-5">
                <a:latin typeface="Times New Roman"/>
                <a:cs typeface="Times New Roman"/>
              </a:rPr>
              <a:t>cluster0 has </a:t>
            </a:r>
            <a:r>
              <a:rPr dirty="0" sz="1100" spc="-10">
                <a:latin typeface="Times New Roman"/>
                <a:cs typeface="Times New Roman"/>
              </a:rPr>
              <a:t>smallest value. </a:t>
            </a:r>
            <a:r>
              <a:rPr dirty="0" sz="1100" spc="-5">
                <a:latin typeface="Times New Roman"/>
                <a:cs typeface="Times New Roman"/>
              </a:rPr>
              <a:t>It </a:t>
            </a:r>
            <a:r>
              <a:rPr dirty="0" sz="1100" spc="-10">
                <a:latin typeface="Times New Roman"/>
                <a:cs typeface="Times New Roman"/>
              </a:rPr>
              <a:t>shows </a:t>
            </a:r>
            <a:r>
              <a:rPr dirty="0" sz="1100" spc="-5">
                <a:latin typeface="Times New Roman"/>
                <a:cs typeface="Times New Roman"/>
              </a:rPr>
              <a:t>that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10">
                <a:latin typeface="Times New Roman"/>
                <a:cs typeface="Times New Roman"/>
              </a:rPr>
              <a:t>market is  not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saturated.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135890">
              <a:lnSpc>
                <a:spcPts val="1270"/>
              </a:lnSpc>
            </a:pPr>
            <a:r>
              <a:rPr dirty="0" sz="1100" spc="-10" b="1">
                <a:latin typeface="Times New Roman"/>
                <a:cs typeface="Times New Roman"/>
              </a:rPr>
              <a:t>Cluster1 </a:t>
            </a:r>
            <a:r>
              <a:rPr dirty="0" sz="1100" b="1">
                <a:latin typeface="Times New Roman"/>
                <a:cs typeface="Times New Roman"/>
              </a:rPr>
              <a:t>: </a:t>
            </a:r>
            <a:r>
              <a:rPr dirty="0" sz="1100">
                <a:latin typeface="Times New Roman"/>
                <a:cs typeface="Times New Roman"/>
              </a:rPr>
              <a:t>The Total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>
                <a:latin typeface="Times New Roman"/>
                <a:cs typeface="Times New Roman"/>
              </a:rPr>
              <a:t>Total Sum of </a:t>
            </a:r>
            <a:r>
              <a:rPr dirty="0" sz="1100" spc="-5">
                <a:latin typeface="Times New Roman"/>
                <a:cs typeface="Times New Roman"/>
              </a:rPr>
              <a:t>cluster1 has </a:t>
            </a:r>
            <a:r>
              <a:rPr dirty="0" sz="1100" spc="-10">
                <a:latin typeface="Times New Roman"/>
                <a:cs typeface="Times New Roman"/>
              </a:rPr>
              <a:t>highest value. </a:t>
            </a:r>
            <a:r>
              <a:rPr dirty="0" sz="1100" spc="-5">
                <a:latin typeface="Times New Roman"/>
                <a:cs typeface="Times New Roman"/>
              </a:rPr>
              <a:t>It shows that </a:t>
            </a:r>
            <a:r>
              <a:rPr dirty="0" sz="1100" spc="-10">
                <a:latin typeface="Times New Roman"/>
                <a:cs typeface="Times New Roman"/>
              </a:rPr>
              <a:t>the markets  </a:t>
            </a:r>
            <a:r>
              <a:rPr dirty="0" sz="1100" spc="10">
                <a:latin typeface="Times New Roman"/>
                <a:cs typeface="Times New Roman"/>
              </a:rPr>
              <a:t>are </a:t>
            </a:r>
            <a:r>
              <a:rPr dirty="0" sz="1100" spc="-10">
                <a:latin typeface="Times New Roman"/>
                <a:cs typeface="Times New Roman"/>
              </a:rPr>
              <a:t>saturated. Number </a:t>
            </a:r>
            <a:r>
              <a:rPr dirty="0" sz="110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restaurants </a:t>
            </a:r>
            <a:r>
              <a:rPr dirty="0" sz="1100" spc="10">
                <a:latin typeface="Times New Roman"/>
                <a:cs typeface="Times New Roman"/>
              </a:rPr>
              <a:t>are </a:t>
            </a:r>
            <a:r>
              <a:rPr dirty="0" sz="1100" spc="-5">
                <a:latin typeface="Times New Roman"/>
                <a:cs typeface="Times New Roman"/>
              </a:rPr>
              <a:t>very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high.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6127749"/>
            <a:ext cx="5730240" cy="2352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1363979"/>
            <a:ext cx="5747765" cy="23425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MAHESH REDDY</dc:creator>
  <dcterms:created xsi:type="dcterms:W3CDTF">2020-06-14T19:08:31Z</dcterms:created>
  <dcterms:modified xsi:type="dcterms:W3CDTF">2020-06-14T19:08:31Z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2020-06-14T00:00:00Z</vt:filetime>
  </property>
</Properties>
</file>