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16BDB5-E925-414A-A68D-8FDC72297B4E}">
  <a:tblStyle styleId="{9A16BDB5-E925-414A-A68D-8FDC72297B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143e396a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59143e396a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9143e396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59143e396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9143e396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59143e396a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9143e396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59143e396a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9143e396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59143e396a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9143e396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59143e396a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9143e396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59143e396a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9143e39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59143e396a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9143e396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59143e396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9143e396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59143e396a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9143e396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59143e396a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9143e39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59143e396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9143e396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59143e396a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9143e396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59143e396a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9143e39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59143e396a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9143e396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59143e396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9143e396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59143e396a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9143e396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59143e396a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9143e396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59143e396a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9143e39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59143e396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143e39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59143e396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9143e396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9143e396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9143e39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59143e396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9143e396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59143e396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title"/>
          </p:nvPr>
        </p:nvSpPr>
        <p:spPr>
          <a:xfrm>
            <a:off x="36750" y="367400"/>
            <a:ext cx="9144000" cy="117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200">
                <a:solidFill>
                  <a:srgbClr val="CC0000"/>
                </a:solidFill>
                <a:latin typeface="Montserrat"/>
                <a:ea typeface="Montserrat"/>
                <a:cs typeface="Montserrat"/>
                <a:sym typeface="Montserrat"/>
              </a:rPr>
              <a:t>         </a:t>
            </a:r>
            <a:endParaRPr b="1" sz="4200">
              <a:solidFill>
                <a:schemeClr val="accent5"/>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rgbClr val="E06666"/>
              </a:solidFill>
              <a:latin typeface="Montserrat"/>
              <a:ea typeface="Montserrat"/>
              <a:cs typeface="Montserrat"/>
              <a:sym typeface="Montserrat"/>
            </a:endParaRPr>
          </a:p>
          <a:p>
            <a:pPr indent="0" lvl="0" marL="0" rtl="0" algn="l">
              <a:spcBef>
                <a:spcPts val="0"/>
              </a:spcBef>
              <a:spcAft>
                <a:spcPts val="0"/>
              </a:spcAft>
              <a:buClr>
                <a:srgbClr val="000000"/>
              </a:buClr>
              <a:buSzPts val="5200"/>
              <a:buFont typeface="Arial"/>
              <a:buNone/>
            </a:pPr>
            <a:r>
              <a:rPr b="1" lang="en" sz="4200">
                <a:latin typeface="Montserrat"/>
                <a:ea typeface="Montserrat"/>
                <a:cs typeface="Montserrat"/>
                <a:sym typeface="Montserrat"/>
              </a:rPr>
              <a:t>            </a:t>
            </a:r>
            <a:r>
              <a:rPr b="1" lang="en" sz="4200">
                <a:solidFill>
                  <a:srgbClr val="CC0000"/>
                </a:solidFill>
              </a:rPr>
              <a:t>Capstone Project-1</a:t>
            </a:r>
            <a:endParaRPr b="1" sz="1600">
              <a:solidFill>
                <a:srgbClr val="CC0000"/>
              </a:solidFill>
            </a:endParaRPr>
          </a:p>
        </p:txBody>
      </p:sp>
      <p:sp>
        <p:nvSpPr>
          <p:cNvPr id="101" name="Google Shape;101;p25"/>
          <p:cNvSpPr txBox="1"/>
          <p:nvPr>
            <p:ph idx="1" type="body"/>
          </p:nvPr>
        </p:nvSpPr>
        <p:spPr>
          <a:xfrm>
            <a:off x="311700" y="1737975"/>
            <a:ext cx="8520600" cy="2831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chemeClr val="lt1"/>
                </a:solidFill>
              </a:rPr>
              <a:t>Play Store App Review Analysis</a:t>
            </a:r>
            <a:endParaRPr b="1" sz="3600">
              <a:solidFill>
                <a:schemeClr val="lt1"/>
              </a:solidFill>
            </a:endParaRPr>
          </a:p>
          <a:p>
            <a:pPr indent="0" lvl="0" marL="0" rtl="0" algn="ctr">
              <a:lnSpc>
                <a:spcPct val="100000"/>
              </a:lnSpc>
              <a:spcBef>
                <a:spcPts val="0"/>
              </a:spcBef>
              <a:spcAft>
                <a:spcPts val="0"/>
              </a:spcAft>
              <a:buClr>
                <a:srgbClr val="000000"/>
              </a:buClr>
              <a:buSzPts val="5200"/>
              <a:buFont typeface="Arial"/>
              <a:buNone/>
            </a:pPr>
            <a:r>
              <a:t/>
            </a:r>
            <a:endParaRPr b="1" sz="3600">
              <a:solidFill>
                <a:schemeClr val="lt1"/>
              </a:solidFill>
            </a:endParaRPr>
          </a:p>
          <a:p>
            <a:pPr indent="0" lvl="0" marL="0" rtl="0" algn="ctr">
              <a:lnSpc>
                <a:spcPct val="100000"/>
              </a:lnSpc>
              <a:spcBef>
                <a:spcPts val="0"/>
              </a:spcBef>
              <a:spcAft>
                <a:spcPts val="0"/>
              </a:spcAft>
              <a:buClr>
                <a:srgbClr val="000000"/>
              </a:buClr>
              <a:buSzPts val="5200"/>
              <a:buFont typeface="Arial"/>
              <a:buNone/>
            </a:pPr>
            <a:r>
              <a:rPr b="1" lang="en" sz="2600">
                <a:solidFill>
                  <a:srgbClr val="4A86E8"/>
                </a:solidFill>
              </a:rPr>
              <a:t>By</a:t>
            </a:r>
            <a:endParaRPr b="1" sz="2600">
              <a:solidFill>
                <a:srgbClr val="4A86E8"/>
              </a:solidFill>
            </a:endParaRPr>
          </a:p>
          <a:p>
            <a:pPr indent="0" lvl="0" marL="0" rtl="0" algn="ctr">
              <a:lnSpc>
                <a:spcPct val="100000"/>
              </a:lnSpc>
              <a:spcBef>
                <a:spcPts val="0"/>
              </a:spcBef>
              <a:spcAft>
                <a:spcPts val="0"/>
              </a:spcAft>
              <a:buClr>
                <a:srgbClr val="000000"/>
              </a:buClr>
              <a:buSzPts val="5200"/>
              <a:buFont typeface="Arial"/>
              <a:buNone/>
            </a:pPr>
            <a:r>
              <a:rPr b="1" lang="en" sz="1600">
                <a:solidFill>
                  <a:schemeClr val="lt1"/>
                </a:solidFill>
              </a:rPr>
              <a:t>Aniket Deshmukh</a:t>
            </a:r>
            <a:endParaRPr b="1" sz="1600">
              <a:solidFill>
                <a:schemeClr val="lt1"/>
              </a:solidFill>
            </a:endParaRPr>
          </a:p>
          <a:p>
            <a:pPr indent="0" lvl="0" marL="0" rtl="0" algn="ctr">
              <a:lnSpc>
                <a:spcPct val="100000"/>
              </a:lnSpc>
              <a:spcBef>
                <a:spcPts val="0"/>
              </a:spcBef>
              <a:spcAft>
                <a:spcPts val="0"/>
              </a:spcAft>
              <a:buClr>
                <a:srgbClr val="000000"/>
              </a:buClr>
              <a:buSzPts val="5200"/>
              <a:buFont typeface="Arial"/>
              <a:buNone/>
            </a:pPr>
            <a:r>
              <a:rPr b="1" lang="en" sz="1600">
                <a:solidFill>
                  <a:schemeClr val="lt1"/>
                </a:solidFill>
              </a:rPr>
              <a:t>Mahesh Landage</a:t>
            </a:r>
            <a:endParaRPr b="1" sz="1600">
              <a:solidFill>
                <a:schemeClr val="lt1"/>
              </a:solidFill>
            </a:endParaRPr>
          </a:p>
          <a:p>
            <a:pPr indent="0" lvl="0" marL="0" rtl="0" algn="ctr">
              <a:lnSpc>
                <a:spcPct val="100000"/>
              </a:lnSpc>
              <a:spcBef>
                <a:spcPts val="0"/>
              </a:spcBef>
              <a:spcAft>
                <a:spcPts val="0"/>
              </a:spcAft>
              <a:buClr>
                <a:srgbClr val="000000"/>
              </a:buClr>
              <a:buSzPts val="5200"/>
              <a:buFont typeface="Arial"/>
              <a:buNone/>
            </a:pPr>
            <a:r>
              <a:rPr b="1" lang="en" sz="1600">
                <a:solidFill>
                  <a:schemeClr val="lt1"/>
                </a:solidFill>
              </a:rPr>
              <a:t>Prajakta Dangale</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C00000"/>
                </a:solidFill>
              </a:rPr>
              <a:t>Content Ratings</a:t>
            </a:r>
            <a:endParaRPr b="1" sz="2600">
              <a:solidFill>
                <a:srgbClr val="C00000"/>
              </a:solidFill>
            </a:endParaRPr>
          </a:p>
        </p:txBody>
      </p:sp>
      <p:sp>
        <p:nvSpPr>
          <p:cNvPr id="164" name="Google Shape;16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34"/>
          <p:cNvPicPr preferRelativeResize="0"/>
          <p:nvPr/>
        </p:nvPicPr>
        <p:blipFill>
          <a:blip r:embed="rId3">
            <a:alphaModFix/>
          </a:blip>
          <a:stretch>
            <a:fillRect/>
          </a:stretch>
        </p:blipFill>
        <p:spPr>
          <a:xfrm>
            <a:off x="2746250" y="1017725"/>
            <a:ext cx="6123519" cy="4125775"/>
          </a:xfrm>
          <a:prstGeom prst="rect">
            <a:avLst/>
          </a:prstGeom>
          <a:noFill/>
          <a:ln>
            <a:noFill/>
          </a:ln>
        </p:spPr>
      </p:pic>
      <p:sp>
        <p:nvSpPr>
          <p:cNvPr id="166" name="Google Shape;166;p34"/>
          <p:cNvSpPr txBox="1"/>
          <p:nvPr/>
        </p:nvSpPr>
        <p:spPr>
          <a:xfrm>
            <a:off x="440875" y="1367525"/>
            <a:ext cx="2213700" cy="332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rgbClr val="124F5C"/>
                </a:solidFill>
              </a:rPr>
              <a:t>From the above plot we can see that Everyone category having majority of apps count.</a:t>
            </a:r>
            <a:endParaRPr sz="1500">
              <a:solidFill>
                <a:srgbClr val="124F5C"/>
              </a:solidFill>
            </a:endParaRPr>
          </a:p>
          <a:p>
            <a:pPr indent="0" lvl="0" marL="0" rtl="0" algn="just">
              <a:lnSpc>
                <a:spcPct val="115000"/>
              </a:lnSpc>
              <a:spcBef>
                <a:spcPts val="0"/>
              </a:spcBef>
              <a:spcAft>
                <a:spcPts val="0"/>
              </a:spcAft>
              <a:buNone/>
            </a:pPr>
            <a:r>
              <a:rPr lang="en" sz="1500">
                <a:solidFill>
                  <a:srgbClr val="124F5C"/>
                </a:solidFill>
              </a:rPr>
              <a:t>A majority of the apps </a:t>
            </a:r>
            <a:r>
              <a:rPr b="1" lang="en" sz="1500">
                <a:solidFill>
                  <a:srgbClr val="124F5C"/>
                </a:solidFill>
              </a:rPr>
              <a:t>(81.80%) </a:t>
            </a:r>
            <a:r>
              <a:rPr lang="en" sz="1500">
                <a:solidFill>
                  <a:srgbClr val="124F5C"/>
                </a:solidFill>
              </a:rPr>
              <a:t>in the play store are can be used by everyone. The remaining apps have various age restrictions to use it.</a:t>
            </a:r>
            <a:endParaRPr sz="1500">
              <a:solidFill>
                <a:srgbClr val="124F5C"/>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C00000"/>
                </a:solidFill>
              </a:rPr>
              <a:t>Category wise Installs of apps</a:t>
            </a:r>
            <a:endParaRPr b="1" sz="2600">
              <a:solidFill>
                <a:srgbClr val="C00000"/>
              </a:solidFill>
            </a:endParaRPr>
          </a:p>
        </p:txBody>
      </p:sp>
      <p:sp>
        <p:nvSpPr>
          <p:cNvPr id="172" name="Google Shape;17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35"/>
          <p:cNvPicPr preferRelativeResize="0"/>
          <p:nvPr/>
        </p:nvPicPr>
        <p:blipFill>
          <a:blip r:embed="rId3">
            <a:alphaModFix/>
          </a:blip>
          <a:stretch>
            <a:fillRect/>
          </a:stretch>
        </p:blipFill>
        <p:spPr>
          <a:xfrm>
            <a:off x="91850" y="1074625"/>
            <a:ext cx="7063125" cy="3986200"/>
          </a:xfrm>
          <a:prstGeom prst="rect">
            <a:avLst/>
          </a:prstGeom>
          <a:noFill/>
          <a:ln>
            <a:noFill/>
          </a:ln>
        </p:spPr>
      </p:pic>
      <p:sp>
        <p:nvSpPr>
          <p:cNvPr id="174" name="Google Shape;174;p35"/>
          <p:cNvSpPr txBox="1"/>
          <p:nvPr/>
        </p:nvSpPr>
        <p:spPr>
          <a:xfrm>
            <a:off x="6787575" y="1414475"/>
            <a:ext cx="17634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24F5C"/>
                </a:solidFill>
                <a:highlight>
                  <a:srgbClr val="FFFFFF"/>
                </a:highlight>
              </a:rPr>
              <a:t>Gaming</a:t>
            </a:r>
            <a:r>
              <a:rPr lang="en" sz="1500">
                <a:solidFill>
                  <a:srgbClr val="124F5C"/>
                </a:solidFill>
                <a:highlight>
                  <a:srgbClr val="FFFFFF"/>
                </a:highlight>
              </a:rPr>
              <a:t> have maximum number of installed app.</a:t>
            </a:r>
            <a:endParaRPr sz="1500">
              <a:solidFill>
                <a:srgbClr val="124F5C"/>
              </a:solidFill>
              <a:highlight>
                <a:srgbClr val="FFFFFF"/>
              </a:highlight>
            </a:endParaRPr>
          </a:p>
          <a:p>
            <a:pPr indent="0" lvl="0" marL="0" rtl="0" algn="l">
              <a:spcBef>
                <a:spcPts val="0"/>
              </a:spcBef>
              <a:spcAft>
                <a:spcPts val="0"/>
              </a:spcAft>
              <a:buNone/>
            </a:pPr>
            <a:r>
              <a:rPr lang="en" sz="1500">
                <a:solidFill>
                  <a:srgbClr val="124F5C"/>
                </a:solidFill>
                <a:highlight>
                  <a:srgbClr val="FFFFFF"/>
                </a:highlight>
              </a:rPr>
              <a:t>On second Position </a:t>
            </a:r>
            <a:r>
              <a:rPr b="1" lang="en" sz="1500">
                <a:solidFill>
                  <a:srgbClr val="124F5C"/>
                </a:solidFill>
                <a:highlight>
                  <a:srgbClr val="FFFFFF"/>
                </a:highlight>
              </a:rPr>
              <a:t>communication</a:t>
            </a:r>
            <a:r>
              <a:rPr lang="en" sz="1500">
                <a:solidFill>
                  <a:srgbClr val="124F5C"/>
                </a:solidFill>
                <a:highlight>
                  <a:srgbClr val="FFFFFF"/>
                </a:highlight>
              </a:rPr>
              <a:t> have </a:t>
            </a:r>
            <a:r>
              <a:rPr lang="en" sz="1500">
                <a:solidFill>
                  <a:srgbClr val="124F5C"/>
                </a:solidFill>
                <a:highlight>
                  <a:srgbClr val="FFFFFF"/>
                </a:highlight>
              </a:rPr>
              <a:t>maximum number of apps installed.</a:t>
            </a:r>
            <a:endParaRPr sz="1500">
              <a:solidFill>
                <a:srgbClr val="124F5C"/>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591100"/>
            <a:ext cx="8520600" cy="887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600">
                <a:solidFill>
                  <a:srgbClr val="CC0000"/>
                </a:solidFill>
              </a:rPr>
              <a:t>Co-Relation in Merged Dataset.</a:t>
            </a:r>
            <a:endParaRPr b="1" sz="2600">
              <a:solidFill>
                <a:srgbClr val="CC0000"/>
              </a:solidFill>
            </a:endParaRPr>
          </a:p>
          <a:p>
            <a:pPr indent="0" lvl="0" marL="0" rtl="0" algn="l">
              <a:spcBef>
                <a:spcPts val="0"/>
              </a:spcBef>
              <a:spcAft>
                <a:spcPts val="0"/>
              </a:spcAft>
              <a:buNone/>
            </a:pPr>
            <a:r>
              <a:t/>
            </a:r>
            <a:endParaRPr b="1" sz="2600"/>
          </a:p>
        </p:txBody>
      </p:sp>
      <p:sp>
        <p:nvSpPr>
          <p:cNvPr id="180" name="Google Shape;18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36"/>
          <p:cNvPicPr preferRelativeResize="0"/>
          <p:nvPr/>
        </p:nvPicPr>
        <p:blipFill>
          <a:blip r:embed="rId3">
            <a:alphaModFix/>
          </a:blip>
          <a:stretch>
            <a:fillRect/>
          </a:stretch>
        </p:blipFill>
        <p:spPr>
          <a:xfrm>
            <a:off x="0" y="1234000"/>
            <a:ext cx="7103424" cy="3854400"/>
          </a:xfrm>
          <a:prstGeom prst="rect">
            <a:avLst/>
          </a:prstGeom>
          <a:noFill/>
          <a:ln>
            <a:noFill/>
          </a:ln>
        </p:spPr>
      </p:pic>
      <p:sp>
        <p:nvSpPr>
          <p:cNvPr id="182" name="Google Shape;182;p36"/>
          <p:cNvSpPr txBox="1"/>
          <p:nvPr/>
        </p:nvSpPr>
        <p:spPr>
          <a:xfrm>
            <a:off x="7103425" y="1152475"/>
            <a:ext cx="1939200" cy="3798900"/>
          </a:xfrm>
          <a:prstGeom prst="rect">
            <a:avLst/>
          </a:prstGeom>
          <a:noFill/>
          <a:ln>
            <a:noFill/>
          </a:ln>
        </p:spPr>
        <p:txBody>
          <a:bodyPr anchorCtr="0" anchor="t" bIns="91425" lIns="91425" spcFirstLastPara="1" rIns="91425" wrap="square" tIns="91425">
            <a:spAutoFit/>
          </a:bodyPr>
          <a:lstStyle/>
          <a:p>
            <a:pPr indent="0" lvl="0" marL="88900" marR="76200" rtl="0" algn="just">
              <a:lnSpc>
                <a:spcPct val="115000"/>
              </a:lnSpc>
              <a:spcBef>
                <a:spcPts val="0"/>
              </a:spcBef>
              <a:spcAft>
                <a:spcPts val="0"/>
              </a:spcAft>
              <a:buNone/>
            </a:pPr>
            <a:r>
              <a:rPr lang="en" sz="1600">
                <a:solidFill>
                  <a:srgbClr val="124F5C"/>
                </a:solidFill>
              </a:rPr>
              <a:t>In this correlation matrix, There is not  a significant relationship between  Rating, Reviews, Size and Installs  with respect to the Sentiment polarity  and Sentiment subjectivity.</a:t>
            </a:r>
            <a:endParaRPr sz="1600">
              <a:solidFill>
                <a:srgbClr val="124F5C"/>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t>Distribution of Free and Paid apps</a:t>
            </a:r>
            <a:endParaRPr b="1" sz="2600"/>
          </a:p>
        </p:txBody>
      </p:sp>
      <p:sp>
        <p:nvSpPr>
          <p:cNvPr id="188" name="Google Shape;18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37"/>
          <p:cNvPicPr preferRelativeResize="0"/>
          <p:nvPr/>
        </p:nvPicPr>
        <p:blipFill>
          <a:blip r:embed="rId3">
            <a:alphaModFix/>
          </a:blip>
          <a:stretch>
            <a:fillRect/>
          </a:stretch>
        </p:blipFill>
        <p:spPr>
          <a:xfrm>
            <a:off x="311700" y="1017725"/>
            <a:ext cx="6191149" cy="4092450"/>
          </a:xfrm>
          <a:prstGeom prst="rect">
            <a:avLst/>
          </a:prstGeom>
          <a:noFill/>
          <a:ln>
            <a:noFill/>
          </a:ln>
        </p:spPr>
      </p:pic>
      <p:sp>
        <p:nvSpPr>
          <p:cNvPr id="190" name="Google Shape;190;p37"/>
          <p:cNvSpPr txBox="1"/>
          <p:nvPr/>
        </p:nvSpPr>
        <p:spPr>
          <a:xfrm>
            <a:off x="6657525" y="1482900"/>
            <a:ext cx="2174700" cy="1816200"/>
          </a:xfrm>
          <a:prstGeom prst="rect">
            <a:avLst/>
          </a:prstGeom>
          <a:noFill/>
          <a:ln>
            <a:noFill/>
          </a:ln>
        </p:spPr>
        <p:txBody>
          <a:bodyPr anchorCtr="0" anchor="t" bIns="91425" lIns="91425" spcFirstLastPara="1" rIns="91425" wrap="square" tIns="91425">
            <a:spAutoFit/>
          </a:bodyPr>
          <a:lstStyle/>
          <a:p>
            <a:pPr indent="0" lvl="0" marL="88900" marR="76200" rtl="0" algn="just">
              <a:lnSpc>
                <a:spcPct val="115000"/>
              </a:lnSpc>
              <a:spcBef>
                <a:spcPts val="0"/>
              </a:spcBef>
              <a:spcAft>
                <a:spcPts val="0"/>
              </a:spcAft>
              <a:buNone/>
            </a:pPr>
            <a:r>
              <a:rPr lang="en" sz="1600">
                <a:solidFill>
                  <a:srgbClr val="124F5C"/>
                </a:solidFill>
              </a:rPr>
              <a:t>We Observed that </a:t>
            </a:r>
            <a:r>
              <a:rPr b="1" lang="en" sz="1600">
                <a:solidFill>
                  <a:srgbClr val="124F5C"/>
                </a:solidFill>
              </a:rPr>
              <a:t>92.2% </a:t>
            </a:r>
            <a:r>
              <a:rPr lang="en" sz="1600">
                <a:solidFill>
                  <a:srgbClr val="124F5C"/>
                </a:solidFill>
              </a:rPr>
              <a:t>of Apps are  free</a:t>
            </a:r>
            <a:r>
              <a:rPr b="1" lang="en" sz="1600">
                <a:solidFill>
                  <a:srgbClr val="124F5C"/>
                </a:solidFill>
              </a:rPr>
              <a:t> </a:t>
            </a:r>
            <a:r>
              <a:rPr lang="en" sz="1600">
                <a:solidFill>
                  <a:srgbClr val="124F5C"/>
                </a:solidFill>
              </a:rPr>
              <a:t>and only </a:t>
            </a:r>
            <a:r>
              <a:rPr b="1" lang="en" sz="1600">
                <a:solidFill>
                  <a:srgbClr val="124F5C"/>
                </a:solidFill>
              </a:rPr>
              <a:t>7.8% </a:t>
            </a:r>
            <a:r>
              <a:rPr lang="en" sz="1600">
                <a:solidFill>
                  <a:srgbClr val="124F5C"/>
                </a:solidFill>
              </a:rPr>
              <a:t>of Apps are paid</a:t>
            </a:r>
            <a:r>
              <a:rPr b="1" lang="en" sz="1600">
                <a:solidFill>
                  <a:srgbClr val="124F5C"/>
                </a:solidFill>
              </a:rPr>
              <a:t> </a:t>
            </a:r>
            <a:r>
              <a:rPr lang="en" sz="1600">
                <a:solidFill>
                  <a:srgbClr val="124F5C"/>
                </a:solidFill>
              </a:rPr>
              <a:t>in  Play store.</a:t>
            </a:r>
            <a:endParaRPr sz="1600">
              <a:solidFill>
                <a:srgbClr val="124F5C"/>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t>Relation between Rating, Size and Type of app</a:t>
            </a:r>
            <a:endParaRPr b="1" sz="2600"/>
          </a:p>
        </p:txBody>
      </p:sp>
      <p:sp>
        <p:nvSpPr>
          <p:cNvPr id="196" name="Google Shape;19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8"/>
          <p:cNvPicPr preferRelativeResize="0"/>
          <p:nvPr/>
        </p:nvPicPr>
        <p:blipFill>
          <a:blip r:embed="rId3">
            <a:alphaModFix/>
          </a:blip>
          <a:stretch>
            <a:fillRect/>
          </a:stretch>
        </p:blipFill>
        <p:spPr>
          <a:xfrm>
            <a:off x="0" y="953524"/>
            <a:ext cx="9143999" cy="3236451"/>
          </a:xfrm>
          <a:prstGeom prst="rect">
            <a:avLst/>
          </a:prstGeom>
          <a:noFill/>
          <a:ln>
            <a:noFill/>
          </a:ln>
        </p:spPr>
      </p:pic>
      <p:sp>
        <p:nvSpPr>
          <p:cNvPr id="198" name="Google Shape;198;p38"/>
          <p:cNvSpPr txBox="1"/>
          <p:nvPr/>
        </p:nvSpPr>
        <p:spPr>
          <a:xfrm>
            <a:off x="539250" y="4262050"/>
            <a:ext cx="829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24F5C"/>
                </a:solidFill>
                <a:highlight>
                  <a:srgbClr val="FFFFFF"/>
                </a:highlight>
              </a:rPr>
              <a:t>From this scatter plot, we can imply that majority of the </a:t>
            </a:r>
            <a:r>
              <a:rPr b="1" lang="en" sz="1500">
                <a:solidFill>
                  <a:srgbClr val="124F5C"/>
                </a:solidFill>
                <a:highlight>
                  <a:srgbClr val="FFFFFF"/>
                </a:highlight>
              </a:rPr>
              <a:t>free apps are small in size</a:t>
            </a:r>
            <a:r>
              <a:rPr lang="en" sz="1500">
                <a:solidFill>
                  <a:srgbClr val="124F5C"/>
                </a:solidFill>
                <a:highlight>
                  <a:srgbClr val="FFFFFF"/>
                </a:highlight>
              </a:rPr>
              <a:t> and having </a:t>
            </a:r>
            <a:r>
              <a:rPr b="1" lang="en" sz="1500">
                <a:solidFill>
                  <a:srgbClr val="124F5C"/>
                </a:solidFill>
                <a:highlight>
                  <a:srgbClr val="FFFFFF"/>
                </a:highlight>
              </a:rPr>
              <a:t>high rating</a:t>
            </a:r>
            <a:r>
              <a:rPr lang="en" sz="1500">
                <a:solidFill>
                  <a:srgbClr val="124F5C"/>
                </a:solidFill>
                <a:highlight>
                  <a:srgbClr val="FFFFFF"/>
                </a:highlight>
              </a:rPr>
              <a:t>. While </a:t>
            </a:r>
            <a:r>
              <a:rPr b="1" lang="en" sz="1500">
                <a:solidFill>
                  <a:srgbClr val="124F5C"/>
                </a:solidFill>
                <a:highlight>
                  <a:srgbClr val="FFFFFF"/>
                </a:highlight>
              </a:rPr>
              <a:t>for paid apps</a:t>
            </a:r>
            <a:r>
              <a:rPr lang="en" sz="1500">
                <a:solidFill>
                  <a:srgbClr val="124F5C"/>
                </a:solidFill>
                <a:highlight>
                  <a:srgbClr val="FFFFFF"/>
                </a:highlight>
              </a:rPr>
              <a:t>, we have quite </a:t>
            </a:r>
            <a:r>
              <a:rPr b="1" lang="en" sz="1500">
                <a:solidFill>
                  <a:srgbClr val="124F5C"/>
                </a:solidFill>
                <a:highlight>
                  <a:srgbClr val="FFFFFF"/>
                </a:highlight>
              </a:rPr>
              <a:t>equal</a:t>
            </a:r>
            <a:r>
              <a:rPr lang="en" sz="1500">
                <a:solidFill>
                  <a:srgbClr val="124F5C"/>
                </a:solidFill>
                <a:highlight>
                  <a:srgbClr val="FFFFFF"/>
                </a:highlight>
              </a:rPr>
              <a:t> distribution in term on </a:t>
            </a:r>
            <a:r>
              <a:rPr b="1" lang="en" sz="1500">
                <a:solidFill>
                  <a:srgbClr val="124F5C"/>
                </a:solidFill>
                <a:highlight>
                  <a:srgbClr val="FFFFFF"/>
                </a:highlight>
              </a:rPr>
              <a:t>size and rating</a:t>
            </a:r>
            <a:r>
              <a:rPr lang="en" sz="1500">
                <a:solidFill>
                  <a:srgbClr val="124F5C"/>
                </a:solidFill>
                <a:highlight>
                  <a:srgbClr val="FFFFFF"/>
                </a:highlight>
              </a:rPr>
              <a:t>.</a:t>
            </a:r>
            <a:endParaRPr sz="1700">
              <a:solidFill>
                <a:srgbClr val="124F5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t>Number of apps in Category</a:t>
            </a:r>
            <a:endParaRPr b="1" sz="2600"/>
          </a:p>
        </p:txBody>
      </p:sp>
      <p:sp>
        <p:nvSpPr>
          <p:cNvPr id="204" name="Google Shape;20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9"/>
          <p:cNvPicPr preferRelativeResize="0"/>
          <p:nvPr/>
        </p:nvPicPr>
        <p:blipFill>
          <a:blip r:embed="rId3">
            <a:alphaModFix/>
          </a:blip>
          <a:stretch>
            <a:fillRect/>
          </a:stretch>
        </p:blipFill>
        <p:spPr>
          <a:xfrm>
            <a:off x="55100" y="1083800"/>
            <a:ext cx="9036550" cy="3086099"/>
          </a:xfrm>
          <a:prstGeom prst="rect">
            <a:avLst/>
          </a:prstGeom>
          <a:noFill/>
          <a:ln>
            <a:noFill/>
          </a:ln>
        </p:spPr>
      </p:pic>
      <p:sp>
        <p:nvSpPr>
          <p:cNvPr id="206" name="Google Shape;206;p39"/>
          <p:cNvSpPr txBox="1"/>
          <p:nvPr/>
        </p:nvSpPr>
        <p:spPr>
          <a:xfrm>
            <a:off x="440875" y="4364575"/>
            <a:ext cx="84591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500">
                <a:solidFill>
                  <a:srgbClr val="124F5C"/>
                </a:solidFill>
                <a:highlight>
                  <a:srgbClr val="FFFFFF"/>
                </a:highlight>
              </a:rPr>
              <a:t>Maximum number of apps present in </a:t>
            </a:r>
            <a:r>
              <a:rPr b="1" lang="en" sz="1500">
                <a:solidFill>
                  <a:srgbClr val="124F5C"/>
                </a:solidFill>
                <a:highlight>
                  <a:srgbClr val="FFFFFF"/>
                </a:highlight>
              </a:rPr>
              <a:t>'FAMILY'</a:t>
            </a:r>
            <a:r>
              <a:rPr lang="en" sz="1500">
                <a:solidFill>
                  <a:srgbClr val="124F5C"/>
                </a:solidFill>
                <a:highlight>
                  <a:srgbClr val="FFFFFF"/>
                </a:highlight>
              </a:rPr>
              <a:t> category then </a:t>
            </a:r>
            <a:r>
              <a:rPr b="1" lang="en" sz="1500">
                <a:solidFill>
                  <a:srgbClr val="124F5C"/>
                </a:solidFill>
                <a:highlight>
                  <a:srgbClr val="FFFFFF"/>
                </a:highlight>
              </a:rPr>
              <a:t>'GAME'</a:t>
            </a:r>
            <a:r>
              <a:rPr lang="en" sz="1500">
                <a:solidFill>
                  <a:srgbClr val="124F5C"/>
                </a:solidFill>
                <a:highlight>
                  <a:srgbClr val="FFFFFF"/>
                </a:highlight>
              </a:rPr>
              <a:t> category and then </a:t>
            </a:r>
            <a:r>
              <a:rPr b="1" lang="en" sz="1500">
                <a:solidFill>
                  <a:srgbClr val="124F5C"/>
                </a:solidFill>
                <a:highlight>
                  <a:srgbClr val="FFFFFF"/>
                </a:highlight>
              </a:rPr>
              <a:t>'TOOLS'</a:t>
            </a:r>
            <a:endParaRPr b="1" sz="1500">
              <a:solidFill>
                <a:srgbClr val="124F5C"/>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137775" y="445025"/>
            <a:ext cx="8694600" cy="116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b="1" lang="en" sz="2600">
                <a:solidFill>
                  <a:srgbClr val="C00000"/>
                </a:solidFill>
                <a:highlight>
                  <a:srgbClr val="FFFFFF"/>
                </a:highlight>
              </a:rPr>
              <a:t>Top 5 Expensive apps</a:t>
            </a:r>
            <a:endParaRPr b="1" sz="2600">
              <a:solidFill>
                <a:srgbClr val="C00000"/>
              </a:solidFill>
              <a:highlight>
                <a:srgbClr val="FFFFFF"/>
              </a:highlight>
            </a:endParaRPr>
          </a:p>
          <a:p>
            <a:pPr indent="0" lvl="0" marL="0" rtl="0" algn="l">
              <a:spcBef>
                <a:spcPts val="1200"/>
              </a:spcBef>
              <a:spcAft>
                <a:spcPts val="0"/>
              </a:spcAft>
              <a:buNone/>
            </a:pPr>
            <a:r>
              <a:t/>
            </a:r>
            <a:endParaRPr/>
          </a:p>
        </p:txBody>
      </p:sp>
      <p:sp>
        <p:nvSpPr>
          <p:cNvPr id="212" name="Google Shape;21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40"/>
          <p:cNvPicPr preferRelativeResize="0"/>
          <p:nvPr/>
        </p:nvPicPr>
        <p:blipFill>
          <a:blip r:embed="rId3">
            <a:alphaModFix/>
          </a:blip>
          <a:stretch>
            <a:fillRect/>
          </a:stretch>
        </p:blipFill>
        <p:spPr>
          <a:xfrm>
            <a:off x="0" y="1607351"/>
            <a:ext cx="9144002" cy="1696750"/>
          </a:xfrm>
          <a:prstGeom prst="rect">
            <a:avLst/>
          </a:prstGeom>
          <a:noFill/>
          <a:ln>
            <a:noFill/>
          </a:ln>
        </p:spPr>
      </p:pic>
      <p:sp>
        <p:nvSpPr>
          <p:cNvPr id="214" name="Google Shape;214;p40"/>
          <p:cNvSpPr txBox="1"/>
          <p:nvPr/>
        </p:nvSpPr>
        <p:spPr>
          <a:xfrm>
            <a:off x="422500" y="3628000"/>
            <a:ext cx="8450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24F5C"/>
                </a:solidFill>
                <a:highlight>
                  <a:srgbClr val="FFFFFF"/>
                </a:highlight>
              </a:rPr>
              <a:t>From above data we can conclude that-</a:t>
            </a:r>
            <a:endParaRPr b="1" sz="1500">
              <a:solidFill>
                <a:srgbClr val="124F5C"/>
              </a:solidFill>
              <a:highlight>
                <a:srgbClr val="FFFFFF"/>
              </a:highlight>
            </a:endParaRPr>
          </a:p>
          <a:p>
            <a:pPr indent="0" lvl="0" marL="0" rtl="0" algn="l">
              <a:spcBef>
                <a:spcPts val="0"/>
              </a:spcBef>
              <a:spcAft>
                <a:spcPts val="0"/>
              </a:spcAft>
              <a:buNone/>
            </a:pPr>
            <a:r>
              <a:t/>
            </a:r>
            <a:endParaRPr b="1" sz="1500">
              <a:solidFill>
                <a:srgbClr val="124F5C"/>
              </a:solidFill>
              <a:highlight>
                <a:srgbClr val="FFFFFF"/>
              </a:highlight>
            </a:endParaRPr>
          </a:p>
          <a:p>
            <a:pPr indent="0" lvl="0" marL="0" rtl="0" algn="l">
              <a:spcBef>
                <a:spcPts val="0"/>
              </a:spcBef>
              <a:spcAft>
                <a:spcPts val="0"/>
              </a:spcAft>
              <a:buNone/>
            </a:pPr>
            <a:r>
              <a:rPr lang="en" sz="1500">
                <a:solidFill>
                  <a:srgbClr val="124F5C"/>
                </a:solidFill>
                <a:highlight>
                  <a:srgbClr val="FFFFFF"/>
                </a:highlight>
              </a:rPr>
              <a:t>The top 5 most expensive apps in the store are  I'm Rich - Trump Edition, I am rich (Most expensive app), 💎 I'm rich, I Am Rich Pro, most expensive app (H).</a:t>
            </a:r>
            <a:endParaRPr sz="1500">
              <a:solidFill>
                <a:srgbClr val="124F5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597025"/>
            <a:ext cx="8520600" cy="1083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b="1" lang="en" sz="2600">
                <a:solidFill>
                  <a:srgbClr val="C00000"/>
                </a:solidFill>
                <a:highlight>
                  <a:srgbClr val="FFFFFF"/>
                </a:highlight>
              </a:rPr>
              <a:t>Top 5 Reviewed Apps</a:t>
            </a:r>
            <a:endParaRPr b="1" sz="2600">
              <a:solidFill>
                <a:srgbClr val="C00000"/>
              </a:solidFill>
              <a:highlight>
                <a:srgbClr val="FFFFFF"/>
              </a:highlight>
            </a:endParaRPr>
          </a:p>
          <a:p>
            <a:pPr indent="0" lvl="0" marL="0" rtl="0" algn="l">
              <a:spcBef>
                <a:spcPts val="120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41"/>
          <p:cNvPicPr preferRelativeResize="0"/>
          <p:nvPr/>
        </p:nvPicPr>
        <p:blipFill>
          <a:blip r:embed="rId3">
            <a:alphaModFix/>
          </a:blip>
          <a:stretch>
            <a:fillRect/>
          </a:stretch>
        </p:blipFill>
        <p:spPr>
          <a:xfrm>
            <a:off x="1452563" y="1552575"/>
            <a:ext cx="6238875" cy="2038350"/>
          </a:xfrm>
          <a:prstGeom prst="rect">
            <a:avLst/>
          </a:prstGeom>
          <a:noFill/>
          <a:ln>
            <a:noFill/>
          </a:ln>
        </p:spPr>
      </p:pic>
      <p:sp>
        <p:nvSpPr>
          <p:cNvPr id="222" name="Google Shape;222;p41"/>
          <p:cNvSpPr txBox="1"/>
          <p:nvPr/>
        </p:nvSpPr>
        <p:spPr>
          <a:xfrm>
            <a:off x="799075" y="3811700"/>
            <a:ext cx="7614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24F5C"/>
                </a:solidFill>
                <a:highlight>
                  <a:srgbClr val="FFFFFF"/>
                </a:highlight>
              </a:rPr>
              <a:t>From the above data we can conclude that-</a:t>
            </a:r>
            <a:endParaRPr b="1" sz="1500">
              <a:solidFill>
                <a:srgbClr val="124F5C"/>
              </a:solidFill>
              <a:highlight>
                <a:srgbClr val="FFFFFF"/>
              </a:highlight>
            </a:endParaRPr>
          </a:p>
          <a:p>
            <a:pPr indent="0" lvl="0" marL="0" rtl="0" algn="l">
              <a:spcBef>
                <a:spcPts val="0"/>
              </a:spcBef>
              <a:spcAft>
                <a:spcPts val="0"/>
              </a:spcAft>
              <a:buNone/>
            </a:pPr>
            <a:r>
              <a:t/>
            </a:r>
            <a:endParaRPr sz="1500">
              <a:solidFill>
                <a:srgbClr val="124F5C"/>
              </a:solidFill>
              <a:highlight>
                <a:srgbClr val="FFFFFF"/>
              </a:highlight>
            </a:endParaRPr>
          </a:p>
          <a:p>
            <a:pPr indent="0" lvl="0" marL="0" rtl="0" algn="just">
              <a:spcBef>
                <a:spcPts val="0"/>
              </a:spcBef>
              <a:spcAft>
                <a:spcPts val="0"/>
              </a:spcAft>
              <a:buNone/>
            </a:pPr>
            <a:r>
              <a:rPr lang="en" sz="1500">
                <a:solidFill>
                  <a:srgbClr val="124F5C"/>
                </a:solidFill>
                <a:highlight>
                  <a:srgbClr val="FFFFFF"/>
                </a:highlight>
              </a:rPr>
              <a:t>The 5 apps that have the most number of total reviews are  Facebook, WhatsApp Messenger, Instagram, Messenger – Text and Video Chat for Free, Clash of Clans.</a:t>
            </a:r>
            <a:endParaRPr sz="1500">
              <a:solidFill>
                <a:srgbClr val="124F5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1070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b="1" lang="en" sz="2600">
                <a:solidFill>
                  <a:srgbClr val="C00000"/>
                </a:solidFill>
                <a:highlight>
                  <a:srgbClr val="FFFFFF"/>
                </a:highlight>
              </a:rPr>
              <a:t>Top 10 Genres of App</a:t>
            </a:r>
            <a:endParaRPr b="1" sz="2600">
              <a:solidFill>
                <a:srgbClr val="C00000"/>
              </a:solidFill>
              <a:highlight>
                <a:srgbClr val="FFFFFF"/>
              </a:highlight>
            </a:endParaRPr>
          </a:p>
          <a:p>
            <a:pPr indent="0" lvl="0" marL="0" rtl="0" algn="l">
              <a:spcBef>
                <a:spcPts val="1200"/>
              </a:spcBef>
              <a:spcAft>
                <a:spcPts val="0"/>
              </a:spcAft>
              <a:buNone/>
            </a:pPr>
            <a:r>
              <a:t/>
            </a:r>
            <a:endParaRPr/>
          </a:p>
        </p:txBody>
      </p:sp>
      <p:sp>
        <p:nvSpPr>
          <p:cNvPr id="228" name="Google Shape;22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42"/>
          <p:cNvPicPr preferRelativeResize="0"/>
          <p:nvPr/>
        </p:nvPicPr>
        <p:blipFill>
          <a:blip r:embed="rId3">
            <a:alphaModFix/>
          </a:blip>
          <a:stretch>
            <a:fillRect/>
          </a:stretch>
        </p:blipFill>
        <p:spPr>
          <a:xfrm>
            <a:off x="0" y="1102175"/>
            <a:ext cx="9144000" cy="3187125"/>
          </a:xfrm>
          <a:prstGeom prst="rect">
            <a:avLst/>
          </a:prstGeom>
          <a:noFill/>
          <a:ln>
            <a:noFill/>
          </a:ln>
        </p:spPr>
      </p:pic>
      <p:sp>
        <p:nvSpPr>
          <p:cNvPr id="230" name="Google Shape;230;p42"/>
          <p:cNvSpPr txBox="1"/>
          <p:nvPr/>
        </p:nvSpPr>
        <p:spPr>
          <a:xfrm>
            <a:off x="1212400" y="4436275"/>
            <a:ext cx="5703600" cy="431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600">
                <a:solidFill>
                  <a:srgbClr val="124F5C"/>
                </a:solidFill>
                <a:highlight>
                  <a:srgbClr val="FFFFFF"/>
                </a:highlight>
              </a:rPr>
              <a:t>Top three Genres are </a:t>
            </a:r>
            <a:r>
              <a:rPr b="1" lang="en" sz="1600">
                <a:solidFill>
                  <a:srgbClr val="124F5C"/>
                </a:solidFill>
                <a:highlight>
                  <a:srgbClr val="FFFFFF"/>
                </a:highlight>
              </a:rPr>
              <a:t>Tools, Entertainment </a:t>
            </a:r>
            <a:r>
              <a:rPr lang="en" sz="1600">
                <a:solidFill>
                  <a:srgbClr val="124F5C"/>
                </a:solidFill>
                <a:highlight>
                  <a:srgbClr val="FFFFFF"/>
                </a:highlight>
              </a:rPr>
              <a:t>&amp;</a:t>
            </a:r>
            <a:r>
              <a:rPr b="1" lang="en" sz="1600">
                <a:solidFill>
                  <a:srgbClr val="124F5C"/>
                </a:solidFill>
                <a:highlight>
                  <a:srgbClr val="FFFFFF"/>
                </a:highlight>
              </a:rPr>
              <a:t> Education </a:t>
            </a:r>
            <a:r>
              <a:rPr lang="en" sz="1600">
                <a:solidFill>
                  <a:srgbClr val="124F5C"/>
                </a:solidFill>
                <a:highlight>
                  <a:srgbClr val="FFFFFF"/>
                </a:highlight>
              </a:rPr>
              <a:t>.</a:t>
            </a:r>
            <a:endParaRPr sz="1600">
              <a:solidFill>
                <a:srgbClr val="124F5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C00000"/>
                </a:solidFill>
              </a:rPr>
              <a:t>Distribution of Rating</a:t>
            </a:r>
            <a:endParaRPr b="1" sz="2600">
              <a:solidFill>
                <a:srgbClr val="C00000"/>
              </a:solidFill>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43"/>
          <p:cNvPicPr preferRelativeResize="0"/>
          <p:nvPr/>
        </p:nvPicPr>
        <p:blipFill>
          <a:blip r:embed="rId3">
            <a:alphaModFix/>
          </a:blip>
          <a:stretch>
            <a:fillRect/>
          </a:stretch>
        </p:blipFill>
        <p:spPr>
          <a:xfrm>
            <a:off x="2020650" y="1200150"/>
            <a:ext cx="7123351" cy="3070800"/>
          </a:xfrm>
          <a:prstGeom prst="rect">
            <a:avLst/>
          </a:prstGeom>
          <a:noFill/>
          <a:ln>
            <a:noFill/>
          </a:ln>
        </p:spPr>
      </p:pic>
      <p:sp>
        <p:nvSpPr>
          <p:cNvPr id="238" name="Google Shape;238;p43"/>
          <p:cNvSpPr txBox="1"/>
          <p:nvPr/>
        </p:nvSpPr>
        <p:spPr>
          <a:xfrm>
            <a:off x="137775" y="1267500"/>
            <a:ext cx="18828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just">
              <a:spcBef>
                <a:spcPts val="0"/>
              </a:spcBef>
              <a:spcAft>
                <a:spcPts val="0"/>
              </a:spcAft>
              <a:buNone/>
            </a:pPr>
            <a:r>
              <a:rPr lang="en" sz="1500">
                <a:solidFill>
                  <a:srgbClr val="124F5C"/>
                </a:solidFill>
                <a:highlight>
                  <a:srgbClr val="FFFFFF"/>
                </a:highlight>
              </a:rPr>
              <a:t>From this distribution plotting, it implies that most of the apps in the Play Store are having rating higher than 4 or in the </a:t>
            </a:r>
            <a:r>
              <a:rPr b="1" lang="en" sz="1500">
                <a:solidFill>
                  <a:srgbClr val="124F5C"/>
                </a:solidFill>
                <a:highlight>
                  <a:srgbClr val="FFFFFF"/>
                </a:highlight>
              </a:rPr>
              <a:t>range of 4 to 4.7</a:t>
            </a:r>
            <a:endParaRPr b="1" sz="1500">
              <a:solidFill>
                <a:srgbClr val="124F5C"/>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256600" y="151100"/>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C00000"/>
                </a:solidFill>
              </a:rPr>
              <a:t>Introduction</a:t>
            </a:r>
            <a:endParaRPr b="1">
              <a:solidFill>
                <a:srgbClr val="C00000"/>
              </a:solidFill>
            </a:endParaRPr>
          </a:p>
        </p:txBody>
      </p:sp>
      <p:sp>
        <p:nvSpPr>
          <p:cNvPr id="107" name="Google Shape;107;p26"/>
          <p:cNvSpPr txBox="1"/>
          <p:nvPr>
            <p:ph idx="1" type="body"/>
          </p:nvPr>
        </p:nvSpPr>
        <p:spPr>
          <a:xfrm>
            <a:off x="311700" y="723800"/>
            <a:ext cx="8832300" cy="327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lt1"/>
                </a:solidFill>
                <a:highlight>
                  <a:srgbClr val="FFFFFF"/>
                </a:highlight>
              </a:rPr>
              <a:t>Google Play Store or formerly Android Market, is a digital distribution service developed and operated by Google. It is an official apps store that provides variety content such as apps, books, magazines, music, movies and television programs. It serves an as platform to allow users with 'Google certified' Android operating system devices to download applications developed and published on the platform either with a paid or free of cost. With the rapidly growth of Android devices and apps, it would be interesting to perform data analysis on the data to obtain valuable insights.</a:t>
            </a:r>
            <a:endParaRPr sz="2400">
              <a:solidFill>
                <a:schemeClr val="lt1"/>
              </a:solidFill>
            </a:endParaRPr>
          </a:p>
        </p:txBody>
      </p:sp>
      <p:pic>
        <p:nvPicPr>
          <p:cNvPr id="108" name="Google Shape;108;p26"/>
          <p:cNvPicPr preferRelativeResize="0"/>
          <p:nvPr/>
        </p:nvPicPr>
        <p:blipFill>
          <a:blip r:embed="rId3">
            <a:alphaModFix/>
          </a:blip>
          <a:stretch>
            <a:fillRect/>
          </a:stretch>
        </p:blipFill>
        <p:spPr>
          <a:xfrm>
            <a:off x="1543050" y="3223875"/>
            <a:ext cx="5786449" cy="1873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137175" y="41747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t>User Sentiment Analysis</a:t>
            </a:r>
            <a:endParaRPr b="1" sz="2600"/>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44"/>
          <p:cNvPicPr preferRelativeResize="0"/>
          <p:nvPr/>
        </p:nvPicPr>
        <p:blipFill>
          <a:blip r:embed="rId3">
            <a:alphaModFix/>
          </a:blip>
          <a:stretch>
            <a:fillRect/>
          </a:stretch>
        </p:blipFill>
        <p:spPr>
          <a:xfrm>
            <a:off x="86750" y="1091223"/>
            <a:ext cx="6343650" cy="3778125"/>
          </a:xfrm>
          <a:prstGeom prst="rect">
            <a:avLst/>
          </a:prstGeom>
          <a:noFill/>
          <a:ln>
            <a:noFill/>
          </a:ln>
        </p:spPr>
      </p:pic>
      <p:sp>
        <p:nvSpPr>
          <p:cNvPr id="246" name="Google Shape;246;p44"/>
          <p:cNvSpPr txBox="1"/>
          <p:nvPr/>
        </p:nvSpPr>
        <p:spPr>
          <a:xfrm>
            <a:off x="6668175" y="1152475"/>
            <a:ext cx="2164200" cy="3070800"/>
          </a:xfrm>
          <a:prstGeom prst="rect">
            <a:avLst/>
          </a:prstGeom>
          <a:noFill/>
          <a:ln>
            <a:noFill/>
          </a:ln>
        </p:spPr>
        <p:txBody>
          <a:bodyPr anchorCtr="0" anchor="t" bIns="91425" lIns="91425" spcFirstLastPara="1" rIns="91425" wrap="square" tIns="91425">
            <a:spAutoFit/>
          </a:bodyPr>
          <a:lstStyle/>
          <a:p>
            <a:pPr indent="0" lvl="0" marL="88900" marR="76200" rtl="0" algn="just">
              <a:lnSpc>
                <a:spcPct val="115000"/>
              </a:lnSpc>
              <a:spcBef>
                <a:spcPts val="0"/>
              </a:spcBef>
              <a:spcAft>
                <a:spcPts val="0"/>
              </a:spcAft>
              <a:buNone/>
            </a:pPr>
            <a:r>
              <a:rPr lang="en" sz="1500">
                <a:solidFill>
                  <a:srgbClr val="124F5C"/>
                </a:solidFill>
              </a:rPr>
              <a:t>From Sentiment column, </a:t>
            </a:r>
            <a:r>
              <a:rPr b="1" lang="en" sz="1500">
                <a:solidFill>
                  <a:srgbClr val="124F5C"/>
                </a:solidFill>
              </a:rPr>
              <a:t>64%  are Positive, 22% are Negative</a:t>
            </a:r>
            <a:r>
              <a:rPr lang="en" sz="1500">
                <a:solidFill>
                  <a:srgbClr val="124F5C"/>
                </a:solidFill>
              </a:rPr>
              <a:t>  and </a:t>
            </a:r>
            <a:r>
              <a:rPr b="1" lang="en" sz="1500">
                <a:solidFill>
                  <a:srgbClr val="124F5C"/>
                </a:solidFill>
              </a:rPr>
              <a:t>14% are Neutral</a:t>
            </a:r>
            <a:r>
              <a:rPr lang="en" sz="1500">
                <a:solidFill>
                  <a:srgbClr val="124F5C"/>
                </a:solidFill>
              </a:rPr>
              <a:t> Reviews.</a:t>
            </a:r>
            <a:endParaRPr sz="1500">
              <a:solidFill>
                <a:srgbClr val="124F5C"/>
              </a:solidFill>
            </a:endParaRPr>
          </a:p>
          <a:p>
            <a:pPr indent="0" lvl="0" marL="88900" marR="76200" rtl="0" algn="just">
              <a:lnSpc>
                <a:spcPct val="115000"/>
              </a:lnSpc>
              <a:spcBef>
                <a:spcPts val="0"/>
              </a:spcBef>
              <a:spcAft>
                <a:spcPts val="0"/>
              </a:spcAft>
              <a:buNone/>
            </a:pPr>
            <a:r>
              <a:rPr lang="en" sz="1500">
                <a:solidFill>
                  <a:srgbClr val="124F5C"/>
                </a:solidFill>
                <a:highlight>
                  <a:srgbClr val="FFFFFF"/>
                </a:highlight>
              </a:rPr>
              <a:t>Positive Sentiment have larger percentage, it has </a:t>
            </a:r>
            <a:r>
              <a:rPr b="1" lang="en" sz="1500">
                <a:solidFill>
                  <a:srgbClr val="124F5C"/>
                </a:solidFill>
                <a:highlight>
                  <a:srgbClr val="FFFFFF"/>
                </a:highlight>
              </a:rPr>
              <a:t>3 times more</a:t>
            </a:r>
            <a:r>
              <a:rPr lang="en" sz="1500">
                <a:solidFill>
                  <a:srgbClr val="124F5C"/>
                </a:solidFill>
                <a:highlight>
                  <a:srgbClr val="FFFFFF"/>
                </a:highlight>
              </a:rPr>
              <a:t> than negative sentiment.</a:t>
            </a:r>
            <a:endParaRPr sz="1500">
              <a:solidFill>
                <a:srgbClr val="124F5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2600">
                <a:solidFill>
                  <a:srgbClr val="C00000"/>
                </a:solidFill>
              </a:rPr>
              <a:t>Challenges</a:t>
            </a:r>
            <a:endParaRPr b="1" sz="2600">
              <a:solidFill>
                <a:srgbClr val="C00000"/>
              </a:solidFill>
            </a:endParaRPr>
          </a:p>
        </p:txBody>
      </p:sp>
      <p:sp>
        <p:nvSpPr>
          <p:cNvPr id="252" name="Google Shape;252;p45"/>
          <p:cNvSpPr txBox="1"/>
          <p:nvPr>
            <p:ph idx="1" type="body"/>
          </p:nvPr>
        </p:nvSpPr>
        <p:spPr>
          <a:xfrm>
            <a:off x="311700" y="1152475"/>
            <a:ext cx="47592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124F5C"/>
              </a:buClr>
              <a:buSzPts val="1500"/>
              <a:buChar char="●"/>
            </a:pPr>
            <a:r>
              <a:rPr lang="en" sz="1500">
                <a:solidFill>
                  <a:srgbClr val="124F5C"/>
                </a:solidFill>
              </a:rPr>
              <a:t>Computation time.</a:t>
            </a:r>
            <a:endParaRPr sz="1500">
              <a:solidFill>
                <a:srgbClr val="124F5C"/>
              </a:solidFill>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rPr>
              <a:t>Reading the dataset and comprehending the problem statement. Our major challenge was data cleaning. </a:t>
            </a:r>
            <a:endParaRPr sz="1500">
              <a:solidFill>
                <a:srgbClr val="124F5C"/>
              </a:solidFill>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rPr>
              <a:t>Also dataset contains duplicate data and irrelevant data, need to clear that first was also problematic.</a:t>
            </a:r>
            <a:endParaRPr sz="1500">
              <a:solidFill>
                <a:srgbClr val="124F5C"/>
              </a:solidFill>
            </a:endParaRPr>
          </a:p>
          <a:p>
            <a:pPr indent="0" lvl="0" marL="0" rtl="0" algn="l">
              <a:lnSpc>
                <a:spcPct val="150000"/>
              </a:lnSpc>
              <a:spcBef>
                <a:spcPts val="0"/>
              </a:spcBef>
              <a:spcAft>
                <a:spcPts val="0"/>
              </a:spcAft>
              <a:buNone/>
            </a:pPr>
            <a:r>
              <a:t/>
            </a:r>
            <a:endParaRPr sz="1500">
              <a:solidFill>
                <a:srgbClr val="124F5C"/>
              </a:solidFill>
            </a:endParaRPr>
          </a:p>
          <a:p>
            <a:pPr indent="0" lvl="0" marL="45720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pic>
        <p:nvPicPr>
          <p:cNvPr id="253" name="Google Shape;253;p45"/>
          <p:cNvPicPr preferRelativeResize="0"/>
          <p:nvPr/>
        </p:nvPicPr>
        <p:blipFill>
          <a:blip r:embed="rId3">
            <a:alphaModFix/>
          </a:blip>
          <a:stretch>
            <a:fillRect/>
          </a:stretch>
        </p:blipFill>
        <p:spPr>
          <a:xfrm>
            <a:off x="4925725" y="1152475"/>
            <a:ext cx="4218276" cy="337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2600">
                <a:solidFill>
                  <a:srgbClr val="C00000"/>
                </a:solidFill>
                <a:highlight>
                  <a:srgbClr val="FFFFFF"/>
                </a:highlight>
              </a:rPr>
              <a:t>Conclusion</a:t>
            </a:r>
            <a:endParaRPr sz="2600">
              <a:solidFill>
                <a:srgbClr val="C00000"/>
              </a:solidFill>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600"/>
              </a:spcBef>
              <a:spcAft>
                <a:spcPts val="0"/>
              </a:spcAft>
              <a:buClr>
                <a:srgbClr val="124F5C"/>
              </a:buClr>
              <a:buSzPts val="1500"/>
              <a:buChar char="●"/>
            </a:pPr>
            <a:r>
              <a:rPr lang="en" sz="1500">
                <a:solidFill>
                  <a:srgbClr val="124F5C"/>
                </a:solidFill>
                <a:highlight>
                  <a:srgbClr val="FFFFFF"/>
                </a:highlight>
              </a:rPr>
              <a:t>Rating is very important factor for installation of apps as user mostly like to watch rating before using app, so developer should also work on updating their content as per the ratings.</a:t>
            </a:r>
            <a:endParaRPr sz="1500">
              <a:solidFill>
                <a:srgbClr val="124F5C"/>
              </a:solidFill>
              <a:highlight>
                <a:srgbClr val="FFFFFF"/>
              </a:highlight>
            </a:endParaRPr>
          </a:p>
          <a:p>
            <a:pPr indent="-323850" lvl="0" marL="457200" rtl="0" algn="just">
              <a:spcBef>
                <a:spcPts val="0"/>
              </a:spcBef>
              <a:spcAft>
                <a:spcPts val="0"/>
              </a:spcAft>
              <a:buClr>
                <a:srgbClr val="124F5C"/>
              </a:buClr>
              <a:buSzPts val="1500"/>
              <a:buChar char="●"/>
            </a:pPr>
            <a:r>
              <a:rPr lang="en" sz="1500">
                <a:solidFill>
                  <a:srgbClr val="124F5C"/>
                </a:solidFill>
                <a:highlight>
                  <a:srgbClr val="FFFFFF"/>
                </a:highlight>
              </a:rPr>
              <a:t>From all above we analyze rating and installation are related, so owners should encourage to write review of their app.</a:t>
            </a:r>
            <a:endParaRPr sz="1500">
              <a:solidFill>
                <a:srgbClr val="124F5C"/>
              </a:solidFill>
              <a:highlight>
                <a:srgbClr val="FFFFFF"/>
              </a:highlight>
            </a:endParaRPr>
          </a:p>
          <a:p>
            <a:pPr indent="-323850" lvl="0" marL="457200" rtl="0" algn="just">
              <a:spcBef>
                <a:spcPts val="0"/>
              </a:spcBef>
              <a:spcAft>
                <a:spcPts val="0"/>
              </a:spcAft>
              <a:buClr>
                <a:srgbClr val="124F5C"/>
              </a:buClr>
              <a:buSzPts val="1500"/>
              <a:buChar char="●"/>
            </a:pPr>
            <a:r>
              <a:rPr lang="en" sz="1500">
                <a:solidFill>
                  <a:srgbClr val="124F5C"/>
                </a:solidFill>
                <a:highlight>
                  <a:srgbClr val="FFFFFF"/>
                </a:highlight>
              </a:rPr>
              <a:t>Gaming have maximum number of installed app so anyone want to become developer can join this category.</a:t>
            </a:r>
            <a:endParaRPr sz="1500">
              <a:solidFill>
                <a:srgbClr val="124F5C"/>
              </a:solidFill>
              <a:highlight>
                <a:srgbClr val="FFFFFF"/>
              </a:highlight>
            </a:endParaRPr>
          </a:p>
          <a:p>
            <a:pPr indent="-323850" lvl="0" marL="457200" rtl="0" algn="just">
              <a:spcBef>
                <a:spcPts val="0"/>
              </a:spcBef>
              <a:spcAft>
                <a:spcPts val="0"/>
              </a:spcAft>
              <a:buClr>
                <a:srgbClr val="124F5C"/>
              </a:buClr>
              <a:buSzPts val="1500"/>
              <a:buChar char="●"/>
            </a:pPr>
            <a:r>
              <a:rPr lang="en" sz="1500">
                <a:solidFill>
                  <a:srgbClr val="124F5C"/>
                </a:solidFill>
                <a:highlight>
                  <a:srgbClr val="FFFFFF"/>
                </a:highlight>
              </a:rPr>
              <a:t>App category like events and beauty have not much reach, so one can also keep this consideration.</a:t>
            </a:r>
            <a:endParaRPr sz="1500">
              <a:solidFill>
                <a:srgbClr val="124F5C"/>
              </a:solidFill>
              <a:highlight>
                <a:srgbClr val="FFFFFF"/>
              </a:highlight>
            </a:endParaRPr>
          </a:p>
          <a:p>
            <a:pPr indent="-323850" lvl="0" marL="457200" rtl="0" algn="just">
              <a:spcBef>
                <a:spcPts val="0"/>
              </a:spcBef>
              <a:spcAft>
                <a:spcPts val="0"/>
              </a:spcAft>
              <a:buClr>
                <a:srgbClr val="124F5C"/>
              </a:buClr>
              <a:buSzPts val="1500"/>
              <a:buChar char="●"/>
            </a:pPr>
            <a:r>
              <a:rPr lang="en" sz="1500">
                <a:solidFill>
                  <a:srgbClr val="124F5C"/>
                </a:solidFill>
                <a:highlight>
                  <a:srgbClr val="FFFFFF"/>
                </a:highlight>
              </a:rPr>
              <a:t>Most of the apps are downloaded by teens, so users of other age category, must also be encouraged to install the apps.</a:t>
            </a:r>
            <a:endParaRPr sz="1500">
              <a:solidFill>
                <a:srgbClr val="124F5C"/>
              </a:solidFill>
              <a:highlight>
                <a:srgbClr val="FFFFFF"/>
              </a:highlight>
            </a:endParaRPr>
          </a:p>
          <a:p>
            <a:pPr indent="0" lvl="0" marL="457200" rtl="0" algn="just">
              <a:spcBef>
                <a:spcPts val="1200"/>
              </a:spcBef>
              <a:spcAft>
                <a:spcPts val="1200"/>
              </a:spcAft>
              <a:buNone/>
            </a:pPr>
            <a:r>
              <a:t/>
            </a:r>
            <a:endParaRPr sz="2100">
              <a:solidFill>
                <a:srgbClr val="124F5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2650">
                <a:solidFill>
                  <a:srgbClr val="CC0000"/>
                </a:solidFill>
                <a:highlight>
                  <a:srgbClr val="FFFFFF"/>
                </a:highlight>
                <a:latin typeface="Roboto"/>
                <a:ea typeface="Roboto"/>
                <a:cs typeface="Roboto"/>
                <a:sym typeface="Roboto"/>
              </a:rPr>
              <a:t>Conclusion</a:t>
            </a:r>
            <a:endParaRPr sz="3500">
              <a:solidFill>
                <a:srgbClr val="CC0000"/>
              </a:solidFill>
            </a:endParaRPr>
          </a:p>
        </p:txBody>
      </p:sp>
      <p:sp>
        <p:nvSpPr>
          <p:cNvPr id="265" name="Google Shape;265;p47"/>
          <p:cNvSpPr txBox="1"/>
          <p:nvPr>
            <p:ph idx="1" type="body"/>
          </p:nvPr>
        </p:nvSpPr>
        <p:spPr>
          <a:xfrm>
            <a:off x="311700" y="1152475"/>
            <a:ext cx="8520600" cy="3816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600"/>
              </a:spcBef>
              <a:spcAft>
                <a:spcPts val="0"/>
              </a:spcAft>
              <a:buClr>
                <a:srgbClr val="124F5C"/>
              </a:buClr>
              <a:buSzPts val="1700"/>
              <a:buChar char="●"/>
            </a:pPr>
            <a:r>
              <a:rPr lang="en" sz="1500">
                <a:solidFill>
                  <a:srgbClr val="124F5C"/>
                </a:solidFill>
                <a:highlight>
                  <a:srgbClr val="FFFFFF"/>
                </a:highlight>
              </a:rPr>
              <a:t>Maximum number of apps present in FAMILY category then  GAME category and then TOOLS</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Highest Mean price is for FINANCE category and after that LIFESTYLE category.</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Highest Rating is for EVENTS category and Lowest rating for DATING category.</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81.8% app can use every age group person.</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Adults only 18+ and unrated have very less number of apps.</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Gaming have maximum number of installed app.</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Around 92.2% app are freely available on play store.</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4.3 to 4.5 have maximum average rating on play store.</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Char char="●"/>
            </a:pPr>
            <a:r>
              <a:rPr lang="en" sz="1500">
                <a:solidFill>
                  <a:srgbClr val="124F5C"/>
                </a:solidFill>
                <a:highlight>
                  <a:srgbClr val="FFFFFF"/>
                </a:highlight>
              </a:rPr>
              <a:t>Positive Sentiment have larger percentage, it has 3 times more than negative sentiment.</a:t>
            </a:r>
            <a:endParaRPr sz="1500">
              <a:solidFill>
                <a:srgbClr val="124F5C"/>
              </a:solidFill>
              <a:highlight>
                <a:srgbClr val="FFFFFF"/>
              </a:highlight>
            </a:endParaRPr>
          </a:p>
          <a:p>
            <a:pPr indent="0" lvl="0" marL="457200" rtl="0" algn="l">
              <a:spcBef>
                <a:spcPts val="1200"/>
              </a:spcBef>
              <a:spcAft>
                <a:spcPts val="120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490250" y="450150"/>
            <a:ext cx="6367800" cy="40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47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71" name="Google Shape;271;p48"/>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pic>
        <p:nvPicPr>
          <p:cNvPr id="272" name="Google Shape;272;p48"/>
          <p:cNvPicPr preferRelativeResize="0"/>
          <p:nvPr/>
        </p:nvPicPr>
        <p:blipFill>
          <a:blip r:embed="rId3">
            <a:alphaModFix/>
          </a:blip>
          <a:stretch>
            <a:fillRect/>
          </a:stretch>
        </p:blipFill>
        <p:spPr>
          <a:xfrm>
            <a:off x="1662450" y="560275"/>
            <a:ext cx="5510898" cy="337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229625"/>
            <a:ext cx="8520600" cy="597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2600">
                <a:solidFill>
                  <a:srgbClr val="C00000"/>
                </a:solidFill>
              </a:rPr>
              <a:t>Problem Statement </a:t>
            </a:r>
            <a:endParaRPr b="1" sz="2600">
              <a:solidFill>
                <a:srgbClr val="C00000"/>
              </a:solidFill>
            </a:endParaRPr>
          </a:p>
        </p:txBody>
      </p:sp>
      <p:sp>
        <p:nvSpPr>
          <p:cNvPr id="114" name="Google Shape;114;p27"/>
          <p:cNvSpPr txBox="1"/>
          <p:nvPr>
            <p:ph idx="1" type="body"/>
          </p:nvPr>
        </p:nvSpPr>
        <p:spPr>
          <a:xfrm>
            <a:off x="311700" y="826625"/>
            <a:ext cx="8520600" cy="42795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124F5C"/>
              </a:buClr>
              <a:buSzPts val="1600"/>
              <a:buChar char="❖"/>
            </a:pPr>
            <a:r>
              <a:rPr lang="en" sz="1600">
                <a:solidFill>
                  <a:srgbClr val="124F5C"/>
                </a:solidFill>
              </a:rPr>
              <a:t>The Play Store apps data has enormous potential to drive app-making businesses to success. Android is expanding as an operating system and Mobile app industry is increasing in significantly and thus giving rise to more competitions to the one’s that are creating applications.</a:t>
            </a:r>
            <a:endParaRPr sz="1600">
              <a:solidFill>
                <a:srgbClr val="124F5C"/>
              </a:solidFill>
            </a:endParaRPr>
          </a:p>
          <a:p>
            <a:pPr indent="-330200" lvl="0" marL="457200" rtl="0" algn="just">
              <a:lnSpc>
                <a:spcPct val="115000"/>
              </a:lnSpc>
              <a:spcBef>
                <a:spcPts val="0"/>
              </a:spcBef>
              <a:spcAft>
                <a:spcPts val="0"/>
              </a:spcAft>
              <a:buClr>
                <a:srgbClr val="124F5C"/>
              </a:buClr>
              <a:buSzPts val="1600"/>
              <a:buChar char="❖"/>
            </a:pPr>
            <a:r>
              <a:rPr lang="en" sz="1600">
                <a:solidFill>
                  <a:srgbClr val="124F5C"/>
                </a:solidFill>
              </a:rPr>
              <a:t>Due to the competition in the market and also expansion in order to help our developer understand what kinds of apps are likely to attract more users and what is the motivating factor for the people to download an app we analyze and research relevant data.</a:t>
            </a:r>
            <a:endParaRPr sz="1600">
              <a:solidFill>
                <a:srgbClr val="124F5C"/>
              </a:solidFill>
            </a:endParaRPr>
          </a:p>
          <a:p>
            <a:pPr indent="-330200" lvl="0" marL="457200" rtl="0" algn="just">
              <a:lnSpc>
                <a:spcPct val="115000"/>
              </a:lnSpc>
              <a:spcBef>
                <a:spcPts val="0"/>
              </a:spcBef>
              <a:spcAft>
                <a:spcPts val="0"/>
              </a:spcAft>
              <a:buClr>
                <a:srgbClr val="124F5C"/>
              </a:buClr>
              <a:buSzPts val="1600"/>
              <a:buChar char="❖"/>
            </a:pPr>
            <a:r>
              <a:rPr lang="en" sz="1600">
                <a:solidFill>
                  <a:srgbClr val="124F5C"/>
                </a:solidFill>
              </a:rPr>
              <a:t>For the app development industry where they can analyse the downloads and demand off app download in the industry. </a:t>
            </a:r>
            <a:endParaRPr sz="1600">
              <a:solidFill>
                <a:srgbClr val="124F5C"/>
              </a:solidFill>
            </a:endParaRPr>
          </a:p>
          <a:p>
            <a:pPr indent="-330200" lvl="0" marL="457200" rtl="0" algn="just">
              <a:lnSpc>
                <a:spcPct val="115000"/>
              </a:lnSpc>
              <a:spcBef>
                <a:spcPts val="0"/>
              </a:spcBef>
              <a:spcAft>
                <a:spcPts val="0"/>
              </a:spcAft>
              <a:buClr>
                <a:srgbClr val="124F5C"/>
              </a:buClr>
              <a:buSzPts val="1600"/>
              <a:buChar char="❖"/>
            </a:pPr>
            <a:r>
              <a:rPr lang="en" sz="1600">
                <a:solidFill>
                  <a:srgbClr val="124F5C"/>
                </a:solidFill>
              </a:rPr>
              <a:t>We aim on providing doing sentimental analysis on the apps that generated most positive and negative sentiments and</a:t>
            </a:r>
            <a:r>
              <a:rPr lang="en" sz="1500">
                <a:solidFill>
                  <a:srgbClr val="124F5C"/>
                </a:solidFill>
              </a:rPr>
              <a:t> </a:t>
            </a:r>
            <a:r>
              <a:rPr lang="en" sz="1500">
                <a:solidFill>
                  <a:srgbClr val="124F5C"/>
                </a:solidFill>
                <a:highlight>
                  <a:srgbClr val="FFFFFF"/>
                </a:highlight>
              </a:rPr>
              <a:t>sustainability</a:t>
            </a:r>
            <a:r>
              <a:rPr lang="en" sz="1600">
                <a:solidFill>
                  <a:srgbClr val="124F5C"/>
                </a:solidFill>
              </a:rPr>
              <a:t> of app in market on basis of previous data and current market. </a:t>
            </a:r>
            <a:endParaRPr sz="1600">
              <a:solidFill>
                <a:srgbClr val="124F5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C00000"/>
                </a:solidFill>
              </a:rPr>
              <a:t>Dataset Preparation</a:t>
            </a:r>
            <a:endParaRPr sz="3000"/>
          </a:p>
        </p:txBody>
      </p:sp>
      <p:sp>
        <p:nvSpPr>
          <p:cNvPr id="120" name="Google Shape;120;p2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124F5C"/>
                </a:solidFill>
              </a:rPr>
              <a:t>▪  </a:t>
            </a:r>
            <a:r>
              <a:rPr b="1" lang="en" sz="1600">
                <a:solidFill>
                  <a:srgbClr val="124F5C"/>
                </a:solidFill>
              </a:rPr>
              <a:t>Import Libraries: </a:t>
            </a:r>
            <a:r>
              <a:rPr lang="en" sz="1600">
                <a:solidFill>
                  <a:srgbClr val="124F5C"/>
                </a:solidFill>
              </a:rPr>
              <a:t>NumPy, Pandas, Seaborn, Matplotlib and Datetime.</a:t>
            </a:r>
            <a:endParaRPr sz="1600">
              <a:solidFill>
                <a:srgbClr val="124F5C"/>
              </a:solidFill>
            </a:endParaRPr>
          </a:p>
          <a:p>
            <a:pPr indent="0" lvl="0" marL="0" rtl="0" algn="l">
              <a:spcBef>
                <a:spcPts val="0"/>
              </a:spcBef>
              <a:spcAft>
                <a:spcPts val="0"/>
              </a:spcAft>
              <a:buNone/>
            </a:pPr>
            <a:r>
              <a:t/>
            </a:r>
            <a:endParaRPr sz="1600">
              <a:solidFill>
                <a:srgbClr val="124F5C"/>
              </a:solidFill>
            </a:endParaRPr>
          </a:p>
          <a:p>
            <a:pPr indent="0" lvl="0" marL="0" rtl="0" algn="l">
              <a:spcBef>
                <a:spcPts val="0"/>
              </a:spcBef>
              <a:spcAft>
                <a:spcPts val="0"/>
              </a:spcAft>
              <a:buNone/>
            </a:pPr>
            <a:r>
              <a:rPr lang="en" sz="1600">
                <a:solidFill>
                  <a:srgbClr val="124F5C"/>
                </a:solidFill>
              </a:rPr>
              <a:t>▪  </a:t>
            </a:r>
            <a:r>
              <a:rPr b="1" lang="en" sz="1600">
                <a:solidFill>
                  <a:srgbClr val="124F5C"/>
                </a:solidFill>
              </a:rPr>
              <a:t>Loading files: </a:t>
            </a:r>
            <a:r>
              <a:rPr lang="en" sz="1600">
                <a:solidFill>
                  <a:srgbClr val="124F5C"/>
                </a:solidFill>
              </a:rPr>
              <a:t>Add both files Play store app dataset and User Reviews dataset.</a:t>
            </a:r>
            <a:endParaRPr sz="1600">
              <a:solidFill>
                <a:srgbClr val="124F5C"/>
              </a:solidFill>
            </a:endParaRPr>
          </a:p>
          <a:p>
            <a:pPr indent="0" lvl="0" marL="0" rtl="0" algn="l">
              <a:spcBef>
                <a:spcPts val="0"/>
              </a:spcBef>
              <a:spcAft>
                <a:spcPts val="0"/>
              </a:spcAft>
              <a:buNone/>
            </a:pPr>
            <a:r>
              <a:t/>
            </a:r>
            <a:endParaRPr sz="1600">
              <a:solidFill>
                <a:srgbClr val="124F5C"/>
              </a:solidFill>
            </a:endParaRPr>
          </a:p>
          <a:p>
            <a:pPr indent="0" lvl="0" marL="0" rtl="0" algn="l">
              <a:spcBef>
                <a:spcPts val="0"/>
              </a:spcBef>
              <a:spcAft>
                <a:spcPts val="0"/>
              </a:spcAft>
              <a:buNone/>
            </a:pPr>
            <a:r>
              <a:rPr lang="en" sz="1600">
                <a:solidFill>
                  <a:srgbClr val="124F5C"/>
                </a:solidFill>
              </a:rPr>
              <a:t>▪  </a:t>
            </a:r>
            <a:r>
              <a:rPr b="1" lang="en" sz="1600">
                <a:solidFill>
                  <a:srgbClr val="124F5C"/>
                </a:solidFill>
                <a:highlight>
                  <a:srgbClr val="FFFFFF"/>
                </a:highlight>
                <a:latin typeface="Roboto"/>
                <a:ea typeface="Roboto"/>
                <a:cs typeface="Roboto"/>
                <a:sym typeface="Roboto"/>
              </a:rPr>
              <a:t>Explore and Analyze the data</a:t>
            </a:r>
            <a:r>
              <a:rPr b="1" lang="en" sz="1600">
                <a:solidFill>
                  <a:srgbClr val="124F5C"/>
                </a:solidFill>
              </a:rPr>
              <a:t>: </a:t>
            </a:r>
            <a:r>
              <a:rPr lang="en" sz="1600">
                <a:solidFill>
                  <a:srgbClr val="124F5C"/>
                </a:solidFill>
              </a:rPr>
              <a:t>Find useful information and describe it briefly.</a:t>
            </a:r>
            <a:endParaRPr sz="1600">
              <a:solidFill>
                <a:srgbClr val="124F5C"/>
              </a:solidFill>
            </a:endParaRPr>
          </a:p>
          <a:p>
            <a:pPr indent="0" lvl="0" marL="0" rtl="0" algn="l">
              <a:spcBef>
                <a:spcPts val="0"/>
              </a:spcBef>
              <a:spcAft>
                <a:spcPts val="0"/>
              </a:spcAft>
              <a:buNone/>
            </a:pPr>
            <a:r>
              <a:t/>
            </a:r>
            <a:endParaRPr sz="1600">
              <a:solidFill>
                <a:srgbClr val="124F5C"/>
              </a:solidFill>
            </a:endParaRPr>
          </a:p>
          <a:p>
            <a:pPr indent="0" lvl="0" marL="0" rtl="0" algn="just">
              <a:spcBef>
                <a:spcPts val="0"/>
              </a:spcBef>
              <a:spcAft>
                <a:spcPts val="0"/>
              </a:spcAft>
              <a:buNone/>
            </a:pPr>
            <a:r>
              <a:rPr lang="en" sz="1600">
                <a:solidFill>
                  <a:srgbClr val="124F5C"/>
                </a:solidFill>
              </a:rPr>
              <a:t>▪  </a:t>
            </a:r>
            <a:r>
              <a:rPr b="1" lang="en" sz="1600">
                <a:solidFill>
                  <a:srgbClr val="124F5C"/>
                </a:solidFill>
              </a:rPr>
              <a:t>Data cleaning: </a:t>
            </a:r>
            <a:r>
              <a:rPr lang="en" sz="1600">
                <a:solidFill>
                  <a:srgbClr val="124F5C"/>
                </a:solidFill>
              </a:rPr>
              <a:t>Null values, Finding and removing Outliers,  Removing duplicate data and Correcting </a:t>
            </a:r>
            <a:r>
              <a:rPr lang="en" sz="1600">
                <a:solidFill>
                  <a:srgbClr val="124F5C"/>
                </a:solidFill>
              </a:rPr>
              <a:t>Data Types</a:t>
            </a:r>
            <a:r>
              <a:rPr lang="en" sz="1600">
                <a:solidFill>
                  <a:srgbClr val="124F5C"/>
                </a:solidFill>
              </a:rPr>
              <a:t>.</a:t>
            </a:r>
            <a:endParaRPr sz="1600">
              <a:solidFill>
                <a:srgbClr val="124F5C"/>
              </a:solidFill>
            </a:endParaRPr>
          </a:p>
          <a:p>
            <a:pPr indent="0" lvl="0" marL="0" rtl="0" algn="l">
              <a:spcBef>
                <a:spcPts val="0"/>
              </a:spcBef>
              <a:spcAft>
                <a:spcPts val="0"/>
              </a:spcAft>
              <a:buNone/>
            </a:pPr>
            <a:r>
              <a:t/>
            </a:r>
            <a:endParaRPr sz="1600">
              <a:solidFill>
                <a:srgbClr val="124F5C"/>
              </a:solidFill>
            </a:endParaRPr>
          </a:p>
          <a:p>
            <a:pPr indent="0" lvl="0" marL="0" rtl="0" algn="just">
              <a:spcBef>
                <a:spcPts val="0"/>
              </a:spcBef>
              <a:spcAft>
                <a:spcPts val="0"/>
              </a:spcAft>
              <a:buNone/>
            </a:pPr>
            <a:r>
              <a:rPr lang="en" sz="1600">
                <a:solidFill>
                  <a:srgbClr val="124F5C"/>
                </a:solidFill>
              </a:rPr>
              <a:t>▪ </a:t>
            </a:r>
            <a:r>
              <a:rPr b="1" lang="en" sz="1600">
                <a:solidFill>
                  <a:srgbClr val="124F5C"/>
                </a:solidFill>
                <a:highlight>
                  <a:srgbClr val="FFFFFF"/>
                </a:highlight>
                <a:latin typeface="Roboto"/>
                <a:ea typeface="Roboto"/>
                <a:cs typeface="Roboto"/>
                <a:sym typeface="Roboto"/>
              </a:rPr>
              <a:t>Find Insights</a:t>
            </a:r>
            <a:r>
              <a:rPr b="1" lang="en" sz="1600">
                <a:solidFill>
                  <a:srgbClr val="124F5C"/>
                </a:solidFill>
              </a:rPr>
              <a:t>:</a:t>
            </a:r>
            <a:r>
              <a:rPr b="1" lang="en" sz="1600">
                <a:solidFill>
                  <a:srgbClr val="124F5C"/>
                </a:solidFill>
              </a:rPr>
              <a:t> </a:t>
            </a:r>
            <a:r>
              <a:rPr lang="en" sz="1600">
                <a:solidFill>
                  <a:srgbClr val="124F5C"/>
                </a:solidFill>
              </a:rPr>
              <a:t>Analyzing the data sets to  summarize their main characteristics using statistical graphics  and data visualizations method.</a:t>
            </a:r>
            <a:endParaRPr sz="1600">
              <a:solidFill>
                <a:srgbClr val="124F5C"/>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174500" y="266350"/>
            <a:ext cx="8657700" cy="111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900"/>
              </a:spcBef>
              <a:spcAft>
                <a:spcPts val="0"/>
              </a:spcAft>
              <a:buNone/>
            </a:pPr>
            <a:r>
              <a:rPr b="1" lang="en" sz="2600">
                <a:solidFill>
                  <a:srgbClr val="C00000"/>
                </a:solidFill>
                <a:highlight>
                  <a:srgbClr val="FFFFFF"/>
                </a:highlight>
              </a:rPr>
              <a:t>First Dataset : Play Store Data</a:t>
            </a:r>
            <a:endParaRPr b="1" sz="2600">
              <a:solidFill>
                <a:srgbClr val="C00000"/>
              </a:solidFill>
              <a:highlight>
                <a:srgbClr val="FFFFFF"/>
              </a:highlight>
            </a:endParaRPr>
          </a:p>
          <a:p>
            <a:pPr indent="0" lvl="0" marL="0" rtl="0" algn="ctr">
              <a:lnSpc>
                <a:spcPct val="100000"/>
              </a:lnSpc>
              <a:spcBef>
                <a:spcPts val="90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26" name="Google Shape;126;p29"/>
          <p:cNvSpPr txBox="1"/>
          <p:nvPr>
            <p:ph idx="1" type="body"/>
          </p:nvPr>
        </p:nvSpPr>
        <p:spPr>
          <a:xfrm>
            <a:off x="311700" y="1133825"/>
            <a:ext cx="8520600" cy="3435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124F5C"/>
              </a:buClr>
              <a:buSzPts val="1400"/>
              <a:buFont typeface="Arial"/>
              <a:buAutoNum type="arabicPeriod"/>
            </a:pPr>
            <a:r>
              <a:rPr lang="en" sz="1400">
                <a:solidFill>
                  <a:srgbClr val="124F5C"/>
                </a:solidFill>
                <a:highlight>
                  <a:srgbClr val="FFFFFF"/>
                </a:highlight>
              </a:rPr>
              <a:t>App : The name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Category : The category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Rating : The rating of the app in the Play Store</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Reviews : The number of reviews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Size : The size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Install : The number of installs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Type : The type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Price : The price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Content Rating : The rating given by user</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Genres: The genre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Last Updated : The date when the app was last updated</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Current Ver : The current version of the app</a:t>
            </a:r>
            <a:endParaRPr sz="1400">
              <a:solidFill>
                <a:srgbClr val="124F5C"/>
              </a:solidFill>
              <a:highlight>
                <a:srgbClr val="FFFFFF"/>
              </a:highlight>
            </a:endParaRPr>
          </a:p>
          <a:p>
            <a:pPr indent="-317500" lvl="0" marL="457200" rtl="0" algn="l">
              <a:spcBef>
                <a:spcPts val="0"/>
              </a:spcBef>
              <a:spcAft>
                <a:spcPts val="0"/>
              </a:spcAft>
              <a:buClr>
                <a:srgbClr val="124F5C"/>
              </a:buClr>
              <a:buSzPts val="1400"/>
              <a:buFont typeface="Arial"/>
              <a:buAutoNum type="arabicPeriod"/>
            </a:pPr>
            <a:r>
              <a:rPr lang="en" sz="1400">
                <a:solidFill>
                  <a:srgbClr val="124F5C"/>
                </a:solidFill>
                <a:highlight>
                  <a:srgbClr val="FFFFFF"/>
                </a:highlight>
              </a:rPr>
              <a:t>Android Ver : The minimum Android version required to run the app</a:t>
            </a:r>
            <a:endParaRPr sz="1400">
              <a:solidFill>
                <a:srgbClr val="124F5C"/>
              </a:solidFill>
              <a:highlight>
                <a:srgbClr val="FFFFFF"/>
              </a:highlight>
            </a:endParaRPr>
          </a:p>
          <a:p>
            <a:pPr indent="0" lvl="0" marL="0" rtl="0" algn="l">
              <a:spcBef>
                <a:spcPts val="1200"/>
              </a:spcBef>
              <a:spcAft>
                <a:spcPts val="0"/>
              </a:spcAft>
              <a:buNone/>
            </a:pPr>
            <a:r>
              <a:t/>
            </a:r>
            <a:endParaRPr/>
          </a:p>
        </p:txBody>
      </p:sp>
      <p:pic>
        <p:nvPicPr>
          <p:cNvPr id="127" name="Google Shape;127;p29"/>
          <p:cNvPicPr preferRelativeResize="0"/>
          <p:nvPr/>
        </p:nvPicPr>
        <p:blipFill>
          <a:blip r:embed="rId3">
            <a:alphaModFix/>
          </a:blip>
          <a:stretch>
            <a:fillRect/>
          </a:stretch>
        </p:blipFill>
        <p:spPr>
          <a:xfrm>
            <a:off x="5327200" y="784650"/>
            <a:ext cx="3816801" cy="331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146950" y="445025"/>
            <a:ext cx="8685300" cy="129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15000"/>
              </a:lnSpc>
              <a:spcBef>
                <a:spcPts val="900"/>
              </a:spcBef>
              <a:spcAft>
                <a:spcPts val="0"/>
              </a:spcAft>
              <a:buNone/>
            </a:pPr>
            <a:r>
              <a:rPr b="1" lang="en" sz="2600">
                <a:solidFill>
                  <a:srgbClr val="C00000"/>
                </a:solidFill>
                <a:highlight>
                  <a:srgbClr val="FFFFFF"/>
                </a:highlight>
              </a:rPr>
              <a:t>Second Dataset: User Reviews</a:t>
            </a:r>
            <a:endParaRPr b="1" sz="2600">
              <a:solidFill>
                <a:srgbClr val="C00000"/>
              </a:solidFill>
              <a:highlight>
                <a:srgbClr val="FFFFFF"/>
              </a:highlight>
            </a:endParaRPr>
          </a:p>
          <a:p>
            <a:pPr indent="0" lvl="0" marL="0" rtl="0" algn="ctr">
              <a:lnSpc>
                <a:spcPct val="100000"/>
              </a:lnSpc>
              <a:spcBef>
                <a:spcPts val="90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33" name="Google Shape;133;p30"/>
          <p:cNvSpPr txBox="1"/>
          <p:nvPr>
            <p:ph idx="1" type="body"/>
          </p:nvPr>
        </p:nvSpPr>
        <p:spPr>
          <a:xfrm>
            <a:off x="311700" y="1401200"/>
            <a:ext cx="8520600" cy="3167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Clr>
                <a:srgbClr val="124F5C"/>
              </a:buClr>
              <a:buSzPts val="1500"/>
              <a:buFont typeface="Arial"/>
              <a:buAutoNum type="arabicPeriod"/>
            </a:pPr>
            <a:r>
              <a:rPr lang="en" sz="1500">
                <a:solidFill>
                  <a:srgbClr val="124F5C"/>
                </a:solidFill>
                <a:highlight>
                  <a:srgbClr val="FFFFFF"/>
                </a:highlight>
              </a:rPr>
              <a:t>App : The name of the application</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Font typeface="Arial"/>
              <a:buAutoNum type="arabicPeriod"/>
            </a:pPr>
            <a:r>
              <a:rPr lang="en" sz="1500">
                <a:solidFill>
                  <a:srgbClr val="124F5C"/>
                </a:solidFill>
                <a:highlight>
                  <a:srgbClr val="FFFFFF"/>
                </a:highlight>
              </a:rPr>
              <a:t>Translated_Review : User comment</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Font typeface="Arial"/>
              <a:buAutoNum type="arabicPeriod"/>
            </a:pPr>
            <a:r>
              <a:rPr lang="en" sz="1500">
                <a:solidFill>
                  <a:srgbClr val="124F5C"/>
                </a:solidFill>
                <a:highlight>
                  <a:srgbClr val="FFFFFF"/>
                </a:highlight>
              </a:rPr>
              <a:t>Sentiment :  User view or opinion</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Font typeface="Arial"/>
              <a:buAutoNum type="arabicPeriod"/>
            </a:pPr>
            <a:r>
              <a:rPr lang="en" sz="1500">
                <a:solidFill>
                  <a:srgbClr val="124F5C"/>
                </a:solidFill>
                <a:highlight>
                  <a:srgbClr val="FFFFFF"/>
                </a:highlight>
              </a:rPr>
              <a:t>Sentiment_Polarity : Strongness of Sentiment polarity</a:t>
            </a:r>
            <a:endParaRPr sz="1500">
              <a:solidFill>
                <a:srgbClr val="124F5C"/>
              </a:solidFill>
              <a:highlight>
                <a:srgbClr val="FFFFFF"/>
              </a:highlight>
            </a:endParaRPr>
          </a:p>
          <a:p>
            <a:pPr indent="-323850" lvl="0" marL="457200" rtl="0" algn="l">
              <a:lnSpc>
                <a:spcPct val="150000"/>
              </a:lnSpc>
              <a:spcBef>
                <a:spcPts val="0"/>
              </a:spcBef>
              <a:spcAft>
                <a:spcPts val="0"/>
              </a:spcAft>
              <a:buClr>
                <a:srgbClr val="124F5C"/>
              </a:buClr>
              <a:buSzPts val="1500"/>
              <a:buFont typeface="Arial"/>
              <a:buAutoNum type="arabicPeriod"/>
            </a:pPr>
            <a:r>
              <a:rPr lang="en" sz="1500">
                <a:solidFill>
                  <a:srgbClr val="124F5C"/>
                </a:solidFill>
                <a:highlight>
                  <a:srgbClr val="FFFFFF"/>
                </a:highlight>
              </a:rPr>
              <a:t>Sentiment_Subjectivity : It is a public opinion and not a factual information</a:t>
            </a:r>
            <a:endParaRPr sz="1500">
              <a:solidFill>
                <a:srgbClr val="124F5C"/>
              </a:solidFill>
              <a:highlight>
                <a:srgbClr val="FFFFFF"/>
              </a:highlight>
            </a:endParaRPr>
          </a:p>
          <a:p>
            <a:pPr indent="0" lvl="0" marL="0" rtl="0" algn="l">
              <a:spcBef>
                <a:spcPts val="1200"/>
              </a:spcBef>
              <a:spcAft>
                <a:spcPts val="0"/>
              </a:spcAft>
              <a:buNone/>
            </a:pPr>
            <a:r>
              <a:t/>
            </a:r>
            <a:endParaRPr/>
          </a:p>
        </p:txBody>
      </p:sp>
      <p:pic>
        <p:nvPicPr>
          <p:cNvPr id="134" name="Google Shape;134;p30"/>
          <p:cNvPicPr preferRelativeResize="0"/>
          <p:nvPr/>
        </p:nvPicPr>
        <p:blipFill>
          <a:blip r:embed="rId3">
            <a:alphaModFix/>
          </a:blip>
          <a:stretch>
            <a:fillRect/>
          </a:stretch>
        </p:blipFill>
        <p:spPr>
          <a:xfrm>
            <a:off x="3878375" y="3297650"/>
            <a:ext cx="5547900" cy="19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49925" y="0"/>
            <a:ext cx="87825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Data Cleaning Methods and Process</a:t>
            </a:r>
            <a:endParaRPr b="1" sz="2600"/>
          </a:p>
        </p:txBody>
      </p:sp>
      <p:sp>
        <p:nvSpPr>
          <p:cNvPr id="140" name="Google Shape;14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1" name="Google Shape;141;p31"/>
          <p:cNvGraphicFramePr/>
          <p:nvPr/>
        </p:nvGraphicFramePr>
        <p:xfrm>
          <a:off x="49925" y="539365"/>
          <a:ext cx="3000000" cy="3000000"/>
        </p:xfrm>
        <a:graphic>
          <a:graphicData uri="http://schemas.openxmlformats.org/drawingml/2006/table">
            <a:tbl>
              <a:tblPr>
                <a:noFill/>
                <a:tableStyleId>{9A16BDB5-E925-414A-A68D-8FDC72297B4E}</a:tableStyleId>
              </a:tblPr>
              <a:tblGrid>
                <a:gridCol w="1841350"/>
                <a:gridCol w="1939325"/>
                <a:gridCol w="5258875"/>
              </a:tblGrid>
              <a:tr h="392650">
                <a:tc>
                  <a:txBody>
                    <a:bodyPr/>
                    <a:lstStyle/>
                    <a:p>
                      <a:pPr indent="0" lvl="0" marL="0" rtl="0" algn="ctr">
                        <a:spcBef>
                          <a:spcPts val="0"/>
                        </a:spcBef>
                        <a:spcAft>
                          <a:spcPts val="0"/>
                        </a:spcAft>
                        <a:buNone/>
                      </a:pPr>
                      <a:r>
                        <a:rPr b="1" lang="en" sz="1600"/>
                        <a:t>Dataset</a:t>
                      </a:r>
                      <a:endParaRPr b="1" sz="16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t>Columns</a:t>
                      </a:r>
                      <a:endParaRPr b="1" sz="16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t>Methods</a:t>
                      </a:r>
                      <a:endParaRPr b="1" sz="16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rowSpan="8">
                  <a:txBody>
                    <a:bodyPr/>
                    <a:lstStyle/>
                    <a:p>
                      <a:pPr indent="0" lvl="0" marL="0" rtl="0" algn="ctr">
                        <a:spcBef>
                          <a:spcPts val="0"/>
                        </a:spcBef>
                        <a:spcAft>
                          <a:spcPts val="0"/>
                        </a:spcAft>
                        <a:buNone/>
                      </a:pPr>
                      <a:r>
                        <a:rPr lang="en">
                          <a:solidFill>
                            <a:srgbClr val="124F5C"/>
                          </a:solidFill>
                        </a:rPr>
                        <a:t>Play store app reviews data</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Category</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Drop non ‘str’ values.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Rating</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1.Place ‘NaN’ with null.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Reviews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350">
                <a:tc vMerge="1"/>
                <a:tc>
                  <a:txBody>
                    <a:bodyPr/>
                    <a:lstStyle/>
                    <a:p>
                      <a:pPr indent="0" lvl="0" marL="0" rtl="0" algn="ctr">
                        <a:spcBef>
                          <a:spcPts val="0"/>
                        </a:spcBef>
                        <a:spcAft>
                          <a:spcPts val="0"/>
                        </a:spcAft>
                        <a:buNone/>
                      </a:pPr>
                      <a:r>
                        <a:rPr lang="en">
                          <a:solidFill>
                            <a:srgbClr val="124F5C"/>
                          </a:solidFill>
                        </a:rPr>
                        <a:t>Size</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 Change ‘MB’ and ‘KB’ to bytes.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Installs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 Remove ‘+’ and ‘,’ .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Type</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1.Place ‘NaN’ with null.  2. Remove Duplicates. </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Price</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 Remove ‘$’ .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vMerge="1"/>
                <a:tc>
                  <a:txBody>
                    <a:bodyPr/>
                    <a:lstStyle/>
                    <a:p>
                      <a:pPr indent="0" lvl="0" marL="0" rtl="0" algn="ctr">
                        <a:spcBef>
                          <a:spcPts val="0"/>
                        </a:spcBef>
                        <a:spcAft>
                          <a:spcPts val="0"/>
                        </a:spcAft>
                        <a:buNone/>
                      </a:pPr>
                      <a:r>
                        <a:rPr lang="en">
                          <a:solidFill>
                            <a:srgbClr val="124F5C"/>
                          </a:solidFill>
                        </a:rPr>
                        <a:t>Genres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 Split into to columns by  ‘;’.</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650">
                <a:tc rowSpan="2">
                  <a:txBody>
                    <a:bodyPr/>
                    <a:lstStyle/>
                    <a:p>
                      <a:pPr indent="0" lvl="0" marL="0" rtl="0" algn="ctr">
                        <a:spcBef>
                          <a:spcPts val="0"/>
                        </a:spcBef>
                        <a:spcAft>
                          <a:spcPts val="0"/>
                        </a:spcAft>
                        <a:buNone/>
                      </a:pPr>
                      <a:r>
                        <a:rPr lang="en">
                          <a:solidFill>
                            <a:srgbClr val="124F5C"/>
                          </a:solidFill>
                        </a:rPr>
                        <a:t>User reviews data</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Sentiment Polarity</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1.Place ‘NaN’ with null.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6100">
                <a:tc vMerge="1"/>
                <a:tc>
                  <a:txBody>
                    <a:bodyPr/>
                    <a:lstStyle/>
                    <a:p>
                      <a:pPr indent="0" lvl="0" marL="0" rtl="0" algn="ctr">
                        <a:spcBef>
                          <a:spcPts val="0"/>
                        </a:spcBef>
                        <a:spcAft>
                          <a:spcPts val="0"/>
                        </a:spcAft>
                        <a:buNone/>
                      </a:pPr>
                      <a:r>
                        <a:rPr lang="en">
                          <a:solidFill>
                            <a:srgbClr val="124F5C"/>
                          </a:solidFill>
                        </a:rPr>
                        <a:t>Sentiment Subjectivity</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124F5C"/>
                          </a:solidFill>
                        </a:rPr>
                        <a:t>1.Place ‘NaN’ with null.    2. Transform to numbers.</a:t>
                      </a:r>
                      <a:endParaRPr>
                        <a:solidFill>
                          <a:srgbClr val="124F5C"/>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238800" y="445025"/>
            <a:ext cx="8593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600">
              <a:solidFill>
                <a:srgbClr val="C00000"/>
              </a:solidFill>
              <a:latin typeface="Montserrat"/>
              <a:ea typeface="Montserrat"/>
              <a:cs typeface="Montserrat"/>
              <a:sym typeface="Montserrat"/>
            </a:endParaRPr>
          </a:p>
          <a:p>
            <a:pPr indent="0" lvl="0" marL="0" rtl="0" algn="l">
              <a:lnSpc>
                <a:spcPct val="135714"/>
              </a:lnSpc>
              <a:spcBef>
                <a:spcPts val="0"/>
              </a:spcBef>
              <a:spcAft>
                <a:spcPts val="0"/>
              </a:spcAft>
              <a:buNone/>
            </a:pPr>
            <a:r>
              <a:rPr b="1" lang="en" sz="2600">
                <a:solidFill>
                  <a:srgbClr val="C00000"/>
                </a:solidFill>
                <a:highlight>
                  <a:srgbClr val="FFFFFE"/>
                </a:highlight>
              </a:rPr>
              <a:t>Mean Price vs Category</a:t>
            </a:r>
            <a:endParaRPr sz="1250">
              <a:solidFill>
                <a:srgbClr val="C00000"/>
              </a:solidFill>
              <a:highlight>
                <a:srgbClr val="FFFFFE"/>
              </a:highlight>
            </a:endParaRPr>
          </a:p>
        </p:txBody>
      </p:sp>
      <p:sp>
        <p:nvSpPr>
          <p:cNvPr id="147" name="Google Shape;14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48" name="Google Shape;148;p32"/>
          <p:cNvSpPr txBox="1"/>
          <p:nvPr/>
        </p:nvSpPr>
        <p:spPr>
          <a:xfrm>
            <a:off x="4436275" y="1203200"/>
            <a:ext cx="355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p:txBody>
      </p:sp>
      <p:pic>
        <p:nvPicPr>
          <p:cNvPr id="149" name="Google Shape;149;p32"/>
          <p:cNvPicPr preferRelativeResize="0"/>
          <p:nvPr/>
        </p:nvPicPr>
        <p:blipFill>
          <a:blip r:embed="rId3">
            <a:alphaModFix/>
          </a:blip>
          <a:stretch>
            <a:fillRect/>
          </a:stretch>
        </p:blipFill>
        <p:spPr>
          <a:xfrm>
            <a:off x="238800" y="1426700"/>
            <a:ext cx="7182524" cy="3716800"/>
          </a:xfrm>
          <a:prstGeom prst="rect">
            <a:avLst/>
          </a:prstGeom>
          <a:noFill/>
          <a:ln>
            <a:noFill/>
          </a:ln>
        </p:spPr>
      </p:pic>
      <p:sp>
        <p:nvSpPr>
          <p:cNvPr id="150" name="Google Shape;150;p32"/>
          <p:cNvSpPr txBox="1"/>
          <p:nvPr/>
        </p:nvSpPr>
        <p:spPr>
          <a:xfrm>
            <a:off x="7393775" y="2011475"/>
            <a:ext cx="1552200" cy="23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rgbClr val="124F5C"/>
                </a:solidFill>
                <a:highlight>
                  <a:srgbClr val="FFFFFF"/>
                </a:highlight>
              </a:rPr>
              <a:t>Highest Mean price is for </a:t>
            </a:r>
            <a:r>
              <a:rPr b="1" lang="en" sz="1500">
                <a:solidFill>
                  <a:srgbClr val="124F5C"/>
                </a:solidFill>
                <a:highlight>
                  <a:srgbClr val="FFFFFF"/>
                </a:highlight>
              </a:rPr>
              <a:t>FINANCE </a:t>
            </a:r>
            <a:r>
              <a:rPr lang="en" sz="1500">
                <a:solidFill>
                  <a:srgbClr val="124F5C"/>
                </a:solidFill>
                <a:highlight>
                  <a:srgbClr val="FFFFFF"/>
                </a:highlight>
              </a:rPr>
              <a:t>category and after that </a:t>
            </a:r>
            <a:r>
              <a:rPr b="1" lang="en" sz="1500">
                <a:solidFill>
                  <a:srgbClr val="124F5C"/>
                </a:solidFill>
                <a:highlight>
                  <a:srgbClr val="FFFFFF"/>
                </a:highlight>
              </a:rPr>
              <a:t>LIFESTYLE </a:t>
            </a:r>
            <a:r>
              <a:rPr lang="en" sz="1500">
                <a:solidFill>
                  <a:srgbClr val="124F5C"/>
                </a:solidFill>
                <a:highlight>
                  <a:srgbClr val="FFFFFF"/>
                </a:highlight>
              </a:rPr>
              <a:t>category.</a:t>
            </a:r>
            <a:endParaRPr sz="1500">
              <a:solidFill>
                <a:srgbClr val="124F5C"/>
              </a:solidFill>
              <a:highlight>
                <a:srgbClr val="FFFFFF"/>
              </a:highlight>
            </a:endParaRPr>
          </a:p>
          <a:p>
            <a:pPr indent="0" lvl="0" marL="0" rtl="0" algn="l">
              <a:spcBef>
                <a:spcPts val="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33"/>
          <p:cNvPicPr preferRelativeResize="0"/>
          <p:nvPr/>
        </p:nvPicPr>
        <p:blipFill>
          <a:blip r:embed="rId3">
            <a:alphaModFix/>
          </a:blip>
          <a:stretch>
            <a:fillRect/>
          </a:stretch>
        </p:blipFill>
        <p:spPr>
          <a:xfrm>
            <a:off x="0" y="1350175"/>
            <a:ext cx="7265200" cy="3793324"/>
          </a:xfrm>
          <a:prstGeom prst="rect">
            <a:avLst/>
          </a:prstGeom>
          <a:noFill/>
          <a:ln>
            <a:noFill/>
          </a:ln>
        </p:spPr>
      </p:pic>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C00000"/>
                </a:solidFill>
              </a:rPr>
              <a:t>Mean Rating of each Category</a:t>
            </a:r>
            <a:endParaRPr b="1" sz="2600">
              <a:solidFill>
                <a:srgbClr val="C00000"/>
              </a:solidFill>
            </a:endParaRPr>
          </a:p>
        </p:txBody>
      </p:sp>
      <p:sp>
        <p:nvSpPr>
          <p:cNvPr id="158" name="Google Shape;158;p33"/>
          <p:cNvSpPr txBox="1"/>
          <p:nvPr/>
        </p:nvSpPr>
        <p:spPr>
          <a:xfrm>
            <a:off x="7246825" y="2039025"/>
            <a:ext cx="1726800" cy="179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rgbClr val="124F5C"/>
                </a:solidFill>
                <a:highlight>
                  <a:srgbClr val="FFFFFF"/>
                </a:highlight>
              </a:rPr>
              <a:t>Highest Rating is for </a:t>
            </a:r>
            <a:r>
              <a:rPr b="1" lang="en" sz="1500">
                <a:solidFill>
                  <a:srgbClr val="124F5C"/>
                </a:solidFill>
                <a:highlight>
                  <a:srgbClr val="FFFFFF"/>
                </a:highlight>
              </a:rPr>
              <a:t>EVENTS </a:t>
            </a:r>
            <a:r>
              <a:rPr lang="en" sz="1500">
                <a:solidFill>
                  <a:srgbClr val="124F5C"/>
                </a:solidFill>
                <a:highlight>
                  <a:srgbClr val="FFFFFF"/>
                </a:highlight>
              </a:rPr>
              <a:t>category and Lowest rating for </a:t>
            </a:r>
            <a:r>
              <a:rPr b="1" lang="en" sz="1500">
                <a:solidFill>
                  <a:srgbClr val="124F5C"/>
                </a:solidFill>
                <a:highlight>
                  <a:srgbClr val="FFFFFF"/>
                </a:highlight>
              </a:rPr>
              <a:t>DATING</a:t>
            </a:r>
            <a:r>
              <a:rPr lang="en" sz="1500">
                <a:solidFill>
                  <a:srgbClr val="124F5C"/>
                </a:solidFill>
                <a:highlight>
                  <a:srgbClr val="FFFFFF"/>
                </a:highlight>
              </a:rPr>
              <a:t> category.</a:t>
            </a:r>
            <a:endParaRPr sz="1500">
              <a:solidFill>
                <a:srgbClr val="124F5C"/>
              </a:solidFill>
              <a:highlight>
                <a:srgbClr val="FFFFFF"/>
              </a:highlight>
            </a:endParaRPr>
          </a:p>
          <a:p>
            <a:pPr indent="0" lvl="0" marL="0" rtl="0" algn="l">
              <a:spcBef>
                <a:spcPts val="5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