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2" r:id="rId1"/>
  </p:sldMasterIdLst>
  <p:sldIdLst>
    <p:sldId id="274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1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8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1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47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30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0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0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2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5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0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E20EB-D71B-42CE-9E92-7B2121BF2799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15EC37-C330-4581-A1DC-30EB32171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  <p:sldLayoutId id="2147484364" r:id="rId12"/>
    <p:sldLayoutId id="2147484365" r:id="rId13"/>
    <p:sldLayoutId id="2147484366" r:id="rId14"/>
    <p:sldLayoutId id="2147484367" r:id="rId15"/>
    <p:sldLayoutId id="2147484368" r:id="rId16"/>
    <p:sldLayoutId id="21474843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A3638A-5D82-963E-4425-B0E46600CBF3}"/>
              </a:ext>
            </a:extLst>
          </p:cNvPr>
          <p:cNvSpPr txBox="1"/>
          <p:nvPr/>
        </p:nvSpPr>
        <p:spPr>
          <a:xfrm>
            <a:off x="2681925" y="1103184"/>
            <a:ext cx="61179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 err="1">
                <a:latin typeface="Algerian" panose="04020705040A02060702" pitchFamily="82" charset="0"/>
              </a:rPr>
              <a:t>IIoT</a:t>
            </a:r>
            <a:r>
              <a:rPr lang="en-US" sz="5400" b="1" dirty="0">
                <a:latin typeface="Algerian" panose="04020705040A02060702" pitchFamily="82" charset="0"/>
              </a:rPr>
              <a:t>: Industrial Internet of      Things           </a:t>
            </a:r>
            <a:br>
              <a:rPr lang="en-US" sz="5400" dirty="0"/>
            </a:br>
            <a:r>
              <a:rPr lang="en-US" sz="5400" dirty="0"/>
              <a:t>                        </a:t>
            </a:r>
            <a:br>
              <a:rPr lang="en-US" sz="5400" dirty="0"/>
            </a:br>
            <a:r>
              <a:rPr lang="en-US" sz="5400" dirty="0"/>
              <a:t>          PART - I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8536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34B5C-0272-CF94-D91B-EDAE50858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6" t="34227" r="40387" b="24811"/>
          <a:stretch/>
        </p:blipFill>
        <p:spPr>
          <a:xfrm>
            <a:off x="2714920" y="1121789"/>
            <a:ext cx="6711884" cy="46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3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3D0F9-54AB-9245-7854-A18606EF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9" t="31722" r="24846" b="19630"/>
          <a:stretch/>
        </p:blipFill>
        <p:spPr>
          <a:xfrm>
            <a:off x="923828" y="933254"/>
            <a:ext cx="9671900" cy="51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CBB3-E329-557A-3F0E-6C23520F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7B35-FDD6-3D78-23BC-E59F7525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use an IoT device for industrial applications, the following design objectives are to be considered –</a:t>
            </a:r>
          </a:p>
          <a:p>
            <a:r>
              <a:rPr lang="en-US" dirty="0"/>
              <a:t> </a:t>
            </a:r>
            <a:r>
              <a:rPr lang="en-US" b="1" dirty="0"/>
              <a:t>Energy: </a:t>
            </a:r>
            <a:r>
              <a:rPr lang="en-US" dirty="0"/>
              <a:t>Time for which the IoT device can operate with a limited power supply. </a:t>
            </a:r>
          </a:p>
          <a:p>
            <a:r>
              <a:rPr lang="en-US" dirty="0"/>
              <a:t> </a:t>
            </a:r>
            <a:r>
              <a:rPr lang="en-US" b="1" dirty="0"/>
              <a:t>Latency: </a:t>
            </a:r>
            <a:r>
              <a:rPr lang="en-US" dirty="0"/>
              <a:t>Time required to transmit the data.</a:t>
            </a:r>
          </a:p>
          <a:p>
            <a:r>
              <a:rPr lang="en-US" dirty="0"/>
              <a:t>  </a:t>
            </a:r>
            <a:r>
              <a:rPr lang="en-US" b="1" dirty="0"/>
              <a:t>Throughput: </a:t>
            </a:r>
            <a:r>
              <a:rPr lang="en-US" dirty="0"/>
              <a:t>Maximum data transmitted across the network.</a:t>
            </a:r>
          </a:p>
          <a:p>
            <a:r>
              <a:rPr lang="en-US" dirty="0"/>
              <a:t>  </a:t>
            </a:r>
            <a:r>
              <a:rPr lang="en-US" b="1" dirty="0"/>
              <a:t>Scalability: </a:t>
            </a:r>
            <a:r>
              <a:rPr lang="en-US" dirty="0"/>
              <a:t>Number of devices supported.</a:t>
            </a:r>
          </a:p>
          <a:p>
            <a:r>
              <a:rPr lang="en-US" dirty="0"/>
              <a:t>  </a:t>
            </a:r>
            <a:r>
              <a:rPr lang="en-US" b="1" dirty="0"/>
              <a:t>Topology: </a:t>
            </a:r>
            <a:r>
              <a:rPr lang="en-US" dirty="0"/>
              <a:t>Communication among the devices, i.e. interoperability. </a:t>
            </a:r>
          </a:p>
          <a:p>
            <a:r>
              <a:rPr lang="en-US" dirty="0"/>
              <a:t> </a:t>
            </a:r>
            <a:r>
              <a:rPr lang="en-US" b="1" dirty="0"/>
              <a:t>Safety and Security: </a:t>
            </a:r>
            <a:r>
              <a:rPr lang="en-US" dirty="0"/>
              <a:t>Degree of safety and security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21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EE1A-5B8D-31C9-D8C4-CBBFCC66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Difference between IoT and </a:t>
            </a:r>
            <a:r>
              <a:rPr lang="en-US" b="1" dirty="0" err="1">
                <a:latin typeface="Algerian" panose="04020705040A02060702" pitchFamily="82" charset="0"/>
              </a:rPr>
              <a:t>IIoT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80E9-E42D-05BA-37A6-29589E3DF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IoT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20F9-B79B-BE5B-8FC6-34CBB77B3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Focused on the convenience of individuals </a:t>
            </a:r>
          </a:p>
          <a:p>
            <a:r>
              <a:rPr lang="en-US" dirty="0"/>
              <a:t> M ‐ 2 ‐ M communication: Limited</a:t>
            </a:r>
          </a:p>
          <a:p>
            <a:r>
              <a:rPr lang="en-US" dirty="0"/>
              <a:t> Applications areas are at the consumer ‐level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BF90B-5F7F-C12E-60B2-0F636D06A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dirty="0" err="1"/>
              <a:t>IIoT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AB63D-0E4E-B660-77E3-E34498F4DA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Focused on efficiency, safety, and security of the operation.</a:t>
            </a:r>
          </a:p>
          <a:p>
            <a:r>
              <a:rPr lang="en-US" dirty="0"/>
              <a:t> M ‐ 2 ‐ M communication: Extensively. </a:t>
            </a:r>
          </a:p>
          <a:p>
            <a:r>
              <a:rPr lang="en-US" dirty="0"/>
              <a:t> Application areas are in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09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F660-6D62-ACE8-3A49-716175D9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Service Management in </a:t>
            </a:r>
            <a:r>
              <a:rPr lang="en-IN" b="1" dirty="0" err="1">
                <a:latin typeface="Algerian" panose="04020705040A02060702" pitchFamily="82" charset="0"/>
              </a:rPr>
              <a:t>IIoT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B51D-0E6C-CCFD-618B-45058752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“</a:t>
            </a:r>
            <a:r>
              <a:rPr lang="en-US" dirty="0">
                <a:latin typeface="Bahnschrift" panose="020B0502040204020203" pitchFamily="34" charset="0"/>
              </a:rPr>
              <a:t>Service management refers to the implementation and management of the quality of services which meets the end ‐users’ demand”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latin typeface="Bahnschrift" panose="020B0502040204020203" pitchFamily="34" charset="0"/>
              </a:rPr>
              <a:t>“Service is a collection of data and associated behaviors to accomplish a particular function or feature of a device or portions of a device”.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E945-1A07-BAEA-0476-83D41DDE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Service Management in </a:t>
            </a:r>
            <a:r>
              <a:rPr lang="en-IN" b="1" dirty="0" err="1">
                <a:latin typeface="Algerian" panose="04020705040A02060702" pitchFamily="82" charset="0"/>
              </a:rPr>
              <a:t>IIoT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D698-BE7B-402B-44E5-02353C68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can be of two types, which are ‐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Primary service ‐ The basic services which are responsible for the primary node functions are termed as primary services.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Secondary service ‐ The auxiliary functions which provide services to the primary service or secondary services are termed As secondary service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9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6033C-E858-AA33-9C4D-F5E73BA74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95" y="886120"/>
            <a:ext cx="10228082" cy="49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6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C85B-C464-0C5C-A7A5-D02ED60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TOPICS TO BE COVERED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616A-6549-B248-EE01-3200329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IIoT</a:t>
            </a:r>
            <a:r>
              <a:rPr lang="en-US" dirty="0"/>
              <a:t> REQUIREMENTS</a:t>
            </a:r>
          </a:p>
          <a:p>
            <a:r>
              <a:rPr lang="en-US" dirty="0"/>
              <a:t>DESIGN CONSIDERATIONS</a:t>
            </a:r>
          </a:p>
          <a:p>
            <a:r>
              <a:rPr lang="en-US" dirty="0"/>
              <a:t>DIFFERENCE B/W IoT &amp; </a:t>
            </a:r>
            <a:r>
              <a:rPr lang="en-US" dirty="0" err="1"/>
              <a:t>IIoT</a:t>
            </a:r>
            <a:endParaRPr lang="en-US" dirty="0"/>
          </a:p>
          <a:p>
            <a:r>
              <a:rPr lang="en-US" dirty="0"/>
              <a:t>SERVICE MANAGEMENT IN </a:t>
            </a:r>
            <a:r>
              <a:rPr lang="en-US" dirty="0" err="1"/>
              <a:t>IIoT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09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24BA-2DFD-7E30-96CB-B33C18AD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14020"/>
            <a:ext cx="9601196" cy="2856321"/>
          </a:xfrm>
        </p:spPr>
        <p:txBody>
          <a:bodyPr>
            <a:normAutofit/>
          </a:bodyPr>
          <a:lstStyle/>
          <a:p>
            <a:r>
              <a:rPr lang="en-US" dirty="0"/>
              <a:t>“IoT as a concept has crossed the chasm from slideware to reality with many industries implementing IoT solutions.”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72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23EC-BDFE-7B53-89B5-90AF4945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5699-DD94-5636-10A3-4A9EE3C7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main aim of Internet of Things (IoT) is  </a:t>
            </a:r>
          </a:p>
          <a:p>
            <a:r>
              <a:rPr lang="en-US" dirty="0"/>
              <a:t>to globally connect smart ‘things’ or ‘objects’.</a:t>
            </a:r>
          </a:p>
          <a:p>
            <a:r>
              <a:rPr lang="en-US" dirty="0"/>
              <a:t>  objects are uniquely identified.</a:t>
            </a:r>
          </a:p>
          <a:p>
            <a:r>
              <a:rPr lang="en-US" dirty="0"/>
              <a:t> interoperability among the objects. </a:t>
            </a:r>
          </a:p>
          <a:p>
            <a:r>
              <a:rPr lang="en-US" dirty="0"/>
              <a:t>The Industrial Internet of Things (</a:t>
            </a:r>
            <a:r>
              <a:rPr lang="en-US" dirty="0" err="1"/>
              <a:t>IIoT</a:t>
            </a:r>
            <a:r>
              <a:rPr lang="en-US" dirty="0"/>
              <a:t>) is an application of IoT in industries to modify the various existing industrial systems. </a:t>
            </a:r>
            <a:r>
              <a:rPr lang="en-US" dirty="0" err="1"/>
              <a:t>IIoT</a:t>
            </a:r>
            <a:r>
              <a:rPr lang="en-US" dirty="0"/>
              <a:t> links the automation system with enterprise, planning and product lifecycle.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29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C8BB8-5526-9677-560C-791430DE4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6" t="38488" r="25155" b="23986"/>
          <a:stretch/>
        </p:blipFill>
        <p:spPr>
          <a:xfrm>
            <a:off x="1913641" y="1329180"/>
            <a:ext cx="8031637" cy="46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8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4035BA-093A-56FA-A858-3A424E21F578}"/>
              </a:ext>
            </a:extLst>
          </p:cNvPr>
          <p:cNvSpPr txBox="1"/>
          <p:nvPr/>
        </p:nvSpPr>
        <p:spPr>
          <a:xfrm>
            <a:off x="999241" y="886119"/>
            <a:ext cx="95682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err="1"/>
              <a:t>IIoT</a:t>
            </a:r>
            <a:r>
              <a:rPr lang="en-US" sz="3600" b="1" dirty="0"/>
              <a:t> includes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 big data technology </a:t>
            </a:r>
          </a:p>
          <a:p>
            <a:r>
              <a:rPr lang="en-US" sz="3600" dirty="0"/>
              <a:t> machine ‐ to ‐ machine interaction (M ‐ 2 ‐M) </a:t>
            </a:r>
          </a:p>
          <a:p>
            <a:r>
              <a:rPr lang="en-US" sz="3600" dirty="0"/>
              <a:t>  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err="1"/>
              <a:t>IIoT</a:t>
            </a:r>
            <a:r>
              <a:rPr lang="en-US" sz="3600" dirty="0"/>
              <a:t> is supported by huge amount of data collected from sensors. It is based on “wrap &amp; re ‐use” approach, rather than “rip &amp; replace” approach.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4697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AF08-90BA-B227-60FE-343A6F8C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1DC6-5B7D-580C-34CC-AA4E6B35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1st Industrial Revolution: Mechanized production </a:t>
            </a:r>
          </a:p>
          <a:p>
            <a:r>
              <a:rPr lang="en-US" dirty="0"/>
              <a:t> 2nd Industrial Revolution: Mass production </a:t>
            </a:r>
          </a:p>
          <a:p>
            <a:r>
              <a:rPr lang="en-US" dirty="0"/>
              <a:t> 3rd Industrial Revolution: Internet evolution and automation </a:t>
            </a:r>
          </a:p>
          <a:p>
            <a:r>
              <a:rPr lang="en-US" dirty="0"/>
              <a:t> 4th Industrial Revolution: </a:t>
            </a:r>
            <a:r>
              <a:rPr lang="en-US" dirty="0" err="1"/>
              <a:t>IIoT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28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E58C76-79C6-CEC3-3FA8-A0A70B7C1E1E}"/>
              </a:ext>
            </a:extLst>
          </p:cNvPr>
          <p:cNvSpPr txBox="1"/>
          <p:nvPr/>
        </p:nvSpPr>
        <p:spPr>
          <a:xfrm>
            <a:off x="980387" y="1074655"/>
            <a:ext cx="925712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 err="1"/>
              <a:t>IIoT</a:t>
            </a:r>
            <a:r>
              <a:rPr lang="en-US" sz="2800" b="1" dirty="0"/>
              <a:t> is a network of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Physical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systems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platforms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These networks can communicate with each other, the external environment, and other people.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The acquisition of </a:t>
            </a:r>
            <a:r>
              <a:rPr lang="en-US" sz="2800" dirty="0" err="1"/>
              <a:t>IIoT</a:t>
            </a:r>
            <a:r>
              <a:rPr lang="en-US" sz="2800" dirty="0"/>
              <a:t> has led to the availability and affordability of sensors, processors, and other technologies which facilitates capture and access to real-time information Introduction to Internet of Things 9 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840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3EE4-E83F-569B-A6CB-9A31615C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lgerian" panose="04020705040A02060702" pitchFamily="82" charset="0"/>
              </a:rPr>
              <a:t>IIoT</a:t>
            </a:r>
            <a:r>
              <a:rPr lang="en-US" b="1" dirty="0">
                <a:latin typeface="Algerian" panose="04020705040A02060702" pitchFamily="82" charset="0"/>
              </a:rPr>
              <a:t> REQUIREMENTS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C58D08-A09C-4109-C104-E3A20E59F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71" t="14122" r="18782" b="21667"/>
          <a:stretch/>
        </p:blipFill>
        <p:spPr>
          <a:xfrm>
            <a:off x="1951348" y="2111604"/>
            <a:ext cx="8606673" cy="4119514"/>
          </a:xfrm>
        </p:spPr>
      </p:pic>
    </p:spTree>
    <p:extLst>
      <p:ext uri="{BB962C8B-B14F-4D97-AF65-F5344CB8AC3E}">
        <p14:creationId xmlns:p14="http://schemas.microsoft.com/office/powerpoint/2010/main" val="117724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</TotalTime>
  <Words>549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Bahnschrift</vt:lpstr>
      <vt:lpstr>Calibri</vt:lpstr>
      <vt:lpstr>Garamond</vt:lpstr>
      <vt:lpstr>Organic</vt:lpstr>
      <vt:lpstr>PowerPoint Presentation</vt:lpstr>
      <vt:lpstr>TOPICS TO BE COVERED</vt:lpstr>
      <vt:lpstr>“IoT as a concept has crossed the chasm from slideware to reality with many industries implementing IoT solutions.”</vt:lpstr>
      <vt:lpstr>INTRODUCTION</vt:lpstr>
      <vt:lpstr>PowerPoint Presentation</vt:lpstr>
      <vt:lpstr>PowerPoint Presentation</vt:lpstr>
      <vt:lpstr>INTRODUCTION </vt:lpstr>
      <vt:lpstr>PowerPoint Presentation</vt:lpstr>
      <vt:lpstr>IIoT REQUIREMENTS</vt:lpstr>
      <vt:lpstr>PowerPoint Presentation</vt:lpstr>
      <vt:lpstr>PowerPoint Presentation</vt:lpstr>
      <vt:lpstr>Design Considerations</vt:lpstr>
      <vt:lpstr>Difference between IoT and IIoT</vt:lpstr>
      <vt:lpstr>Service Management in IIoT</vt:lpstr>
      <vt:lpstr>Service Management in IIoT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JILLELLA CHARAN TEJA REDDY</dc:creator>
  <cp:lastModifiedBy>JILLELLA CHARAN TEJA REDDY</cp:lastModifiedBy>
  <cp:revision>3</cp:revision>
  <dcterms:created xsi:type="dcterms:W3CDTF">2022-10-19T10:57:04Z</dcterms:created>
  <dcterms:modified xsi:type="dcterms:W3CDTF">2022-10-19T18:30:00Z</dcterms:modified>
</cp:coreProperties>
</file>