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3" r:id="rId1"/>
  </p:sldMasterIdLst>
  <p:notesMasterIdLst>
    <p:notesMasterId r:id="rId18"/>
  </p:notesMasterIdLst>
  <p:sldIdLst>
    <p:sldId id="256" r:id="rId2"/>
    <p:sldId id="257" r:id="rId3"/>
    <p:sldId id="258" r:id="rId4"/>
    <p:sldId id="271" r:id="rId5"/>
    <p:sldId id="268" r:id="rId6"/>
    <p:sldId id="259" r:id="rId7"/>
    <p:sldId id="261" r:id="rId8"/>
    <p:sldId id="270" r:id="rId9"/>
    <p:sldId id="272" r:id="rId10"/>
    <p:sldId id="262" r:id="rId11"/>
    <p:sldId id="263" r:id="rId12"/>
    <p:sldId id="269" r:id="rId13"/>
    <p:sldId id="266" r:id="rId14"/>
    <p:sldId id="265" r:id="rId15"/>
    <p:sldId id="267" r:id="rId16"/>
    <p:sldId id="273" r:id="rId17"/>
  </p:sldIdLst>
  <p:sldSz cx="9144000" cy="6858000" type="screen4x3"/>
  <p:notesSz cx="6646863" cy="97774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arry.westenberg" initials="l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FFFF53"/>
    <a:srgbClr val="FFDA3F"/>
    <a:srgbClr val="42EFF8"/>
    <a:srgbClr val="99FF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765550" y="0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881062" y="733425"/>
            <a:ext cx="4886325" cy="366553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endParaRPr lang="en" sz="1800" b="0" i="0" u="none" strike="noStrike" cap="none" baseline="0" dirty="0"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63170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684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0672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LPU Phagwara (Punjab)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862144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LPU Phagwara (Punjab)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524249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LPU Phagwara (Punjab)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643602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1206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indent="-177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 b="0" i="0" u="none" strike="noStrike" cap="none" baseline="0"/>
            </a:lvl2pPr>
            <a:lvl3pPr marL="1143000" marR="0" indent="-1365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 b="0" i="0" u="none" strike="noStrike" cap="none" baseline="0"/>
            </a:lvl3pPr>
            <a:lvl4pPr marL="1600200" marR="0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 b="0" i="0" u="none" strike="noStrike" cap="none" baseline="0"/>
            </a:lvl4pPr>
            <a:lvl5pPr marL="2057400" marR="0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 b="0" i="0" u="none" strike="noStrike" cap="none" baseline="0"/>
            </a:lvl5pPr>
            <a:lvl6pPr marL="25146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 idx="2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/>
              <a:t>Ravi Kant Sahu, Asst. Professor @ LPU Phagwara (Punjab) India</a:t>
            </a:r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3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indent="-1778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/>
            </a:lvl2pPr>
            <a:lvl3pPr marL="1143000" indent="-136525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/>
            </a:lvl3pPr>
            <a:lvl4pPr marL="16002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4pPr>
            <a:lvl5pPr marL="20574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5pPr>
            <a:lvl6pPr marL="25146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6991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762000" y="1600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indent="-1778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/>
            </a:lvl2pPr>
            <a:lvl3pPr marL="1143000" indent="-136525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/>
            </a:lvl3pPr>
            <a:lvl4pPr marL="16002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4pPr>
            <a:lvl5pPr marL="20574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5pPr>
            <a:lvl6pPr marL="25146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/>
              <a:t>Ravi Kant Sahu, Asst. Professor @ LPU Phagwara (Punjab) India</a:t>
            </a: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85458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0503-4E0C-42D7-842F-D72E5512277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305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LPU Phagwara (Punjab)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272954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LPU Phagwara (Punjab) India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965666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LPU Phagwara (Punjab) India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38097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LPU Phagwara (Punjab) India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665570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Ravi Kant Sahu, Asst. Professor @ LPU Phagwara (Punjab) India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401819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Ravi Kant Sahu, Asst. Professor @ LPU Phagwara (Punjab) India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744275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LPU Phagwara (Punjab) India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445224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Ravi Kant Sahu, Asst. Professor @ LPU Phagwara (Punjab)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345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981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3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Data Structures &amp; Algorithms</a:t>
            </a:r>
            <a:br>
              <a:rPr lang="en-US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br>
              <a:rPr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IN" sz="3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Topic</a:t>
            </a:r>
            <a:r>
              <a:rPr lang="en-US" sz="3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 Introduction to Data Structures</a:t>
            </a:r>
            <a:endParaRPr lang="en-US" b="0" dirty="0">
              <a:solidFill>
                <a:srgbClr val="00206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533400" y="2514600"/>
            <a:ext cx="8077200" cy="3886200"/>
          </a:xfrm>
        </p:spPr>
        <p:txBody>
          <a:bodyPr>
            <a:normAutofit/>
          </a:bodyPr>
          <a:lstStyle/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1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9794" y="2590800"/>
            <a:ext cx="2059006" cy="204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8200" y="221199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400" b="0" i="0" u="none" strike="noStrike" cap="none" baseline="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Structure Operations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458200" cy="4231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r>
              <a:rPr lang="en" sz="2800" b="0" i="0" u="none" strike="noStrike" cap="none" baseline="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  <a:r>
              <a:rPr lang="en" sz="2800" b="0" i="0" u="none" strike="noStrike" cap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Structures are processed by using certain operations.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800" baseline="0" dirty="0">
                <a:solidFill>
                  <a:srgbClr val="002060"/>
                </a:solidFill>
              </a:rPr>
              <a:t>Traversing: </a:t>
            </a:r>
            <a:r>
              <a:rPr lang="en" sz="2400" baseline="0" dirty="0">
                <a:solidFill>
                  <a:srgbClr val="002060"/>
                </a:solidFill>
              </a:rPr>
              <a:t>Accessing each record exactly once so that certain items in the record may be processed.</a:t>
            </a:r>
            <a:endParaRPr lang="en" sz="2800" baseline="0" dirty="0">
              <a:solidFill>
                <a:srgbClr val="002060"/>
              </a:solidFill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800" b="0" i="0" u="none" strike="noStrike" cap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Searching: </a:t>
            </a:r>
            <a:r>
              <a:rPr lang="en" sz="2400" dirty="0">
                <a:solidFill>
                  <a:srgbClr val="002060"/>
                </a:solidFill>
              </a:rPr>
              <a:t>Finding the location of the record with a given key value, or finding the location of all the records that satisfy one or more conditions.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800" baseline="0" dirty="0">
                <a:solidFill>
                  <a:srgbClr val="002060"/>
                </a:solidFill>
              </a:rPr>
              <a:t>Inserting: </a:t>
            </a:r>
            <a:r>
              <a:rPr lang="en" sz="2400" dirty="0">
                <a:solidFill>
                  <a:srgbClr val="002060"/>
                </a:solidFill>
              </a:rPr>
              <a:t>Adding a new record to the structure.</a:t>
            </a:r>
            <a:endParaRPr lang="en" sz="2800" b="0" i="0" u="none" strike="noStrike" cap="none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800" b="0" i="0" u="none" strike="noStrike" cap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Deleting: </a:t>
            </a:r>
            <a:r>
              <a:rPr lang="en" sz="2400" dirty="0">
                <a:solidFill>
                  <a:srgbClr val="002060"/>
                </a:solidFill>
              </a:rPr>
              <a:t>Removing a record from the structure.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3200" b="0" i="0" u="none" strike="noStrike" cap="none" baseline="0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324600"/>
            <a:ext cx="7010400" cy="457200"/>
          </a:xfrm>
        </p:spPr>
        <p:txBody>
          <a:bodyPr/>
          <a:lstStyle/>
          <a:p>
            <a:endParaRPr lang="en-US" sz="1600" dirty="0">
              <a:solidFill>
                <a:srgbClr val="CCFF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6462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3600" b="0" i="0" u="none" strike="noStrike" cap="none" baseline="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Special Data Structure-Operations 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1752600"/>
            <a:ext cx="7924800" cy="303155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3200" b="0" i="0" u="none" strike="noStrike" cap="none" baseline="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Sorting: </a:t>
            </a:r>
            <a:r>
              <a:rPr lang="en" sz="2400" b="0" i="0" u="none" strike="noStrike" cap="none" baseline="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Arranging the records in some logical</a:t>
            </a:r>
            <a:r>
              <a:rPr lang="en" sz="2400" b="0" i="0" u="none" strike="noStrike" cap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order (Alphabetical or numerical order).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3200" b="0" i="0" u="none" strike="noStrike" cap="none" baseline="0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dirty="0">
                <a:solidFill>
                  <a:srgbClr val="002060"/>
                </a:solidFill>
              </a:rPr>
              <a:t> Merging:</a:t>
            </a:r>
            <a:r>
              <a:rPr lang="en" sz="3200" b="0" i="0" u="none" strike="noStrike" cap="none" baseline="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400" dirty="0">
                <a:solidFill>
                  <a:srgbClr val="002060"/>
                </a:solidFill>
              </a:rPr>
              <a:t>Combining the records in two different sorted files into a single sorted file.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3200" b="0" i="0" u="none" strike="noStrike" cap="none" baseline="0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324600"/>
            <a:ext cx="7010400" cy="457200"/>
          </a:xfrm>
        </p:spPr>
        <p:txBody>
          <a:bodyPr/>
          <a:lstStyle/>
          <a:p>
            <a:endParaRPr lang="en-US" sz="1600" dirty="0">
              <a:solidFill>
                <a:srgbClr val="CCFF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5029200"/>
            <a:ext cx="5943600" cy="914400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Why so many Data Structures?</a:t>
            </a:r>
          </a:p>
        </p:txBody>
      </p:sp>
      <p:pic>
        <p:nvPicPr>
          <p:cNvPr id="6" name="Content Placeholder 5" descr="Thinking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95600" y="990600"/>
            <a:ext cx="3429000" cy="3962400"/>
          </a:xfr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54F4EEC-A3E3-4DA2-9895-FB29544C1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90600" y="6324600"/>
            <a:ext cx="7010400" cy="457200"/>
          </a:xfrm>
        </p:spPr>
        <p:txBody>
          <a:bodyPr/>
          <a:lstStyle/>
          <a:p>
            <a:endParaRPr lang="en-US" sz="1600" cap="none" dirty="0">
              <a:solidFill>
                <a:srgbClr val="CCFFCC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5029200"/>
            <a:ext cx="5181600" cy="9144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 Questions</a:t>
            </a:r>
          </a:p>
        </p:txBody>
      </p:sp>
      <p:pic>
        <p:nvPicPr>
          <p:cNvPr id="4" name="Content Placeholder 3" descr="faq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67000" y="1143000"/>
            <a:ext cx="4038600" cy="3962400"/>
          </a:xfr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ACC6F57-2C2C-441C-B16E-34AEAD7F41E6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990600" y="6324600"/>
            <a:ext cx="7010400" cy="457200"/>
          </a:xfrm>
        </p:spPr>
        <p:txBody>
          <a:bodyPr/>
          <a:lstStyle/>
          <a:p>
            <a:endParaRPr lang="en-US" sz="1600" cap="none" dirty="0">
              <a:solidFill>
                <a:srgbClr val="CCFFCC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078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000" b="0" i="0" u="none" strike="noStrike" cap="none" baseline="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 Questions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762000" y="1752600"/>
            <a:ext cx="7772400" cy="41549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600" b="0" i="0" u="none" strike="noStrike" cap="none" baseline="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What is the difference between Data and Information?    </a:t>
            </a:r>
            <a:r>
              <a:rPr lang="en" sz="2600" dirty="0">
                <a:solidFill>
                  <a:srgbClr val="002060"/>
                </a:solidFill>
              </a:rPr>
              <a:t>Explain with example.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2600" dirty="0">
              <a:solidFill>
                <a:srgbClr val="00206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600" b="0" i="0" u="none" strike="noStrike" cap="none" baseline="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What is the difference between Linear and Non-Linear </a:t>
            </a:r>
            <a:r>
              <a:rPr lang="en" sz="2600" b="0" i="0" u="none" strike="noStrike" cap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2600" b="0" i="0" u="none" strike="noStrike" cap="none" baseline="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Structure?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2600" b="0" i="0" u="none" strike="noStrike" cap="none" baseline="0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600" dirty="0">
                <a:solidFill>
                  <a:srgbClr val="002060"/>
                </a:solidFill>
              </a:rPr>
              <a:t> Differenciate between Sorting and Merging.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endParaRPr lang="en" sz="2600" dirty="0">
              <a:solidFill>
                <a:srgbClr val="00206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600" dirty="0">
                <a:solidFill>
                  <a:srgbClr val="002060"/>
                </a:solidFill>
              </a:rPr>
              <a:t> How Searching is different from Traversing?</a:t>
            </a:r>
            <a:endParaRPr lang="en" sz="2600" b="0" i="0" u="none" strike="noStrike" cap="none" baseline="0" dirty="0">
              <a:solidFill>
                <a:srgbClr val="002060"/>
              </a:solidFill>
              <a:sym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324600"/>
            <a:ext cx="7010400" cy="457200"/>
          </a:xfrm>
        </p:spPr>
        <p:txBody>
          <a:bodyPr/>
          <a:lstStyle/>
          <a:p>
            <a:endParaRPr lang="en-US" sz="1600" dirty="0">
              <a:solidFill>
                <a:srgbClr val="CCFF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58473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3200" b="0" i="0" u="none" strike="noStrike" cap="none" baseline="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 Vs</a:t>
            </a:r>
            <a:r>
              <a:rPr lang="en" sz="3200" b="0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Non-Linear Data Structure</a:t>
            </a:r>
            <a:endParaRPr lang="en" sz="3200" b="0" i="0" u="none" strike="noStrike" cap="none" baseline="0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762000" y="1752600"/>
            <a:ext cx="7772400" cy="4231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600" b="0" i="0" u="none" strike="noStrike" cap="none" baseline="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LDS is sequential in nature</a:t>
            </a:r>
            <a:r>
              <a:rPr lang="en" sz="2600" b="0" i="0" u="none" strike="noStrike" cap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i.e. every data item is related to its previous and next data item only.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endParaRPr lang="en" sz="2600" baseline="0" dirty="0">
              <a:solidFill>
                <a:srgbClr val="00206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600" b="0" i="0" u="none" strike="noStrike" cap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LDS, data can be traversed in a single run only.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endParaRPr lang="en" sz="2600" dirty="0">
              <a:solidFill>
                <a:srgbClr val="00206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600" b="0" i="0" u="none" strike="noStrike" cap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Implementation of Non-linear DS is difficult.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endParaRPr lang="en" sz="2600" dirty="0">
              <a:solidFill>
                <a:srgbClr val="00206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600" b="0" i="0" u="none" strike="noStrike" cap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Example: LDS- Array, Linked List, Queue, Stack etc.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600" baseline="0" dirty="0">
                <a:solidFill>
                  <a:srgbClr val="002060"/>
                </a:solidFill>
              </a:rPr>
              <a:t> Non-linear DS- Tree and Graphs</a:t>
            </a:r>
            <a:endParaRPr lang="en" sz="2600" b="0" i="0" u="none" strike="noStrike" cap="none" baseline="0" dirty="0">
              <a:solidFill>
                <a:srgbClr val="002060"/>
              </a:solidFill>
              <a:sym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324600"/>
            <a:ext cx="7010400" cy="457200"/>
          </a:xfrm>
        </p:spPr>
        <p:txBody>
          <a:bodyPr/>
          <a:lstStyle/>
          <a:p>
            <a:endParaRPr lang="en-US" sz="1600" dirty="0">
              <a:solidFill>
                <a:srgbClr val="CCFF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324600"/>
            <a:ext cx="7010400" cy="457200"/>
          </a:xfrm>
        </p:spPr>
        <p:txBody>
          <a:bodyPr/>
          <a:lstStyle/>
          <a:p>
            <a:endParaRPr lang="en-US" sz="1600" dirty="0">
              <a:solidFill>
                <a:srgbClr val="CCFF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53736005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400" b="0" i="0" u="none" strike="noStrike" cap="none" baseline="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838200" y="1756629"/>
            <a:ext cx="7772400" cy="273917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3200" b="0" i="0" u="none" strike="noStrike" cap="none" baseline="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800" b="0" i="0" u="none" strike="noStrike" cap="none" baseline="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Terminology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800" dirty="0">
                <a:solidFill>
                  <a:srgbClr val="002060"/>
                </a:solidFill>
              </a:rPr>
              <a:t> Classification of Data Structures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800" b="0" i="0" u="none" strike="noStrike" cap="none" baseline="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Data Structure Operations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800" dirty="0">
                <a:solidFill>
                  <a:srgbClr val="002060"/>
                </a:solidFill>
              </a:rPr>
              <a:t> Review Questions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3200" b="0" i="0" u="none" strike="noStrike" cap="none" baseline="0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35D0B12-AE2A-4F24-96D5-4A7B0A8973C1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990600" y="6324600"/>
            <a:ext cx="7010400" cy="457200"/>
          </a:xfrm>
        </p:spPr>
        <p:txBody>
          <a:bodyPr/>
          <a:lstStyle/>
          <a:p>
            <a:endParaRPr lang="en-US" sz="1600" dirty="0">
              <a:solidFill>
                <a:srgbClr val="CCFFCC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dirty="0">
                <a:solidFill>
                  <a:srgbClr val="C00000"/>
                </a:solidFill>
              </a:rPr>
              <a:t>Basic Terminology</a:t>
            </a:r>
            <a:endParaRPr lang="en" sz="4400" b="0" i="0" u="none" strike="noStrike" cap="none" baseline="0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762000" y="1737281"/>
            <a:ext cx="7772400" cy="473971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3200" b="0" i="0" u="none" strike="noStrike" cap="none" baseline="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3200" i="0" u="none" strike="noStrike" cap="none" baseline="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Data: </a:t>
            </a:r>
            <a:r>
              <a:rPr lang="en" sz="3200" b="0" i="0" u="none" strike="noStrike" cap="none" baseline="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values or set of values.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dirty="0">
                <a:solidFill>
                  <a:srgbClr val="002060"/>
                </a:solidFill>
              </a:rPr>
              <a:t> Data Item: is a single unit of values.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dirty="0">
              <a:solidFill>
                <a:srgbClr val="00206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dirty="0">
                <a:solidFill>
                  <a:srgbClr val="002060"/>
                </a:solidFill>
              </a:rPr>
              <a:t> Data Items are divided into two categories:</a:t>
            </a:r>
          </a:p>
          <a:p>
            <a:pPr lvl="1" indent="0">
              <a:spcBef>
                <a:spcPts val="640"/>
              </a:spcBef>
              <a:buClr>
                <a:schemeClr val="dk1"/>
              </a:buClr>
              <a:buSzPct val="98958"/>
            </a:pP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Group Items: Data items that are divided into sub-items.</a:t>
            </a:r>
          </a:p>
          <a:p>
            <a:pPr lvl="1" indent="0">
              <a:spcBef>
                <a:spcPts val="640"/>
              </a:spcBef>
              <a:buClr>
                <a:schemeClr val="dk1"/>
              </a:buClr>
              <a:buSzPct val="98958"/>
            </a:pPr>
            <a:r>
              <a:rPr lang="e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Elementary Items: Data items that are not divided into sub-items.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3200" b="0" i="0" u="none" strike="noStrike" cap="none" baseline="0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F2F5024-4953-4725-8C24-7DFEA069B46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990600" y="6324600"/>
            <a:ext cx="7010400" cy="457200"/>
          </a:xfrm>
        </p:spPr>
        <p:txBody>
          <a:bodyPr/>
          <a:lstStyle/>
          <a:p>
            <a:endParaRPr lang="en-US" sz="1600" dirty="0">
              <a:solidFill>
                <a:srgbClr val="CCFFCC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dirty="0">
                <a:solidFill>
                  <a:srgbClr val="C00000"/>
                </a:solidFill>
              </a:rPr>
              <a:t>Question</a:t>
            </a:r>
            <a:endParaRPr lang="en" sz="4400" b="0" i="0" u="none" strike="noStrike" cap="none" baseline="0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762000" y="1737281"/>
            <a:ext cx="7772400" cy="392411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r>
              <a:rPr lang="en" dirty="0">
                <a:solidFill>
                  <a:srgbClr val="002060"/>
                </a:solidFill>
              </a:rPr>
              <a:t>Which of the following CAN NOT be a Group Item?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3200" b="0" i="0" u="none" strike="noStrike" cap="none" baseline="0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lphaUcPeriod"/>
            </a:pPr>
            <a:r>
              <a:rPr lang="en" dirty="0">
                <a:solidFill>
                  <a:srgbClr val="002060"/>
                </a:solidFill>
              </a:rPr>
              <a:t>Permanent Address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lphaUcPeriod"/>
            </a:pPr>
            <a:r>
              <a:rPr lang="en" sz="3200" b="0" i="0" u="none" strike="noStrike" cap="none" baseline="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Telephone Number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lphaUcPeriod"/>
            </a:pPr>
            <a:r>
              <a:rPr lang="en" dirty="0">
                <a:solidFill>
                  <a:srgbClr val="002060"/>
                </a:solidFill>
              </a:rPr>
              <a:t>Date of Joining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lphaUcPeriod"/>
            </a:pPr>
            <a:r>
              <a:rPr lang="en" sz="3200" b="0" i="0" u="none" strike="noStrike" cap="none" baseline="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University</a:t>
            </a:r>
            <a:r>
              <a:rPr lang="en" sz="3200" b="0" i="0" u="none" strike="noStrike" cap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Name</a:t>
            </a:r>
            <a:endParaRPr lang="en" sz="3200" b="0" i="0" u="none" strike="noStrike" cap="none" baseline="0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F2F5024-4953-4725-8C24-7DFEA069B46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990600" y="6324600"/>
            <a:ext cx="7010400" cy="457200"/>
          </a:xfrm>
        </p:spPr>
        <p:txBody>
          <a:bodyPr/>
          <a:lstStyle/>
          <a:p>
            <a:endParaRPr lang="en-US" sz="1600" dirty="0">
              <a:solidFill>
                <a:srgbClr val="CCFFCC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6658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400" b="0" i="0" u="none" strike="noStrike" cap="none" baseline="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Structures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103101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2800" dirty="0">
              <a:solidFill>
                <a:srgbClr val="00206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r>
              <a:rPr lang="en" sz="2800" dirty="0">
                <a:solidFill>
                  <a:srgbClr val="002060"/>
                </a:solidFill>
              </a:rPr>
              <a:t>Arrangement of Data to simplify the processing</a:t>
            </a:r>
            <a:endParaRPr lang="en" sz="2800" b="0" i="0" u="none" strike="noStrike" cap="none" baseline="0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F708772-82F7-4D18-BAD6-680E8ABB832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990600" y="6324600"/>
            <a:ext cx="7010400" cy="457200"/>
          </a:xfrm>
        </p:spPr>
        <p:txBody>
          <a:bodyPr/>
          <a:lstStyle/>
          <a:p>
            <a:endParaRPr lang="en-US" sz="1600" dirty="0">
              <a:solidFill>
                <a:srgbClr val="CCFFCC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400" b="0" i="0" u="none" strike="noStrike" cap="none" baseline="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Structure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09600" y="1752600"/>
            <a:ext cx="8153400" cy="369327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lvl="0" indent="0">
              <a:buSzPct val="98958"/>
            </a:pPr>
            <a:r>
              <a:rPr lang="en" dirty="0">
                <a:solidFill>
                  <a:srgbClr val="002060"/>
                </a:solidFill>
              </a:rPr>
              <a:t> Organization of data needed to solve the problem.</a:t>
            </a:r>
            <a:br>
              <a:rPr lang="en" dirty="0">
                <a:solidFill>
                  <a:srgbClr val="002060"/>
                </a:solidFill>
              </a:rPr>
            </a:br>
            <a:br>
              <a:rPr lang="en" dirty="0">
                <a:solidFill>
                  <a:srgbClr val="002060"/>
                </a:solidFill>
              </a:rPr>
            </a:br>
            <a:r>
              <a:rPr lang="en" dirty="0">
                <a:solidFill>
                  <a:srgbClr val="002060"/>
                </a:solidFill>
              </a:rPr>
              <a:t>“ Logical or mathematical model of a particular organization of data is called a Data Structure.”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endParaRPr lang="en" dirty="0">
              <a:solidFill>
                <a:srgbClr val="00206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3200" b="0" i="0" u="none" strike="noStrike" cap="none" baseline="0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23CB451-8943-49A7-9515-06542AB5857C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990600" y="6324600"/>
            <a:ext cx="7010400" cy="457200"/>
          </a:xfrm>
        </p:spPr>
        <p:txBody>
          <a:bodyPr/>
          <a:lstStyle/>
          <a:p>
            <a:endParaRPr lang="en-US" sz="1600" dirty="0">
              <a:solidFill>
                <a:srgbClr val="CCFFCC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8382000" cy="76940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400" b="0" i="0" u="none" strike="noStrike" cap="none" baseline="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 of Data Structures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762000" y="1752600"/>
            <a:ext cx="7772400" cy="115412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dirty="0">
              <a:solidFill>
                <a:srgbClr val="00206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3200" b="0" i="0" u="none" strike="noStrike" cap="none" baseline="0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324600"/>
            <a:ext cx="7010400" cy="457200"/>
          </a:xfrm>
        </p:spPr>
        <p:txBody>
          <a:bodyPr/>
          <a:lstStyle/>
          <a:p>
            <a:endParaRPr lang="en-US" sz="1600" dirty="0">
              <a:solidFill>
                <a:schemeClr val="bg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429000" y="1762131"/>
            <a:ext cx="2667000" cy="838200"/>
          </a:xfrm>
          <a:prstGeom prst="rect">
            <a:avLst/>
          </a:prstGeom>
          <a:solidFill>
            <a:srgbClr val="42EF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Data Structures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066800" y="3133732"/>
            <a:ext cx="2438400" cy="76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Primitive </a:t>
            </a:r>
          </a:p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Data Structures</a:t>
            </a:r>
          </a:p>
        </p:txBody>
      </p:sp>
      <p:sp>
        <p:nvSpPr>
          <p:cNvPr id="8" name="Rectangle 7"/>
          <p:cNvSpPr/>
          <p:nvPr/>
        </p:nvSpPr>
        <p:spPr>
          <a:xfrm>
            <a:off x="5562600" y="3133732"/>
            <a:ext cx="2209800" cy="76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Non-Primitive </a:t>
            </a:r>
          </a:p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Data Structures</a:t>
            </a:r>
          </a:p>
        </p:txBody>
      </p:sp>
      <p:sp>
        <p:nvSpPr>
          <p:cNvPr id="9" name="Rectangle 8"/>
          <p:cNvSpPr/>
          <p:nvPr/>
        </p:nvSpPr>
        <p:spPr>
          <a:xfrm>
            <a:off x="4038600" y="4124332"/>
            <a:ext cx="2133600" cy="6858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Linear </a:t>
            </a:r>
          </a:p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Data Structures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58000" y="4191000"/>
            <a:ext cx="2286000" cy="6858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Non-Linear </a:t>
            </a:r>
          </a:p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Data Structures</a:t>
            </a:r>
          </a:p>
        </p:txBody>
      </p:sp>
      <p:cxnSp>
        <p:nvCxnSpPr>
          <p:cNvPr id="12" name="Straight Arrow Connector 11"/>
          <p:cNvCxnSpPr>
            <a:cxnSpLocks/>
            <a:endCxn id="8" idx="0"/>
          </p:cNvCxnSpPr>
          <p:nvPr/>
        </p:nvCxnSpPr>
        <p:spPr>
          <a:xfrm rot="16200000" flipH="1">
            <a:off x="5448300" y="1914532"/>
            <a:ext cx="533400" cy="190500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endCxn id="7" idx="0"/>
          </p:cNvCxnSpPr>
          <p:nvPr/>
        </p:nvCxnSpPr>
        <p:spPr>
          <a:xfrm rot="5400000">
            <a:off x="3257550" y="1628782"/>
            <a:ext cx="533400" cy="247650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2"/>
            <a:endCxn id="9" idx="0"/>
          </p:cNvCxnSpPr>
          <p:nvPr/>
        </p:nvCxnSpPr>
        <p:spPr>
          <a:xfrm rot="5400000">
            <a:off x="5772150" y="3228982"/>
            <a:ext cx="228600" cy="1562100"/>
          </a:xfrm>
          <a:prstGeom prst="straightConnector1">
            <a:avLst/>
          </a:prstGeom>
          <a:ln w="25400">
            <a:solidFill>
              <a:schemeClr val="tx1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stCxn id="8" idx="2"/>
          </p:cNvCxnSpPr>
          <p:nvPr/>
        </p:nvCxnSpPr>
        <p:spPr>
          <a:xfrm rot="16200000" flipH="1">
            <a:off x="7219950" y="3343282"/>
            <a:ext cx="228600" cy="1333500"/>
          </a:xfrm>
          <a:prstGeom prst="straightConnector1">
            <a:avLst/>
          </a:prstGeom>
          <a:ln w="25400">
            <a:solidFill>
              <a:schemeClr val="tx1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66800" y="3908650"/>
            <a:ext cx="213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Integer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Real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Character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Boolean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38600" y="4800600"/>
            <a:ext cx="2133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Stack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Queue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Linked List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58000" y="4876800"/>
            <a:ext cx="2133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Graph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9" grpId="0"/>
      <p:bldP spid="20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4039ED4-C211-438A-B9C7-C83539506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35280"/>
            <a:ext cx="4610100" cy="19964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45A41A1-6B9A-4513-AE7D-963D4131D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476" y="2667000"/>
            <a:ext cx="4564224" cy="3406140"/>
          </a:xfrm>
          <a:prstGeom prst="rect">
            <a:avLst/>
          </a:prstGeo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0DE5CC1-2D55-413A-8D81-696BA338314B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990600" y="6324600"/>
            <a:ext cx="7010400" cy="457200"/>
          </a:xfrm>
        </p:spPr>
        <p:txBody>
          <a:bodyPr/>
          <a:lstStyle/>
          <a:p>
            <a:endParaRPr lang="en-US" sz="1600" dirty="0">
              <a:solidFill>
                <a:srgbClr val="CCFFCC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771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dirty="0">
                <a:solidFill>
                  <a:srgbClr val="C00000"/>
                </a:solidFill>
              </a:rPr>
              <a:t>Question</a:t>
            </a:r>
            <a:endParaRPr lang="en" sz="4400" b="0" i="0" u="none" strike="noStrike" cap="none" baseline="0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762000" y="1737281"/>
            <a:ext cx="7772400" cy="447810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r>
              <a:rPr lang="en" dirty="0">
                <a:solidFill>
                  <a:srgbClr val="002060"/>
                </a:solidFill>
              </a:rPr>
              <a:t>Which of the following is TRUE?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dirty="0">
              <a:solidFill>
                <a:srgbClr val="002060"/>
              </a:solidFill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lphaUcPeriod"/>
            </a:pPr>
            <a:r>
              <a:rPr lang="en" sz="2800" dirty="0">
                <a:solidFill>
                  <a:srgbClr val="002060"/>
                </a:solidFill>
              </a:rPr>
              <a:t>In a Non-Linear DS, an element can have MIN 3 adjacent elements.</a:t>
            </a:r>
          </a:p>
          <a:p>
            <a:pPr marL="514350" lvl="0" indent="-514350">
              <a:buSzPct val="98958"/>
              <a:buAutoNum type="alphaUcPeriod"/>
            </a:pPr>
            <a:r>
              <a:rPr lang="en" sz="2800" dirty="0">
                <a:solidFill>
                  <a:srgbClr val="002060"/>
                </a:solidFill>
              </a:rPr>
              <a:t>In a Non-Linear DS, an element can have MAX 3 adjacent elements.</a:t>
            </a:r>
          </a:p>
          <a:p>
            <a:pPr marL="514350" lvl="0" indent="-514350">
              <a:buSzPct val="98958"/>
              <a:buAutoNum type="alphaUcPeriod"/>
            </a:pPr>
            <a:r>
              <a:rPr lang="en" sz="2800" dirty="0">
                <a:solidFill>
                  <a:srgbClr val="002060"/>
                </a:solidFill>
              </a:rPr>
              <a:t>In a Linear DS, an element can have MAX 2 adjacent elements.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lphaUcPeriod"/>
            </a:pPr>
            <a:r>
              <a:rPr lang="en" sz="2800" dirty="0">
                <a:solidFill>
                  <a:srgbClr val="002060"/>
                </a:solidFill>
              </a:rPr>
              <a:t>None of These</a:t>
            </a:r>
            <a:endParaRPr lang="en" sz="2800" b="0" i="0" u="none" strike="noStrike" cap="none" baseline="0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F2F5024-4953-4725-8C24-7DFEA069B46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990600" y="6324600"/>
            <a:ext cx="7010400" cy="457200"/>
          </a:xfrm>
        </p:spPr>
        <p:txBody>
          <a:bodyPr/>
          <a:lstStyle/>
          <a:p>
            <a:endParaRPr lang="en-US" sz="1600" dirty="0">
              <a:solidFill>
                <a:srgbClr val="CCFFCC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23696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Retrospect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2.xml><?xml version="1.0" encoding="utf-8"?>
<a:themeOverride xmlns:a="http://schemas.openxmlformats.org/drawingml/2006/main">
  <a:clrScheme name="Retrospect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934</TotalTime>
  <Words>872</Words>
  <Application>Microsoft Office PowerPoint</Application>
  <PresentationFormat>On-screen Show (4:3)</PresentationFormat>
  <Paragraphs>206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Retrospect</vt:lpstr>
      <vt:lpstr>Data Structures &amp; Algorithms  Topic: Introduction to Data Structures</vt:lpstr>
      <vt:lpstr>Contents</vt:lpstr>
      <vt:lpstr>Basic Terminology</vt:lpstr>
      <vt:lpstr>Question</vt:lpstr>
      <vt:lpstr>Data Structures</vt:lpstr>
      <vt:lpstr>Data Structure</vt:lpstr>
      <vt:lpstr>Classification of Data Structures</vt:lpstr>
      <vt:lpstr>PowerPoint Presentation</vt:lpstr>
      <vt:lpstr>Question</vt:lpstr>
      <vt:lpstr>Data Structure Operations</vt:lpstr>
      <vt:lpstr>Special Data Structure-Operations </vt:lpstr>
      <vt:lpstr> Why so many Data Structures?</vt:lpstr>
      <vt:lpstr> Questions</vt:lpstr>
      <vt:lpstr>Review Questions</vt:lpstr>
      <vt:lpstr>Linear Vs Non-Linear Data Structure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History of Java</dc:title>
  <dc:creator>RA-V</dc:creator>
  <cp:lastModifiedBy>sheveta vashisht</cp:lastModifiedBy>
  <cp:revision>59</cp:revision>
  <dcterms:modified xsi:type="dcterms:W3CDTF">2022-08-01T10:57:56Z</dcterms:modified>
</cp:coreProperties>
</file>