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21"/>
  </p:notesMasterIdLst>
  <p:sldIdLst>
    <p:sldId id="256" r:id="rId2"/>
    <p:sldId id="257" r:id="rId3"/>
    <p:sldId id="258" r:id="rId4"/>
    <p:sldId id="282" r:id="rId5"/>
    <p:sldId id="284" r:id="rId6"/>
    <p:sldId id="285" r:id="rId7"/>
    <p:sldId id="286" r:id="rId8"/>
    <p:sldId id="283" r:id="rId9"/>
    <p:sldId id="307" r:id="rId10"/>
    <p:sldId id="293" r:id="rId11"/>
    <p:sldId id="296" r:id="rId12"/>
    <p:sldId id="309" r:id="rId13"/>
    <p:sldId id="310" r:id="rId14"/>
    <p:sldId id="311" r:id="rId15"/>
    <p:sldId id="299" r:id="rId16"/>
    <p:sldId id="313" r:id="rId17"/>
    <p:sldId id="314" r:id="rId18"/>
    <p:sldId id="315" r:id="rId19"/>
    <p:sldId id="266" r:id="rId20"/>
  </p:sldIdLst>
  <p:sldSz cx="9144000" cy="6858000" type="screen4x3"/>
  <p:notesSz cx="6646863" cy="97774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rry.westenberg" initials="l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FFCC"/>
    <a:srgbClr val="FFDA3F"/>
    <a:srgbClr val="FFFF53"/>
    <a:srgbClr val="42EFF8"/>
    <a:srgbClr val="99FF66"/>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881312" cy="488949"/>
          </a:xfrm>
          <a:prstGeom prst="rect">
            <a:avLst/>
          </a:prstGeom>
          <a:noFill/>
          <a:ln>
            <a:noFill/>
          </a:ln>
        </p:spPr>
        <p:txBody>
          <a:bodyPr lIns="91425" tIns="91425" rIns="91425" bIns="91425" anchor="t"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765550" y="0"/>
            <a:ext cx="2881312" cy="488949"/>
          </a:xfrm>
          <a:prstGeom prst="rect">
            <a:avLst/>
          </a:prstGeom>
          <a:noFill/>
          <a:ln>
            <a:noFill/>
          </a:ln>
        </p:spPr>
        <p:txBody>
          <a:bodyPr lIns="91425" tIns="91425" rIns="91425" bIns="91425" anchor="t"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881062" y="733425"/>
            <a:ext cx="4886325" cy="3665536"/>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5" name="Shape 5"/>
          <p:cNvSpPr txBox="1">
            <a:spLocks noGrp="1"/>
          </p:cNvSpPr>
          <p:nvPr>
            <p:ph type="body" idx="1"/>
          </p:nvPr>
        </p:nvSpPr>
        <p:spPr>
          <a:xfrm>
            <a:off x="887412" y="4643437"/>
            <a:ext cx="4872037" cy="44005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9288461"/>
            <a:ext cx="2881312" cy="488949"/>
          </a:xfrm>
          <a:prstGeom prst="rect">
            <a:avLst/>
          </a:prstGeom>
          <a:noFill/>
          <a:ln>
            <a:noFill/>
          </a:ln>
        </p:spPr>
        <p:txBody>
          <a:bodyPr lIns="91425" tIns="91425" rIns="91425" bIns="91425" anchor="b"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765550" y="9288461"/>
            <a:ext cx="2881312" cy="488949"/>
          </a:xfrm>
          <a:prstGeom prst="rect">
            <a:avLst/>
          </a:prstGeom>
          <a:noFill/>
          <a:ln>
            <a:noFill/>
          </a:ln>
        </p:spPr>
        <p:txBody>
          <a:bodyPr lIns="91425" tIns="91425" rIns="91425" bIns="91425" anchor="b"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 name="Shape 48"/>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endParaRPr lang="en" sz="1800" b="0" i="0" u="none" strike="noStrike" cap="none" baseline="0" dirty="0"/>
          </a:p>
        </p:txBody>
      </p:sp>
      <p:sp>
        <p:nvSpPr>
          <p:cNvPr id="49" name="Shape 49"/>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Clr>
                <a:srgbClr val="000000"/>
              </a:buClr>
              <a:buSzPct val="25000"/>
              <a:buFont typeface="Arial"/>
              <a:buNone/>
            </a:pPr>
            <a:r>
              <a:rPr lang="en" sz="1800" b="0" i="0" u="none" strike="noStrike" cap="none" baseline="0" dirty="0"/>
              <a:t>let it takes 4 memory words to store an integer...</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881063" y="733425"/>
            <a:ext cx="4886325" cy="36655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 name="Shape 55"/>
          <p:cNvSpPr txBox="1">
            <a:spLocks noGrp="1"/>
          </p:cNvSpPr>
          <p:nvPr>
            <p:ph type="body" idx="1"/>
          </p:nvPr>
        </p:nvSpPr>
        <p:spPr>
          <a:xfrm>
            <a:off x="887412" y="4643437"/>
            <a:ext cx="4872037" cy="4400550"/>
          </a:xfrm>
          <a:prstGeom prst="rect">
            <a:avLst/>
          </a:prstGeom>
          <a:noFill/>
          <a:ln>
            <a:noFill/>
          </a:ln>
        </p:spPr>
        <p:txBody>
          <a:bodyPr lIns="91425" tIns="45700" rIns="91425" bIns="45700" anchor="t" anchorCtr="0">
            <a:spAutoFit/>
          </a:bodyPr>
          <a:lstStyle/>
          <a:p>
            <a:pPr marL="0" marR="0" lvl="0" indent="0" algn="l" rtl="0">
              <a:buSzPct val="25000"/>
              <a:buFont typeface="Arial"/>
              <a:buNone/>
            </a:pPr>
            <a:r>
              <a:rPr lang="en" sz="1800" b="0" i="0" u="none" strike="noStrike" cap="none" baseline="0"/>
              <a:t>목차</a:t>
            </a:r>
          </a:p>
          <a:p>
            <a:pPr marL="0" marR="0" lvl="0" indent="0" algn="l" rtl="0">
              <a:buClr>
                <a:srgbClr val="000000"/>
              </a:buClr>
              <a:buSzPct val="25000"/>
              <a:buFont typeface="Arial"/>
              <a:buNone/>
            </a:pPr>
            <a:r>
              <a:rPr lang="en" sz="1800" b="0" i="0" u="none" strike="noStrike" cap="none" baseline="0"/>
              <a:t>자바의 생성배경</a:t>
            </a:r>
          </a:p>
          <a:p>
            <a:pPr marL="0" marR="0" lvl="0" indent="0" algn="l" rtl="0">
              <a:buClr>
                <a:srgbClr val="000000"/>
              </a:buClr>
              <a:buSzPct val="25000"/>
              <a:buFont typeface="Arial"/>
              <a:buNone/>
            </a:pPr>
            <a:r>
              <a:rPr lang="en" sz="1800" b="0" i="0" u="none" strike="noStrike" cap="none" baseline="0"/>
              <a:t>자바를 사용하는 이유</a:t>
            </a:r>
          </a:p>
          <a:p>
            <a:pPr marL="0" marR="0" lvl="0" indent="0" algn="l" rtl="0">
              <a:buClr>
                <a:srgbClr val="000000"/>
              </a:buClr>
              <a:buSzPct val="25000"/>
              <a:buFont typeface="Arial"/>
              <a:buNone/>
            </a:pPr>
            <a:r>
              <a:rPr lang="en" sz="1800" b="0" i="0" u="none" strike="noStrike" cap="none" baseline="0"/>
              <a:t>과거, 현재, 미래의 자바</a:t>
            </a:r>
          </a:p>
          <a:p>
            <a:pPr marL="0" marR="0" lvl="0" indent="0" algn="l" rtl="0">
              <a:buClr>
                <a:srgbClr val="000000"/>
              </a:buClr>
              <a:buSzPct val="25000"/>
              <a:buFont typeface="Arial"/>
              <a:buNone/>
            </a:pPr>
            <a:r>
              <a:rPr lang="en" sz="1800" b="0" i="0" u="none" strike="noStrike" cap="none" baseline="0"/>
              <a:t>자바의 발전과정</a:t>
            </a:r>
          </a:p>
          <a:p>
            <a:pPr marL="0" marR="0" lvl="0" indent="0" algn="l" rtl="0">
              <a:buClr>
                <a:srgbClr val="000000"/>
              </a:buClr>
              <a:buSzPct val="25000"/>
              <a:buFont typeface="Arial"/>
              <a:buNone/>
            </a:pPr>
            <a:r>
              <a:rPr lang="en" sz="1800" b="0" i="0" u="none" strike="noStrike" cap="none" baseline="0"/>
              <a:t>버전별 JDK에 대한 설명</a:t>
            </a:r>
          </a:p>
          <a:p>
            <a:pPr marL="0" marR="0" lvl="0" indent="0" algn="l" rtl="0">
              <a:buClr>
                <a:srgbClr val="000000"/>
              </a:buClr>
              <a:buSzPct val="25000"/>
              <a:buFont typeface="Arial"/>
              <a:buNone/>
            </a:pPr>
            <a:r>
              <a:rPr lang="en" sz="1800" b="0" i="0" u="none" strike="noStrike" cap="none" baseline="0"/>
              <a:t>자바와 C++의 차이점</a:t>
            </a:r>
          </a:p>
          <a:p>
            <a:pPr marL="0" marR="0" lvl="0" indent="0" algn="l" rtl="0">
              <a:buClr>
                <a:srgbClr val="000000"/>
              </a:buClr>
              <a:buSzPct val="25000"/>
              <a:buFont typeface="Arial"/>
              <a:buNone/>
            </a:pPr>
            <a:r>
              <a:rPr lang="en" sz="1800" b="0" i="0" u="none" strike="noStrike" cap="none" baseline="0"/>
              <a:t>자바의 성능</a:t>
            </a:r>
          </a:p>
          <a:p>
            <a:pPr marL="0" marR="0" lvl="0" indent="0" algn="l" rtl="0">
              <a:buClr>
                <a:srgbClr val="000000"/>
              </a:buClr>
              <a:buSzPct val="25000"/>
              <a:buFont typeface="Arial"/>
              <a:buNone/>
            </a:pPr>
            <a:r>
              <a:rPr lang="en" sz="1800" b="0" i="0" u="none" strike="noStrike" cap="none" baseline="0"/>
              <a:t>자바 관련 산업(?)의 경향</a:t>
            </a:r>
          </a:p>
        </p:txBody>
      </p:sp>
      <p:sp>
        <p:nvSpPr>
          <p:cNvPr id="56" name="Shape 56"/>
          <p:cNvSpPr txBox="1">
            <a:spLocks noGrp="1"/>
          </p:cNvSpPr>
          <p:nvPr>
            <p:ph type="sldNum" idx="12"/>
          </p:nvPr>
        </p:nvSpPr>
        <p:spPr>
          <a:xfrm>
            <a:off x="3765550" y="9288461"/>
            <a:ext cx="2881312" cy="488949"/>
          </a:xfrm>
          <a:prstGeom prst="rect">
            <a:avLst/>
          </a:prstGeom>
          <a:noFill/>
          <a:ln>
            <a:noFill/>
          </a:ln>
        </p:spPr>
        <p:txBody>
          <a:bodyPr lIns="90125" tIns="45050" rIns="90125" bIns="45050" anchor="b" anchorCtr="0">
            <a:spAutoFit/>
          </a:bodyPr>
          <a:lstStyle/>
          <a:p>
            <a:pPr>
              <a:buNone/>
            </a:pPr>
            <a:r>
              <a:rPr lang="en"/>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969D-7FE9-508B-6786-E8F55F421C03}"/>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621BBFFF-0514-7868-848B-AFDB109FBB3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72F089-112D-2524-CBD4-775C33262330}"/>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6522F5F-19ED-7730-4E21-07662E12E75F}"/>
              </a:ext>
            </a:extLst>
          </p:cNvPr>
          <p:cNvSpPr>
            <a:spLocks noGrp="1"/>
          </p:cNvSpPr>
          <p:nvPr>
            <p:ph type="ftr" sz="quarter" idx="11"/>
          </p:nvPr>
        </p:nvSpPr>
        <p:spPr/>
        <p:txBody>
          <a:bodyPr/>
          <a:lstStyle/>
          <a:p>
            <a:r>
              <a:rPr lang="en-US"/>
              <a:t>Ravi Kant Sahu, Asst. Professor @ LPU Phagwara (Punjab) India</a:t>
            </a:r>
          </a:p>
        </p:txBody>
      </p:sp>
      <p:sp>
        <p:nvSpPr>
          <p:cNvPr id="6" name="Slide Number Placeholder 5">
            <a:extLst>
              <a:ext uri="{FF2B5EF4-FFF2-40B4-BE49-F238E27FC236}">
                <a16:creationId xmlns:a16="http://schemas.microsoft.com/office/drawing/2014/main" id="{6BF57BF9-6694-7C8C-8334-3CBEA6306BDD}"/>
              </a:ext>
            </a:extLst>
          </p:cNvPr>
          <p:cNvSpPr>
            <a:spLocks noGrp="1"/>
          </p:cNvSpPr>
          <p:nvPr>
            <p:ph type="sldNum" sz="quarter" idx="12"/>
          </p:nvPr>
        </p:nvSpPr>
        <p:spPr/>
        <p:txBody>
          <a:bodyPr/>
          <a:lstStyle/>
          <a:p>
            <a:endParaRPr lang="en-IN"/>
          </a:p>
        </p:txBody>
      </p:sp>
    </p:spTree>
    <p:extLst>
      <p:ext uri="{BB962C8B-B14F-4D97-AF65-F5344CB8AC3E}">
        <p14:creationId xmlns:p14="http://schemas.microsoft.com/office/powerpoint/2010/main" val="828395753"/>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15578-26CF-1691-9A6A-D6BDD18EC9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31CD28-4566-CF7F-0AF6-3A925ABA13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B47502-56E8-E632-5241-D3678C2560CF}"/>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86D34F1-94C8-900B-8E65-61091924E104}"/>
              </a:ext>
            </a:extLst>
          </p:cNvPr>
          <p:cNvSpPr>
            <a:spLocks noGrp="1"/>
          </p:cNvSpPr>
          <p:nvPr>
            <p:ph type="ftr" sz="quarter" idx="11"/>
          </p:nvPr>
        </p:nvSpPr>
        <p:spPr/>
        <p:txBody>
          <a:bodyPr/>
          <a:lstStyle/>
          <a:p>
            <a:r>
              <a:rPr lang="en-US"/>
              <a:t>Ravi Kant Sahu, Asst. Professor @ LPU Phagwara (Punjab) India</a:t>
            </a:r>
          </a:p>
        </p:txBody>
      </p:sp>
      <p:sp>
        <p:nvSpPr>
          <p:cNvPr id="6" name="Slide Number Placeholder 5">
            <a:extLst>
              <a:ext uri="{FF2B5EF4-FFF2-40B4-BE49-F238E27FC236}">
                <a16:creationId xmlns:a16="http://schemas.microsoft.com/office/drawing/2014/main" id="{24B9871E-23B8-F437-4E57-04A635B282C0}"/>
              </a:ext>
            </a:extLst>
          </p:cNvPr>
          <p:cNvSpPr>
            <a:spLocks noGrp="1"/>
          </p:cNvSpPr>
          <p:nvPr>
            <p:ph type="sldNum" sz="quarter" idx="12"/>
          </p:nvPr>
        </p:nvSpPr>
        <p:spPr/>
        <p:txBody>
          <a:bodyPr/>
          <a:lstStyle/>
          <a:p>
            <a:endParaRPr lang="en-IN"/>
          </a:p>
        </p:txBody>
      </p:sp>
    </p:spTree>
    <p:extLst>
      <p:ext uri="{BB962C8B-B14F-4D97-AF65-F5344CB8AC3E}">
        <p14:creationId xmlns:p14="http://schemas.microsoft.com/office/powerpoint/2010/main" val="1168581050"/>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A10456-21E1-6AE8-804E-B0F19122FF2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078B0F-6E83-AAC7-A453-4F0C5592DBE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E02264-7384-FCF3-C42D-C9DA86AF679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5053FAF-5CA1-1DE5-1D4A-265E4BE3A289}"/>
              </a:ext>
            </a:extLst>
          </p:cNvPr>
          <p:cNvSpPr>
            <a:spLocks noGrp="1"/>
          </p:cNvSpPr>
          <p:nvPr>
            <p:ph type="ftr" sz="quarter" idx="11"/>
          </p:nvPr>
        </p:nvSpPr>
        <p:spPr/>
        <p:txBody>
          <a:bodyPr/>
          <a:lstStyle/>
          <a:p>
            <a:r>
              <a:rPr lang="en-US"/>
              <a:t>Ravi Kant Sahu, Asst. Professor @ LPU Phagwara (Punjab) India</a:t>
            </a:r>
          </a:p>
        </p:txBody>
      </p:sp>
      <p:sp>
        <p:nvSpPr>
          <p:cNvPr id="6" name="Slide Number Placeholder 5">
            <a:extLst>
              <a:ext uri="{FF2B5EF4-FFF2-40B4-BE49-F238E27FC236}">
                <a16:creationId xmlns:a16="http://schemas.microsoft.com/office/drawing/2014/main" id="{84BA9163-7B3F-837A-B5C5-DC4AA8131AB8}"/>
              </a:ext>
            </a:extLst>
          </p:cNvPr>
          <p:cNvSpPr>
            <a:spLocks noGrp="1"/>
          </p:cNvSpPr>
          <p:nvPr>
            <p:ph type="sldNum" sz="quarter" idx="12"/>
          </p:nvPr>
        </p:nvSpPr>
        <p:spPr/>
        <p:txBody>
          <a:bodyPr/>
          <a:lstStyle/>
          <a:p>
            <a:endParaRPr lang="en-IN"/>
          </a:p>
        </p:txBody>
      </p:sp>
    </p:spTree>
    <p:extLst>
      <p:ext uri="{BB962C8B-B14F-4D97-AF65-F5344CB8AC3E}">
        <p14:creationId xmlns:p14="http://schemas.microsoft.com/office/powerpoint/2010/main" val="911024742"/>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lt2"/>
            </a:gs>
            <a:gs pos="50000">
              <a:schemeClr val="lt1"/>
            </a:gs>
            <a:gs pos="50000">
              <a:schemeClr val="lt1"/>
            </a:gs>
            <a:gs pos="100000">
              <a:schemeClr val="lt2"/>
            </a:gs>
          </a:gsLst>
          <a:lin ang="10800000" scaled="0"/>
        </a:gradFill>
        <a:effectLst/>
      </p:bgPr>
    </p:bg>
    <p:spTree>
      <p:nvGrpSpPr>
        <p:cNvPr id="1" name="Shape 23"/>
        <p:cNvGrpSpPr/>
        <p:nvPr/>
      </p:nvGrpSpPr>
      <p:grpSpPr>
        <a:xfrm>
          <a:off x="0" y="0"/>
          <a:ext cx="0" cy="0"/>
          <a:chOff x="0" y="0"/>
          <a:chExt cx="0" cy="0"/>
        </a:xfrm>
      </p:grpSpPr>
      <p:sp>
        <p:nvSpPr>
          <p:cNvPr id="24" name="Shape 24"/>
          <p:cNvSpPr txBox="1">
            <a:spLocks noGrp="1"/>
          </p:cNvSpPr>
          <p:nvPr>
            <p:ph type="ctrTitle"/>
          </p:nvPr>
        </p:nvSpPr>
        <p:spPr>
          <a:xfrm>
            <a:off x="685800" y="2286000"/>
            <a:ext cx="7772400" cy="1143000"/>
          </a:xfrm>
          <a:prstGeom prst="rect">
            <a:avLst/>
          </a:prstGeom>
          <a:noFill/>
          <a:ln>
            <a:noFill/>
          </a:ln>
        </p:spPr>
        <p:txBody>
          <a:bodyPr lIns="91425" tIns="91425" rIns="91425" bIns="91425" anchor="t" anchorCtr="0"/>
          <a:lstStyle>
            <a:lvl1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1pPr>
            <a:lvl2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2pPr>
            <a:lvl3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3pPr>
            <a:lvl4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4pPr>
            <a:lvl5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5pPr>
            <a:lvl6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6pPr>
            <a:lvl7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7pPr>
            <a:lvl8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8pPr>
            <a:lvl9pPr marL="0" marR="0" indent="0" algn="ctr" rtl="0">
              <a:lnSpc>
                <a:spcPct val="100000"/>
              </a:lnSpc>
              <a:spcBef>
                <a:spcPts val="0"/>
              </a:spcBef>
              <a:spcAft>
                <a:spcPts val="0"/>
              </a:spcAft>
              <a:defRPr sz="4400" b="0" i="0" u="none" strike="noStrike" cap="none" baseline="0">
                <a:solidFill>
                  <a:schemeClr val="dk2"/>
                </a:solidFill>
                <a:latin typeface="Times New Roman"/>
                <a:ea typeface="Times New Roman"/>
                <a:cs typeface="Times New Roman"/>
                <a:sym typeface="Times New Roman"/>
              </a:defRPr>
            </a:lvl9pPr>
          </a:lstStyle>
          <a:p>
            <a:endParaRPr/>
          </a:p>
        </p:txBody>
      </p:sp>
      <p:sp>
        <p:nvSpPr>
          <p:cNvPr id="25" name="Shape 25"/>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1206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1pPr>
            <a:lvl2pPr marL="742950" marR="0" indent="-177800" algn="l" rtl="0">
              <a:lnSpc>
                <a:spcPct val="100000"/>
              </a:lnSpc>
              <a:spcBef>
                <a:spcPts val="560"/>
              </a:spcBef>
              <a:spcAft>
                <a:spcPts val="0"/>
              </a:spcAft>
              <a:buFont typeface="Arial"/>
              <a:buChar char="•"/>
              <a:defRPr sz="2800" b="0" i="0" u="none" strike="noStrike" cap="none" baseline="0"/>
            </a:lvl2pPr>
            <a:lvl3pPr marL="1143000" marR="0" indent="-136525" algn="l" rtl="0">
              <a:lnSpc>
                <a:spcPct val="100000"/>
              </a:lnSpc>
              <a:spcBef>
                <a:spcPts val="480"/>
              </a:spcBef>
              <a:spcAft>
                <a:spcPts val="0"/>
              </a:spcAft>
              <a:buFont typeface="Arial"/>
              <a:buChar char="•"/>
              <a:defRPr sz="2400" b="0" i="0" u="none" strike="noStrike" cap="none" baseline="0"/>
            </a:lvl3pPr>
            <a:lvl4pPr marL="1600200" marR="0" indent="-152400" algn="l" rtl="0">
              <a:lnSpc>
                <a:spcPct val="100000"/>
              </a:lnSpc>
              <a:spcBef>
                <a:spcPts val="400"/>
              </a:spcBef>
              <a:spcAft>
                <a:spcPts val="0"/>
              </a:spcAft>
              <a:buFont typeface="Arial"/>
              <a:buChar char="•"/>
              <a:defRPr sz="2000" b="0" i="0" u="none" strike="noStrike" cap="none" baseline="0"/>
            </a:lvl4pPr>
            <a:lvl5pPr marL="2057400" marR="0" indent="-152400" algn="l" rtl="0">
              <a:lnSpc>
                <a:spcPct val="100000"/>
              </a:lnSpc>
              <a:spcBef>
                <a:spcPts val="400"/>
              </a:spcBef>
              <a:spcAft>
                <a:spcPts val="0"/>
              </a:spcAft>
              <a:buFont typeface="Arial"/>
              <a:buChar char="•"/>
              <a:defRPr sz="2000" b="0" i="0" u="none" strike="noStrike" cap="none" baseline="0"/>
            </a:lvl5pPr>
            <a:lvl6pPr marL="25146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6pPr>
            <a:lvl7pPr marL="29718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7pPr>
            <a:lvl8pPr marL="34290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8pPr>
            <a:lvl9pPr marL="38862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26" name="Shape 26"/>
          <p:cNvSpPr txBox="1">
            <a:spLocks noGrp="1"/>
          </p:cNvSpPr>
          <p:nvPr>
            <p:ph type="title" idx="2"/>
          </p:nvPr>
        </p:nvSpPr>
        <p:spPr>
          <a:xfrm>
            <a:off x="685800" y="609600"/>
            <a:ext cx="7772400" cy="1143000"/>
          </a:xfrm>
          <a:prstGeom prst="rect">
            <a:avLst/>
          </a:prstGeom>
          <a:noFill/>
          <a:ln>
            <a:noFill/>
          </a:ln>
        </p:spPr>
        <p:txBody>
          <a:bodyPr lIns="91425" tIns="91425" rIns="91425" bIns="91425" anchor="ctr" anchorCtr="0"/>
          <a:lstStyle>
            <a:lvl1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1pPr>
            <a:lvl2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endParaRPr/>
          </a:p>
        </p:txBody>
      </p:sp>
      <p:sp>
        <p:nvSpPr>
          <p:cNvPr id="27" name="Shape 27"/>
          <p:cNvSpPr txBox="1">
            <a:spLocks noGrp="1"/>
          </p:cNvSpPr>
          <p:nvPr>
            <p:ph type="dt" idx="10"/>
          </p:nvPr>
        </p:nvSpPr>
        <p:spPr>
          <a:xfrm>
            <a:off x="685800" y="6248400"/>
            <a:ext cx="1904999" cy="457200"/>
          </a:xfrm>
          <a:prstGeom prst="rect">
            <a:avLst/>
          </a:prstGeom>
          <a:noFill/>
          <a:ln>
            <a:noFill/>
          </a:ln>
        </p:spPr>
        <p:txBody>
          <a:bodyPr lIns="91425" tIns="91425" rIns="91425" bIns="91425" anchor="b"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8" name="Shape 28"/>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r>
              <a:rPr lang="en-US"/>
              <a:t>Ravi Kant Sahu, Asst. Professor @ LPU Phagwara (Punjab) India</a:t>
            </a:r>
            <a:endParaRPr/>
          </a:p>
        </p:txBody>
      </p:sp>
      <p:sp>
        <p:nvSpPr>
          <p:cNvPr id="29" name="Shape 29"/>
          <p:cNvSpPr txBox="1">
            <a:spLocks noGrp="1"/>
          </p:cNvSpPr>
          <p:nvPr>
            <p:ph type="sldNum" idx="12"/>
          </p:nvPr>
        </p:nvSpPr>
        <p:spPr>
          <a:xfrm>
            <a:off x="6553200" y="6248400"/>
            <a:ext cx="1904999" cy="457200"/>
          </a:xfrm>
          <a:prstGeom prst="rect">
            <a:avLst/>
          </a:prstGeom>
          <a:noFill/>
          <a:ln>
            <a:noFill/>
          </a:ln>
        </p:spPr>
        <p:txBody>
          <a:bodyPr lIns="91425" tIns="91425" rIns="91425" bIns="91425" anchor="b" anchorCtr="0"/>
          <a:lstStyle>
            <a:lvl1pPr marL="0" marR="0" indent="0" algn="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0" name="Shape 30"/>
          <p:cNvSpPr txBox="1">
            <a:spLocks noGrp="1"/>
          </p:cNvSpPr>
          <p:nvPr>
            <p:ph type="body" idx="3"/>
          </p:nvPr>
        </p:nvSpPr>
        <p:spPr>
          <a:xfrm>
            <a:off x="685800" y="1981200"/>
            <a:ext cx="7772400" cy="4114800"/>
          </a:xfrm>
          <a:prstGeom prst="rect">
            <a:avLst/>
          </a:prstGeom>
          <a:noFill/>
          <a:ln>
            <a:noFill/>
          </a:ln>
        </p:spPr>
        <p:txBody>
          <a:bodyPr lIns="91425" tIns="91425" rIns="91425" bIns="91425" anchor="t" anchorCtr="0"/>
          <a:lstStyle>
            <a:lvl1pPr algn="l"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1pPr>
            <a:lvl2pPr marL="742950" indent="-177800" rtl="0">
              <a:lnSpc>
                <a:spcPct val="100000"/>
              </a:lnSpc>
              <a:spcBef>
                <a:spcPts val="560"/>
              </a:spcBef>
              <a:spcAft>
                <a:spcPts val="0"/>
              </a:spcAft>
              <a:buFont typeface="Arial"/>
              <a:buChar char="•"/>
              <a:defRPr sz="2800"/>
            </a:lvl2pPr>
            <a:lvl3pPr marL="1143000" indent="-136525" rtl="0">
              <a:lnSpc>
                <a:spcPct val="100000"/>
              </a:lnSpc>
              <a:spcBef>
                <a:spcPts val="480"/>
              </a:spcBef>
              <a:spcAft>
                <a:spcPts val="0"/>
              </a:spcAft>
              <a:buFont typeface="Arial"/>
              <a:buChar char="•"/>
              <a:defRPr sz="2400"/>
            </a:lvl3pPr>
            <a:lvl4pPr marL="1600200" indent="-152400" rtl="0">
              <a:lnSpc>
                <a:spcPct val="100000"/>
              </a:lnSpc>
              <a:spcBef>
                <a:spcPts val="400"/>
              </a:spcBef>
              <a:spcAft>
                <a:spcPts val="0"/>
              </a:spcAft>
              <a:buFont typeface="Arial"/>
              <a:buChar char="•"/>
              <a:defRPr sz="2000"/>
            </a:lvl4pPr>
            <a:lvl5pPr marL="2057400" indent="-152400" rtl="0">
              <a:lnSpc>
                <a:spcPct val="100000"/>
              </a:lnSpc>
              <a:spcBef>
                <a:spcPts val="400"/>
              </a:spcBef>
              <a:spcAft>
                <a:spcPts val="0"/>
              </a:spcAft>
              <a:buFont typeface="Arial"/>
              <a:buChar char="•"/>
              <a:defRPr sz="2000"/>
            </a:lvl5pPr>
            <a:lvl6pPr marL="25146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6pPr>
            <a:lvl7pPr marL="29718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7pPr>
            <a:lvl8pPr marL="34290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8pPr>
            <a:lvl9pPr marL="38862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9pPr>
          </a:lstStyle>
          <a:p>
            <a:endParaRPr/>
          </a:p>
        </p:txBody>
      </p:sp>
    </p:spTree>
    <p:extLst>
      <p:ext uri="{BB962C8B-B14F-4D97-AF65-F5344CB8AC3E}">
        <p14:creationId xmlns:p14="http://schemas.microsoft.com/office/powerpoint/2010/main" val="319225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x" type="tx">
  <p:cSld name="tx">
    <p:bg>
      <p:bgPr>
        <a:gradFill>
          <a:gsLst>
            <a:gs pos="0">
              <a:schemeClr val="lt2"/>
            </a:gs>
            <a:gs pos="50000">
              <a:schemeClr val="lt1"/>
            </a:gs>
            <a:gs pos="50000">
              <a:schemeClr val="lt1"/>
            </a:gs>
            <a:gs pos="100000">
              <a:schemeClr val="lt2"/>
            </a:gs>
          </a:gsLst>
          <a:lin ang="10800000" scaled="0"/>
        </a:gradFill>
        <a:effectLst/>
      </p:bgPr>
    </p:bg>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762000" y="304800"/>
            <a:ext cx="7772400" cy="1143000"/>
          </a:xfrm>
          <a:prstGeom prst="rect">
            <a:avLst/>
          </a:prstGeom>
          <a:noFill/>
          <a:ln>
            <a:noFill/>
          </a:ln>
        </p:spPr>
        <p:txBody>
          <a:bodyPr lIns="91425" tIns="91425" rIns="91425" bIns="91425" anchor="t" anchorCtr="0"/>
          <a:lstStyle>
            <a:lvl1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1pPr>
            <a:lvl2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endParaRPr/>
          </a:p>
        </p:txBody>
      </p:sp>
      <p:sp>
        <p:nvSpPr>
          <p:cNvPr id="33" name="Shape 33"/>
          <p:cNvSpPr txBox="1">
            <a:spLocks noGrp="1"/>
          </p:cNvSpPr>
          <p:nvPr>
            <p:ph type="body" idx="1"/>
          </p:nvPr>
        </p:nvSpPr>
        <p:spPr>
          <a:xfrm>
            <a:off x="762000" y="1600200"/>
            <a:ext cx="7772400" cy="4114800"/>
          </a:xfrm>
          <a:prstGeom prst="rect">
            <a:avLst/>
          </a:prstGeom>
          <a:noFill/>
          <a:ln>
            <a:noFill/>
          </a:ln>
        </p:spPr>
        <p:txBody>
          <a:bodyPr lIns="91425" tIns="91425" rIns="91425" bIns="91425" anchor="t" anchorCtr="0"/>
          <a:lstStyle>
            <a:lvl1pPr algn="l"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1pPr>
            <a:lvl2pPr marL="742950" indent="-177800" rtl="0">
              <a:lnSpc>
                <a:spcPct val="100000"/>
              </a:lnSpc>
              <a:spcBef>
                <a:spcPts val="560"/>
              </a:spcBef>
              <a:spcAft>
                <a:spcPts val="0"/>
              </a:spcAft>
              <a:buFont typeface="Arial"/>
              <a:buChar char="•"/>
              <a:defRPr sz="2800"/>
            </a:lvl2pPr>
            <a:lvl3pPr marL="1143000" indent="-136525" rtl="0">
              <a:lnSpc>
                <a:spcPct val="100000"/>
              </a:lnSpc>
              <a:spcBef>
                <a:spcPts val="480"/>
              </a:spcBef>
              <a:spcAft>
                <a:spcPts val="0"/>
              </a:spcAft>
              <a:buFont typeface="Arial"/>
              <a:buChar char="•"/>
              <a:defRPr sz="2400"/>
            </a:lvl3pPr>
            <a:lvl4pPr marL="1600200" indent="-152400" rtl="0">
              <a:lnSpc>
                <a:spcPct val="100000"/>
              </a:lnSpc>
              <a:spcBef>
                <a:spcPts val="400"/>
              </a:spcBef>
              <a:spcAft>
                <a:spcPts val="0"/>
              </a:spcAft>
              <a:buFont typeface="Arial"/>
              <a:buChar char="•"/>
              <a:defRPr sz="2000"/>
            </a:lvl4pPr>
            <a:lvl5pPr marL="2057400" indent="-152400" rtl="0">
              <a:lnSpc>
                <a:spcPct val="100000"/>
              </a:lnSpc>
              <a:spcBef>
                <a:spcPts val="400"/>
              </a:spcBef>
              <a:spcAft>
                <a:spcPts val="0"/>
              </a:spcAft>
              <a:buFont typeface="Arial"/>
              <a:buChar char="•"/>
              <a:defRPr sz="2000"/>
            </a:lvl5pPr>
            <a:lvl6pPr marL="25146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6pPr>
            <a:lvl7pPr marL="29718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7pPr>
            <a:lvl8pPr marL="34290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8pPr>
            <a:lvl9pPr marL="38862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9pPr>
          </a:lstStyle>
          <a:p>
            <a:endParaRPr/>
          </a:p>
        </p:txBody>
      </p:sp>
      <p:sp>
        <p:nvSpPr>
          <p:cNvPr id="34" name="Shape 34"/>
          <p:cNvSpPr txBox="1">
            <a:spLocks noGrp="1"/>
          </p:cNvSpPr>
          <p:nvPr>
            <p:ph type="dt" idx="10"/>
          </p:nvPr>
        </p:nvSpPr>
        <p:spPr>
          <a:xfrm>
            <a:off x="685800" y="6248400"/>
            <a:ext cx="1904999" cy="457200"/>
          </a:xfrm>
          <a:prstGeom prst="rect">
            <a:avLst/>
          </a:prstGeom>
          <a:noFill/>
          <a:ln>
            <a:noFill/>
          </a:ln>
        </p:spPr>
        <p:txBody>
          <a:bodyPr lIns="91425" tIns="91425" rIns="91425" bIns="91425" anchor="b"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r>
              <a:rPr lang="en-US"/>
              <a:t>Ravi Kant Sahu, Asst. Professor @ LPU Phagwara (Punjab) India</a:t>
            </a:r>
            <a:endParaRPr/>
          </a:p>
        </p:txBody>
      </p:sp>
      <p:sp>
        <p:nvSpPr>
          <p:cNvPr id="36" name="Shape 36"/>
          <p:cNvSpPr txBox="1">
            <a:spLocks noGrp="1"/>
          </p:cNvSpPr>
          <p:nvPr>
            <p:ph type="sldNum" idx="12"/>
          </p:nvPr>
        </p:nvSpPr>
        <p:spPr>
          <a:xfrm>
            <a:off x="6553200" y="6248400"/>
            <a:ext cx="1904999" cy="457200"/>
          </a:xfrm>
          <a:prstGeom prst="rect">
            <a:avLst/>
          </a:prstGeom>
          <a:noFill/>
          <a:ln>
            <a:noFill/>
          </a:ln>
        </p:spPr>
        <p:txBody>
          <a:bodyPr lIns="91425" tIns="91425" rIns="91425" bIns="91425" anchor="b" anchorCtr="0"/>
          <a:lstStyle>
            <a:lvl1pPr marL="0" marR="0" indent="0" algn="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730947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E2CC5-C743-F89F-3553-CD0F89E9EB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2546A7-DAFF-3653-B781-AC9BB6F280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0D66A5-EE10-098D-BD5D-3035364D2798}"/>
              </a:ext>
            </a:extLst>
          </p:cNvPr>
          <p:cNvSpPr>
            <a:spLocks noGrp="1"/>
          </p:cNvSpPr>
          <p:nvPr>
            <p:ph type="dt" sz="half" idx="10"/>
          </p:nvPr>
        </p:nvSpPr>
        <p:spPr/>
        <p:txBody>
          <a:bodyPr/>
          <a:lstStyle/>
          <a:p>
            <a:endParaRPr lang="en-US" altLang="zh-CN"/>
          </a:p>
        </p:txBody>
      </p:sp>
      <p:sp>
        <p:nvSpPr>
          <p:cNvPr id="5" name="Footer Placeholder 4">
            <a:extLst>
              <a:ext uri="{FF2B5EF4-FFF2-40B4-BE49-F238E27FC236}">
                <a16:creationId xmlns:a16="http://schemas.microsoft.com/office/drawing/2014/main" id="{16661F3D-8886-5CBF-1E62-8069F2F0395B}"/>
              </a:ext>
            </a:extLst>
          </p:cNvPr>
          <p:cNvSpPr>
            <a:spLocks noGrp="1"/>
          </p:cNvSpPr>
          <p:nvPr>
            <p:ph type="ftr" sz="quarter" idx="11"/>
          </p:nvPr>
        </p:nvSpPr>
        <p:spPr/>
        <p:txBody>
          <a:bodyPr/>
          <a:lstStyle/>
          <a:p>
            <a:endParaRPr lang="en-US" altLang="zh-CN"/>
          </a:p>
        </p:txBody>
      </p:sp>
      <p:sp>
        <p:nvSpPr>
          <p:cNvPr id="6" name="Slide Number Placeholder 5">
            <a:extLst>
              <a:ext uri="{FF2B5EF4-FFF2-40B4-BE49-F238E27FC236}">
                <a16:creationId xmlns:a16="http://schemas.microsoft.com/office/drawing/2014/main" id="{00CD8884-A0B6-C799-ECA6-82AADE448E1A}"/>
              </a:ext>
            </a:extLst>
          </p:cNvPr>
          <p:cNvSpPr>
            <a:spLocks noGrp="1"/>
          </p:cNvSpPr>
          <p:nvPr>
            <p:ph type="sldNum" sz="quarter" idx="12"/>
          </p:nvPr>
        </p:nvSpPr>
        <p:spPr/>
        <p:txBody>
          <a:bodyPr/>
          <a:lstStyle/>
          <a:p>
            <a:fld id="{F7AB0503-4E0C-42D7-842F-D72E5512277D}" type="slidenum">
              <a:rPr lang="en-US" altLang="zh-CN" smtClean="0"/>
              <a:pPr/>
              <a:t>‹#›</a:t>
            </a:fld>
            <a:endParaRPr lang="en-US" altLang="zh-CN"/>
          </a:p>
        </p:txBody>
      </p:sp>
    </p:spTree>
    <p:extLst>
      <p:ext uri="{BB962C8B-B14F-4D97-AF65-F5344CB8AC3E}">
        <p14:creationId xmlns:p14="http://schemas.microsoft.com/office/powerpoint/2010/main" val="79792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013C-AF8B-78A7-DF9E-60B7A268266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3B68F8-C85E-1D64-E702-E6D3C6BF1E1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AF64CD-CD03-4A9B-C642-94110E9C4654}"/>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4D5C2B71-FB64-CDD7-CE4D-E2067E3AFE6F}"/>
              </a:ext>
            </a:extLst>
          </p:cNvPr>
          <p:cNvSpPr>
            <a:spLocks noGrp="1"/>
          </p:cNvSpPr>
          <p:nvPr>
            <p:ph type="ftr" sz="quarter" idx="11"/>
          </p:nvPr>
        </p:nvSpPr>
        <p:spPr/>
        <p:txBody>
          <a:bodyPr/>
          <a:lstStyle/>
          <a:p>
            <a:r>
              <a:rPr lang="en-US"/>
              <a:t>Ravi Kant Sahu, Asst. Professor @ LPU Phagwara (Punjab) India</a:t>
            </a:r>
          </a:p>
        </p:txBody>
      </p:sp>
      <p:sp>
        <p:nvSpPr>
          <p:cNvPr id="6" name="Slide Number Placeholder 5">
            <a:extLst>
              <a:ext uri="{FF2B5EF4-FFF2-40B4-BE49-F238E27FC236}">
                <a16:creationId xmlns:a16="http://schemas.microsoft.com/office/drawing/2014/main" id="{1DF6CE65-1D06-3FC5-74A3-BB34E7A98DCF}"/>
              </a:ext>
            </a:extLst>
          </p:cNvPr>
          <p:cNvSpPr>
            <a:spLocks noGrp="1"/>
          </p:cNvSpPr>
          <p:nvPr>
            <p:ph type="sldNum" sz="quarter" idx="12"/>
          </p:nvPr>
        </p:nvSpPr>
        <p:spPr/>
        <p:txBody>
          <a:bodyPr/>
          <a:lstStyle/>
          <a:p>
            <a:endParaRPr lang="en-IN"/>
          </a:p>
        </p:txBody>
      </p:sp>
    </p:spTree>
    <p:extLst>
      <p:ext uri="{BB962C8B-B14F-4D97-AF65-F5344CB8AC3E}">
        <p14:creationId xmlns:p14="http://schemas.microsoft.com/office/powerpoint/2010/main" val="2217617101"/>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B90D-D434-FFF9-462F-3E5F72D235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29F0E4-33A9-28B3-3C9E-C3112DDB784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F8CEC8-54BE-513C-21EF-9E7E6362438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2FE9AA-30F9-3474-8752-E38751DD7078}"/>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A0CC66FB-EE1A-DA76-6BD2-9BE96DFEB425}"/>
              </a:ext>
            </a:extLst>
          </p:cNvPr>
          <p:cNvSpPr>
            <a:spLocks noGrp="1"/>
          </p:cNvSpPr>
          <p:nvPr>
            <p:ph type="ftr" sz="quarter" idx="11"/>
          </p:nvPr>
        </p:nvSpPr>
        <p:spPr/>
        <p:txBody>
          <a:bodyPr/>
          <a:lstStyle/>
          <a:p>
            <a:r>
              <a:rPr lang="en-US"/>
              <a:t>Ravi Kant Sahu, Asst. Professor @ LPU Phagwara (Punjab) India</a:t>
            </a:r>
          </a:p>
        </p:txBody>
      </p:sp>
      <p:sp>
        <p:nvSpPr>
          <p:cNvPr id="7" name="Slide Number Placeholder 6">
            <a:extLst>
              <a:ext uri="{FF2B5EF4-FFF2-40B4-BE49-F238E27FC236}">
                <a16:creationId xmlns:a16="http://schemas.microsoft.com/office/drawing/2014/main" id="{14812FCB-CC88-AF09-36E7-1DBC6BF96193}"/>
              </a:ext>
            </a:extLst>
          </p:cNvPr>
          <p:cNvSpPr>
            <a:spLocks noGrp="1"/>
          </p:cNvSpPr>
          <p:nvPr>
            <p:ph type="sldNum" sz="quarter" idx="12"/>
          </p:nvPr>
        </p:nvSpPr>
        <p:spPr/>
        <p:txBody>
          <a:bodyPr/>
          <a:lstStyle/>
          <a:p>
            <a:endParaRPr lang="en-IN"/>
          </a:p>
        </p:txBody>
      </p:sp>
    </p:spTree>
    <p:extLst>
      <p:ext uri="{BB962C8B-B14F-4D97-AF65-F5344CB8AC3E}">
        <p14:creationId xmlns:p14="http://schemas.microsoft.com/office/powerpoint/2010/main" val="252501119"/>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9AAF1-B6E4-08DE-CA5C-E51E34A82CAF}"/>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072FC1-EE17-478D-EB70-0FF1C3E541F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AEEBD15-E473-91B5-E542-23CF462E128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ED02CD-C02A-2596-73AE-4805B9C6EFC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F0108E2-C071-A1D1-EC10-B452D444D4E5}"/>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73733E-022E-EEA7-F3DC-56D6393924B4}"/>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75E40562-8EAF-ECDD-7343-F36E34D2A3FD}"/>
              </a:ext>
            </a:extLst>
          </p:cNvPr>
          <p:cNvSpPr>
            <a:spLocks noGrp="1"/>
          </p:cNvSpPr>
          <p:nvPr>
            <p:ph type="ftr" sz="quarter" idx="11"/>
          </p:nvPr>
        </p:nvSpPr>
        <p:spPr/>
        <p:txBody>
          <a:bodyPr/>
          <a:lstStyle/>
          <a:p>
            <a:r>
              <a:rPr lang="en-US"/>
              <a:t>Ravi Kant Sahu, Asst. Professor @ LPU Phagwara (Punjab) India</a:t>
            </a:r>
          </a:p>
        </p:txBody>
      </p:sp>
      <p:sp>
        <p:nvSpPr>
          <p:cNvPr id="9" name="Slide Number Placeholder 8">
            <a:extLst>
              <a:ext uri="{FF2B5EF4-FFF2-40B4-BE49-F238E27FC236}">
                <a16:creationId xmlns:a16="http://schemas.microsoft.com/office/drawing/2014/main" id="{EB0C5DF0-F901-FFA6-FE87-183736A41059}"/>
              </a:ext>
            </a:extLst>
          </p:cNvPr>
          <p:cNvSpPr>
            <a:spLocks noGrp="1"/>
          </p:cNvSpPr>
          <p:nvPr>
            <p:ph type="sldNum" sz="quarter" idx="12"/>
          </p:nvPr>
        </p:nvSpPr>
        <p:spPr/>
        <p:txBody>
          <a:bodyPr/>
          <a:lstStyle/>
          <a:p>
            <a:endParaRPr lang="en-IN"/>
          </a:p>
        </p:txBody>
      </p:sp>
    </p:spTree>
    <p:extLst>
      <p:ext uri="{BB962C8B-B14F-4D97-AF65-F5344CB8AC3E}">
        <p14:creationId xmlns:p14="http://schemas.microsoft.com/office/powerpoint/2010/main" val="3538864094"/>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E4D99-C8C7-4D4E-A397-E28A5B7EB6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7E574E-4A62-77CF-D471-3646C043BB9B}"/>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1A00B49F-8F29-1649-71AD-5273DD27C13C}"/>
              </a:ext>
            </a:extLst>
          </p:cNvPr>
          <p:cNvSpPr>
            <a:spLocks noGrp="1"/>
          </p:cNvSpPr>
          <p:nvPr>
            <p:ph type="ftr" sz="quarter" idx="11"/>
          </p:nvPr>
        </p:nvSpPr>
        <p:spPr/>
        <p:txBody>
          <a:bodyPr/>
          <a:lstStyle/>
          <a:p>
            <a:r>
              <a:rPr lang="en-US"/>
              <a:t>Ravi Kant Sahu, Asst. Professor @ LPU Phagwara (Punjab) India</a:t>
            </a:r>
          </a:p>
        </p:txBody>
      </p:sp>
      <p:sp>
        <p:nvSpPr>
          <p:cNvPr id="5" name="Slide Number Placeholder 4">
            <a:extLst>
              <a:ext uri="{FF2B5EF4-FFF2-40B4-BE49-F238E27FC236}">
                <a16:creationId xmlns:a16="http://schemas.microsoft.com/office/drawing/2014/main" id="{F66B3D95-2097-6AAD-71A7-B38E0E129F9F}"/>
              </a:ext>
            </a:extLst>
          </p:cNvPr>
          <p:cNvSpPr>
            <a:spLocks noGrp="1"/>
          </p:cNvSpPr>
          <p:nvPr>
            <p:ph type="sldNum" sz="quarter" idx="12"/>
          </p:nvPr>
        </p:nvSpPr>
        <p:spPr/>
        <p:txBody>
          <a:bodyPr/>
          <a:lstStyle/>
          <a:p>
            <a:endParaRPr lang="en-IN"/>
          </a:p>
        </p:txBody>
      </p:sp>
    </p:spTree>
    <p:extLst>
      <p:ext uri="{BB962C8B-B14F-4D97-AF65-F5344CB8AC3E}">
        <p14:creationId xmlns:p14="http://schemas.microsoft.com/office/powerpoint/2010/main" val="2715861006"/>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484A42-99D5-B567-9EF7-5387D7206ACA}"/>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0ED8200C-BB1D-6A12-EDF0-0CAEAB66BB6B}"/>
              </a:ext>
            </a:extLst>
          </p:cNvPr>
          <p:cNvSpPr>
            <a:spLocks noGrp="1"/>
          </p:cNvSpPr>
          <p:nvPr>
            <p:ph type="ftr" sz="quarter" idx="11"/>
          </p:nvPr>
        </p:nvSpPr>
        <p:spPr/>
        <p:txBody>
          <a:bodyPr/>
          <a:lstStyle/>
          <a:p>
            <a:r>
              <a:rPr lang="en-US"/>
              <a:t>Ravi Kant Sahu, Asst. Professor @ LPU Phagwara (Punjab) India</a:t>
            </a:r>
          </a:p>
        </p:txBody>
      </p:sp>
      <p:sp>
        <p:nvSpPr>
          <p:cNvPr id="4" name="Slide Number Placeholder 3">
            <a:extLst>
              <a:ext uri="{FF2B5EF4-FFF2-40B4-BE49-F238E27FC236}">
                <a16:creationId xmlns:a16="http://schemas.microsoft.com/office/drawing/2014/main" id="{B9DCDB36-B363-41E9-8573-2E7F4B6E0DDF}"/>
              </a:ext>
            </a:extLst>
          </p:cNvPr>
          <p:cNvSpPr>
            <a:spLocks noGrp="1"/>
          </p:cNvSpPr>
          <p:nvPr>
            <p:ph type="sldNum" sz="quarter" idx="12"/>
          </p:nvPr>
        </p:nvSpPr>
        <p:spPr/>
        <p:txBody>
          <a:bodyPr/>
          <a:lstStyle/>
          <a:p>
            <a:endParaRPr lang="en-IN"/>
          </a:p>
        </p:txBody>
      </p:sp>
    </p:spTree>
    <p:extLst>
      <p:ext uri="{BB962C8B-B14F-4D97-AF65-F5344CB8AC3E}">
        <p14:creationId xmlns:p14="http://schemas.microsoft.com/office/powerpoint/2010/main" val="1201687355"/>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81F1-8BF2-A146-0116-F1CF0479C5E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54683D-1FE7-27AF-4BFD-6C71E3790D1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A34607-C58A-D86D-663C-3347E414B9C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42BA9B0-E537-6BD3-1832-7C8E260490ED}"/>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17837F7-404E-24B6-5B98-3D350B420521}"/>
              </a:ext>
            </a:extLst>
          </p:cNvPr>
          <p:cNvSpPr>
            <a:spLocks noGrp="1"/>
          </p:cNvSpPr>
          <p:nvPr>
            <p:ph type="ftr" sz="quarter" idx="11"/>
          </p:nvPr>
        </p:nvSpPr>
        <p:spPr/>
        <p:txBody>
          <a:bodyPr/>
          <a:lstStyle/>
          <a:p>
            <a:r>
              <a:rPr lang="en-US"/>
              <a:t>Ravi Kant Sahu, Asst. Professor @ LPU Phagwara (Punjab) India</a:t>
            </a:r>
          </a:p>
        </p:txBody>
      </p:sp>
      <p:sp>
        <p:nvSpPr>
          <p:cNvPr id="7" name="Slide Number Placeholder 6">
            <a:extLst>
              <a:ext uri="{FF2B5EF4-FFF2-40B4-BE49-F238E27FC236}">
                <a16:creationId xmlns:a16="http://schemas.microsoft.com/office/drawing/2014/main" id="{D3B1039D-55F8-ED1B-EACF-5654A3F36EE3}"/>
              </a:ext>
            </a:extLst>
          </p:cNvPr>
          <p:cNvSpPr>
            <a:spLocks noGrp="1"/>
          </p:cNvSpPr>
          <p:nvPr>
            <p:ph type="sldNum" sz="quarter" idx="12"/>
          </p:nvPr>
        </p:nvSpPr>
        <p:spPr/>
        <p:txBody>
          <a:bodyPr/>
          <a:lstStyle/>
          <a:p>
            <a:endParaRPr lang="en-IN"/>
          </a:p>
        </p:txBody>
      </p:sp>
    </p:spTree>
    <p:extLst>
      <p:ext uri="{BB962C8B-B14F-4D97-AF65-F5344CB8AC3E}">
        <p14:creationId xmlns:p14="http://schemas.microsoft.com/office/powerpoint/2010/main" val="323831339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D3A9-0CF5-14EB-B7BF-5FE9DDC987B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9022E1-8DBF-119A-E991-775D2FC74BB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148AED1C-6DC3-BCAD-3F76-7D40EF3EDB1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4C725F1-DC04-AE14-F97D-53B4EFC5D1B1}"/>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DAFCE870-C98E-231A-FBDD-8E5127D6758F}"/>
              </a:ext>
            </a:extLst>
          </p:cNvPr>
          <p:cNvSpPr>
            <a:spLocks noGrp="1"/>
          </p:cNvSpPr>
          <p:nvPr>
            <p:ph type="ftr" sz="quarter" idx="11"/>
          </p:nvPr>
        </p:nvSpPr>
        <p:spPr/>
        <p:txBody>
          <a:bodyPr/>
          <a:lstStyle/>
          <a:p>
            <a:r>
              <a:rPr lang="en-US"/>
              <a:t>Ravi Kant Sahu, Asst. Professor @ LPU Phagwara (Punjab) India</a:t>
            </a:r>
          </a:p>
        </p:txBody>
      </p:sp>
      <p:sp>
        <p:nvSpPr>
          <p:cNvPr id="7" name="Slide Number Placeholder 6">
            <a:extLst>
              <a:ext uri="{FF2B5EF4-FFF2-40B4-BE49-F238E27FC236}">
                <a16:creationId xmlns:a16="http://schemas.microsoft.com/office/drawing/2014/main" id="{8127A40A-981D-5C1C-E72A-B01B2723A4B0}"/>
              </a:ext>
            </a:extLst>
          </p:cNvPr>
          <p:cNvSpPr>
            <a:spLocks noGrp="1"/>
          </p:cNvSpPr>
          <p:nvPr>
            <p:ph type="sldNum" sz="quarter" idx="12"/>
          </p:nvPr>
        </p:nvSpPr>
        <p:spPr/>
        <p:txBody>
          <a:bodyPr/>
          <a:lstStyle/>
          <a:p>
            <a:endParaRPr lang="en-IN"/>
          </a:p>
        </p:txBody>
      </p:sp>
    </p:spTree>
    <p:extLst>
      <p:ext uri="{BB962C8B-B14F-4D97-AF65-F5344CB8AC3E}">
        <p14:creationId xmlns:p14="http://schemas.microsoft.com/office/powerpoint/2010/main" val="311463117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1ABA5-B1DD-47D6-7CA6-F474E617F0A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DF2235-FEEF-BA22-ADAD-B1E57175C8E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7F45D5-F1E8-24EB-5800-B6D343F7373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6288899C-B1E4-08C4-BE1F-8F90A1203AA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Ravi Kant Sahu, Asst. Professor @ LPU Phagwara (Punjab) India</a:t>
            </a:r>
          </a:p>
        </p:txBody>
      </p:sp>
      <p:sp>
        <p:nvSpPr>
          <p:cNvPr id="6" name="Slide Number Placeholder 5">
            <a:extLst>
              <a:ext uri="{FF2B5EF4-FFF2-40B4-BE49-F238E27FC236}">
                <a16:creationId xmlns:a16="http://schemas.microsoft.com/office/drawing/2014/main" id="{B413C4E4-1BCB-481C-10BB-3AE0BFCA22F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Tree>
    <p:extLst>
      <p:ext uri="{BB962C8B-B14F-4D97-AF65-F5344CB8AC3E}">
        <p14:creationId xmlns:p14="http://schemas.microsoft.com/office/powerpoint/2010/main" val="50872893"/>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50000">
              <a:schemeClr val="lt1"/>
            </a:gs>
            <a:gs pos="50000">
              <a:schemeClr val="lt1"/>
            </a:gs>
            <a:gs pos="100000">
              <a:schemeClr val="lt2"/>
            </a:gs>
          </a:gsLst>
          <a:lin ang="10800000" scaled="0"/>
        </a:gradFill>
        <a:effectLst/>
      </p:bgPr>
    </p:bg>
    <p:spTree>
      <p:nvGrpSpPr>
        <p:cNvPr id="1" name="Shape 43"/>
        <p:cNvGrpSpPr/>
        <p:nvPr/>
      </p:nvGrpSpPr>
      <p:grpSpPr>
        <a:xfrm>
          <a:off x="0" y="0"/>
          <a:ext cx="0" cy="0"/>
          <a:chOff x="0" y="0"/>
          <a:chExt cx="0" cy="0"/>
        </a:xfrm>
      </p:grpSpPr>
      <p:sp>
        <p:nvSpPr>
          <p:cNvPr id="9" name="Title 1"/>
          <p:cNvSpPr>
            <a:spLocks noGrp="1"/>
          </p:cNvSpPr>
          <p:nvPr>
            <p:ph type="ctrTitle"/>
          </p:nvPr>
        </p:nvSpPr>
        <p:spPr>
          <a:xfrm>
            <a:off x="685800" y="381000"/>
            <a:ext cx="7772400" cy="1981200"/>
          </a:xfrm>
        </p:spPr>
        <p:txBody>
          <a:bodyPr>
            <a:normAutofit fontScale="90000"/>
          </a:bodyPr>
          <a:lstStyle/>
          <a:p>
            <a:pPr algn="ctr"/>
            <a:r>
              <a:rPr lang="en-US" sz="5300" b="0" dirty="0">
                <a:solidFill>
                  <a:srgbClr val="FF0000"/>
                </a:solidFill>
                <a:effectLst/>
                <a:latin typeface="Times New Roman" pitchFamily="18" charset="0"/>
                <a:cs typeface="Times New Roman" pitchFamily="18" charset="0"/>
              </a:rPr>
              <a:t>Data Structures</a:t>
            </a:r>
            <a:br>
              <a:rPr lang="en-US" dirty="0">
                <a:solidFill>
                  <a:schemeClr val="accent2">
                    <a:lumMod val="50000"/>
                  </a:schemeClr>
                </a:solidFill>
                <a:effectLst/>
                <a:latin typeface="Times New Roman" pitchFamily="18" charset="0"/>
                <a:cs typeface="Times New Roman" pitchFamily="18" charset="0"/>
              </a:rPr>
            </a:br>
            <a:br>
              <a:rPr dirty="0">
                <a:solidFill>
                  <a:srgbClr val="002060"/>
                </a:solidFill>
                <a:effectLst/>
                <a:latin typeface="Times New Roman" pitchFamily="18" charset="0"/>
                <a:cs typeface="Times New Roman" pitchFamily="18" charset="0"/>
              </a:rPr>
            </a:br>
            <a:r>
              <a:rPr sz="3600" dirty="0">
                <a:solidFill>
                  <a:schemeClr val="tx1"/>
                </a:solidFill>
                <a:effectLst/>
                <a:latin typeface="Times New Roman" pitchFamily="18" charset="0"/>
                <a:cs typeface="Times New Roman" pitchFamily="18" charset="0"/>
              </a:rPr>
              <a:t>Lecture </a:t>
            </a:r>
            <a:r>
              <a:rPr lang="en-US" sz="3600" dirty="0">
                <a:solidFill>
                  <a:schemeClr val="tx1"/>
                </a:solidFill>
                <a:effectLst/>
                <a:latin typeface="Times New Roman" pitchFamily="18" charset="0"/>
                <a:cs typeface="Times New Roman" pitchFamily="18" charset="0"/>
              </a:rPr>
              <a:t>5</a:t>
            </a:r>
            <a:r>
              <a:rPr lang="en-US" sz="3600" dirty="0">
                <a:solidFill>
                  <a:schemeClr val="tx1"/>
                </a:solidFill>
                <a:latin typeface="Times New Roman" pitchFamily="18" charset="0"/>
                <a:cs typeface="Times New Roman" pitchFamily="18" charset="0"/>
              </a:rPr>
              <a:t>: Linear Array</a:t>
            </a:r>
            <a:endParaRPr lang="en-US" dirty="0">
              <a:solidFill>
                <a:schemeClr val="tx1"/>
              </a:solidFill>
              <a:effectLst/>
              <a:latin typeface="Times New Roman" pitchFamily="18" charset="0"/>
              <a:cs typeface="Times New Roman" pitchFamily="18" charset="0"/>
            </a:endParaRPr>
          </a:p>
        </p:txBody>
      </p:sp>
      <p:sp>
        <p:nvSpPr>
          <p:cNvPr id="10" name="Subtitle 2"/>
          <p:cNvSpPr>
            <a:spLocks noGrp="1"/>
          </p:cNvSpPr>
          <p:nvPr>
            <p:ph type="subTitle" idx="1"/>
          </p:nvPr>
        </p:nvSpPr>
        <p:spPr>
          <a:xfrm>
            <a:off x="533400" y="2971800"/>
            <a:ext cx="8077200" cy="3886200"/>
          </a:xfrm>
        </p:spPr>
        <p:txBody>
          <a:bodyPr>
            <a:normAutofit/>
          </a:bodyPr>
          <a:lstStyle/>
          <a:p>
            <a:pPr algn="ctr">
              <a:spcBef>
                <a:spcPts val="638"/>
              </a:spcBef>
              <a:buClr>
                <a:srgbClr val="EBF1DD"/>
              </a:buClr>
              <a:buSzPct val="25000"/>
            </a:pPr>
            <a:endParaRPr lang="en-US" sz="2400" dirty="0">
              <a:solidFill>
                <a:srgbClr val="C00000"/>
              </a:solidFill>
              <a:latin typeface="Times New Roman" pitchFamily="18" charset="0"/>
              <a:cs typeface="Times New Roman" pitchFamily="18" charset="0"/>
            </a:endParaRPr>
          </a:p>
          <a:p>
            <a:pPr algn="ctr">
              <a:spcBef>
                <a:spcPts val="638"/>
              </a:spcBef>
              <a:buClr>
                <a:srgbClr val="EBF1DD"/>
              </a:buClr>
              <a:buSzPct val="25000"/>
            </a:pPr>
            <a:endParaRPr lang="en-US" sz="2400" dirty="0">
              <a:solidFill>
                <a:srgbClr val="C00000"/>
              </a:solidFill>
              <a:latin typeface="Times New Roman" pitchFamily="18" charset="0"/>
              <a:cs typeface="Times New Roman" pitchFamily="18" charset="0"/>
            </a:endParaRPr>
          </a:p>
          <a:p>
            <a:pPr algn="ctr">
              <a:spcBef>
                <a:spcPts val="638"/>
              </a:spcBef>
              <a:buClr>
                <a:srgbClr val="EBF1DD"/>
              </a:buClr>
              <a:buSzPct val="25000"/>
            </a:pPr>
            <a:endParaRPr lang="en-US" sz="2400" dirty="0">
              <a:solidFill>
                <a:srgbClr val="C00000"/>
              </a:solidFill>
              <a:latin typeface="Times New Roman" pitchFamily="18" charset="0"/>
              <a:cs typeface="Times New Roman" pitchFamily="18" charset="0"/>
            </a:endParaRPr>
          </a:p>
          <a:p>
            <a:pPr algn="ctr">
              <a:spcBef>
                <a:spcPts val="638"/>
              </a:spcBef>
              <a:buClr>
                <a:srgbClr val="EBF1DD"/>
              </a:buClr>
              <a:buSzPct val="25000"/>
            </a:pPr>
            <a:endParaRPr lang="en-US" sz="2400" dirty="0">
              <a:solidFill>
                <a:srgbClr val="C00000"/>
              </a:solidFill>
              <a:latin typeface="Times New Roman" pitchFamily="18" charset="0"/>
              <a:cs typeface="Times New Roman" pitchFamily="18" charset="0"/>
            </a:endParaRPr>
          </a:p>
          <a:p>
            <a:pPr algn="ctr">
              <a:spcBef>
                <a:spcPts val="638"/>
              </a:spcBef>
              <a:buClr>
                <a:srgbClr val="EBF1DD"/>
              </a:buClr>
              <a:buSzPct val="25000"/>
            </a:pPr>
            <a:endParaRPr lang="en-US" sz="2400" dirty="0">
              <a:solidFill>
                <a:srgbClr val="C00000"/>
              </a:solidFill>
              <a:latin typeface="Times New Roman" pitchFamily="18" charset="0"/>
              <a:cs typeface="Times New Roman" pitchFamily="18" charset="0"/>
            </a:endParaRPr>
          </a:p>
          <a:p>
            <a:pPr algn="ctr"/>
            <a:endParaRPr lang="en-US" dirty="0"/>
          </a:p>
        </p:txBody>
      </p:sp>
      <p:pic>
        <p:nvPicPr>
          <p:cNvPr id="11" name="Picture 5" descr="lpu.png"/>
          <p:cNvPicPr>
            <a:picLocks noChangeAspect="1"/>
          </p:cNvPicPr>
          <p:nvPr/>
        </p:nvPicPr>
        <p:blipFill>
          <a:blip r:embed="rId3"/>
          <a:srcRect/>
          <a:stretch>
            <a:fillRect/>
          </a:stretch>
        </p:blipFill>
        <p:spPr bwMode="auto">
          <a:xfrm>
            <a:off x="3581400" y="2832162"/>
            <a:ext cx="2059006" cy="2044638"/>
          </a:xfrm>
          <a:prstGeom prst="rect">
            <a:avLst/>
          </a:prstGeom>
          <a:noFill/>
          <a:ln w="9525">
            <a:noFill/>
            <a:miter lim="800000"/>
            <a:headEnd/>
            <a:tailEnd/>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62000" y="76200"/>
            <a:ext cx="8382000" cy="707846"/>
          </a:xfrm>
          <a:prstGeom prst="rect">
            <a:avLst/>
          </a:prstGeom>
          <a:noFill/>
          <a:ln>
            <a:noFill/>
          </a:ln>
        </p:spPr>
        <p:txBody>
          <a:bodyPr wrap="square" lIns="91425" tIns="45700" rIns="91425" bIns="45700" anchor="t" anchorCtr="0">
            <a:spAutoFit/>
          </a:bodyPr>
          <a:lstStyle/>
          <a:p>
            <a:r>
              <a:rPr lang="en-US" sz="4000" dirty="0">
                <a:solidFill>
                  <a:srgbClr val="FF0000"/>
                </a:solidFill>
              </a:rPr>
              <a:t>Deletion into a Linear Array</a:t>
            </a:r>
          </a:p>
        </p:txBody>
      </p:sp>
      <p:sp>
        <p:nvSpPr>
          <p:cNvPr id="23" name="Text Placeholder 22"/>
          <p:cNvSpPr>
            <a:spLocks noGrp="1"/>
          </p:cNvSpPr>
          <p:nvPr>
            <p:ph type="body" idx="1"/>
          </p:nvPr>
        </p:nvSpPr>
        <p:spPr>
          <a:xfrm>
            <a:off x="838200" y="762000"/>
            <a:ext cx="8305800" cy="5181600"/>
          </a:xfrm>
        </p:spPr>
        <p:txBody>
          <a:bodyPr/>
          <a:lstStyle/>
          <a:p>
            <a:pPr>
              <a:buNone/>
            </a:pPr>
            <a:endParaRPr lang="en-US" dirty="0">
              <a:solidFill>
                <a:schemeClr val="tx1"/>
              </a:solidFill>
            </a:endParaRPr>
          </a:p>
          <a:p>
            <a:pPr>
              <a:buNone/>
            </a:pPr>
            <a:r>
              <a:rPr lang="en-US" dirty="0">
                <a:solidFill>
                  <a:schemeClr val="tx1"/>
                </a:solidFill>
              </a:rPr>
              <a:t>Algorithm: </a:t>
            </a:r>
            <a:r>
              <a:rPr lang="en-US" sz="2800" dirty="0">
                <a:solidFill>
                  <a:schemeClr val="tx1"/>
                </a:solidFill>
              </a:rPr>
              <a:t>(Delete K</a:t>
            </a:r>
            <a:r>
              <a:rPr lang="en-US" sz="2800" baseline="30000" dirty="0">
                <a:solidFill>
                  <a:schemeClr val="tx1"/>
                </a:solidFill>
              </a:rPr>
              <a:t>th</a:t>
            </a:r>
            <a:r>
              <a:rPr lang="en-US" sz="2800" dirty="0">
                <a:solidFill>
                  <a:schemeClr val="tx1"/>
                </a:solidFill>
              </a:rPr>
              <a:t> element from Linear Array A) </a:t>
            </a:r>
            <a:br>
              <a:rPr lang="en-US" sz="2800" dirty="0">
                <a:solidFill>
                  <a:schemeClr val="tx1"/>
                </a:solidFill>
              </a:rPr>
            </a:br>
            <a:endParaRPr lang="en-US" sz="2800" dirty="0">
              <a:solidFill>
                <a:schemeClr val="tx1"/>
              </a:solidFill>
            </a:endParaRPr>
          </a:p>
          <a:p>
            <a:pPr>
              <a:buAutoNum type="arabicPeriod"/>
            </a:pPr>
            <a:r>
              <a:rPr lang="en-US" sz="2400" dirty="0">
                <a:solidFill>
                  <a:schemeClr val="tx1"/>
                </a:solidFill>
              </a:rPr>
              <a:t> Repeat for J </a:t>
            </a:r>
            <a:r>
              <a:rPr lang="en-US" sz="2400" dirty="0">
                <a:solidFill>
                  <a:schemeClr val="tx1"/>
                </a:solidFill>
                <a:sym typeface="Wingdings" panose="05000000000000000000" pitchFamily="2" charset="2"/>
              </a:rPr>
              <a:t></a:t>
            </a:r>
            <a:r>
              <a:rPr lang="en-US" sz="2400" dirty="0">
                <a:solidFill>
                  <a:schemeClr val="tx1"/>
                </a:solidFill>
              </a:rPr>
              <a:t> K to N-1.</a:t>
            </a:r>
          </a:p>
          <a:p>
            <a:pPr>
              <a:buAutoNum type="arabicPeriod"/>
            </a:pPr>
            <a:r>
              <a:rPr lang="en-US" sz="2400" dirty="0">
                <a:solidFill>
                  <a:schemeClr val="tx1"/>
                </a:solidFill>
              </a:rPr>
              <a:t>      [Move (J+1)</a:t>
            </a:r>
            <a:r>
              <a:rPr lang="en-US" sz="2400" baseline="30000" dirty="0" err="1">
                <a:solidFill>
                  <a:schemeClr val="tx1"/>
                </a:solidFill>
              </a:rPr>
              <a:t>th</a:t>
            </a:r>
            <a:r>
              <a:rPr lang="en-US" sz="2400" dirty="0">
                <a:solidFill>
                  <a:schemeClr val="tx1"/>
                </a:solidFill>
              </a:rPr>
              <a:t> element upward] Set A[J] </a:t>
            </a:r>
            <a:r>
              <a:rPr lang="en-US" sz="2400" dirty="0">
                <a:solidFill>
                  <a:schemeClr val="tx1"/>
                </a:solidFill>
                <a:sym typeface="Wingdings" panose="05000000000000000000" pitchFamily="2" charset="2"/>
              </a:rPr>
              <a:t></a:t>
            </a:r>
            <a:r>
              <a:rPr lang="en-US" sz="2400" dirty="0">
                <a:solidFill>
                  <a:schemeClr val="tx1"/>
                </a:solidFill>
              </a:rPr>
              <a:t>A[J+1].</a:t>
            </a:r>
            <a:br>
              <a:rPr lang="en-US" sz="2400" dirty="0">
                <a:solidFill>
                  <a:schemeClr val="tx1"/>
                </a:solidFill>
              </a:rPr>
            </a:br>
            <a:r>
              <a:rPr lang="en-US" sz="2400" dirty="0">
                <a:solidFill>
                  <a:schemeClr val="tx1"/>
                </a:solidFill>
              </a:rPr>
              <a:t>    [End of loop.]</a:t>
            </a:r>
          </a:p>
          <a:p>
            <a:pPr>
              <a:buAutoNum type="arabicPeriod"/>
            </a:pPr>
            <a:r>
              <a:rPr lang="en-US" sz="2400" dirty="0">
                <a:solidFill>
                  <a:schemeClr val="tx1"/>
                </a:solidFill>
              </a:rPr>
              <a:t> [Reset the number of elements N] Set N </a:t>
            </a:r>
            <a:r>
              <a:rPr lang="en-US" sz="2400" dirty="0">
                <a:solidFill>
                  <a:schemeClr val="tx1"/>
                </a:solidFill>
                <a:sym typeface="Wingdings" panose="05000000000000000000" pitchFamily="2" charset="2"/>
              </a:rPr>
              <a:t></a:t>
            </a:r>
            <a:r>
              <a:rPr lang="en-US" sz="2400" dirty="0">
                <a:solidFill>
                  <a:schemeClr val="tx1"/>
                </a:solidFill>
              </a:rPr>
              <a:t> N-1.</a:t>
            </a:r>
          </a:p>
          <a:p>
            <a:pPr>
              <a:buAutoNum type="arabicPeriod"/>
            </a:pPr>
            <a:r>
              <a:rPr lang="en-US" sz="2400" dirty="0">
                <a:solidFill>
                  <a:schemeClr val="tx1"/>
                </a:solidFill>
              </a:rPr>
              <a:t> Exit </a:t>
            </a:r>
          </a:p>
          <a:p>
            <a:pPr>
              <a:buAutoNum type="arabicPeriod"/>
            </a:pPr>
            <a:endParaRPr lang="en-US" sz="2800" dirty="0">
              <a:solidFill>
                <a:srgbClr val="FFFFFF"/>
              </a:solidFill>
            </a:endParaRPr>
          </a:p>
          <a:p>
            <a:pPr>
              <a:buNone/>
            </a:pPr>
            <a:endParaRPr lang="en-US" i="1" baseline="-25000" dirty="0">
              <a:solidFill>
                <a:srgbClr val="99FF66"/>
              </a:solidFill>
            </a:endParaRPr>
          </a:p>
        </p:txBody>
      </p:sp>
      <p:sp>
        <p:nvSpPr>
          <p:cNvPr id="5" name="Footer Placeholder 4"/>
          <p:cNvSpPr>
            <a:spLocks noGrp="1"/>
          </p:cNvSpPr>
          <p:nvPr>
            <p:ph type="ftr" idx="11"/>
          </p:nvPr>
        </p:nvSpPr>
        <p:spPr>
          <a:xfrm>
            <a:off x="990600" y="6248400"/>
            <a:ext cx="7010400" cy="457200"/>
          </a:xfrm>
        </p:spPr>
        <p:txBody>
          <a:bodyPr/>
          <a:lstStyle/>
          <a:p>
            <a:endParaRPr lang="en-US" sz="1600" dirty="0">
              <a:solidFill>
                <a:srgbClr val="CCFFCC"/>
              </a:solidFill>
              <a:latin typeface="Times New Roman" pitchFamily="18" charset="0"/>
              <a:cs typeface="Times New Roman" pitchFamily="18" charset="0"/>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1" end="1"/>
                                            </p:txEl>
                                          </p:spTgt>
                                        </p:tgtEl>
                                        <p:attrNameLst>
                                          <p:attrName>style.visibility</p:attrName>
                                        </p:attrNameLst>
                                      </p:cBhvr>
                                      <p:to>
                                        <p:strVal val="visible"/>
                                      </p:to>
                                    </p:set>
                                    <p:animEffect transition="in" filter="wipe(down)">
                                      <p:cBhvr>
                                        <p:cTn id="7" dur="500"/>
                                        <p:tgtEl>
                                          <p:spTgt spid="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62000" y="297399"/>
            <a:ext cx="8382000" cy="707846"/>
          </a:xfrm>
          <a:prstGeom prst="rect">
            <a:avLst/>
          </a:prstGeom>
          <a:noFill/>
          <a:ln>
            <a:noFill/>
          </a:ln>
        </p:spPr>
        <p:txBody>
          <a:bodyPr wrap="square" lIns="91425" tIns="45700" rIns="91425" bIns="45700" anchor="t" anchorCtr="0">
            <a:spAutoFit/>
          </a:bodyPr>
          <a:lstStyle/>
          <a:p>
            <a:r>
              <a:rPr lang="en-US" sz="4000" dirty="0">
                <a:solidFill>
                  <a:srgbClr val="FF0000"/>
                </a:solidFill>
              </a:rPr>
              <a:t>Searching</a:t>
            </a:r>
          </a:p>
        </p:txBody>
      </p:sp>
      <p:sp>
        <p:nvSpPr>
          <p:cNvPr id="23" name="Text Placeholder 22"/>
          <p:cNvSpPr>
            <a:spLocks noGrp="1"/>
          </p:cNvSpPr>
          <p:nvPr>
            <p:ph type="body" idx="1"/>
          </p:nvPr>
        </p:nvSpPr>
        <p:spPr>
          <a:xfrm>
            <a:off x="762000" y="990600"/>
            <a:ext cx="7772400" cy="5181600"/>
          </a:xfrm>
        </p:spPr>
        <p:txBody>
          <a:bodyPr/>
          <a:lstStyle/>
          <a:p>
            <a:pPr>
              <a:buNone/>
            </a:pPr>
            <a:r>
              <a:rPr lang="en-US" dirty="0">
                <a:solidFill>
                  <a:srgbClr val="66FFCC"/>
                </a:solidFill>
              </a:rPr>
              <a:t>1</a:t>
            </a:r>
            <a:r>
              <a:rPr lang="en-US" dirty="0">
                <a:solidFill>
                  <a:schemeClr val="tx1"/>
                </a:solidFill>
              </a:rPr>
              <a:t>. Linear Search:</a:t>
            </a:r>
          </a:p>
          <a:p>
            <a:r>
              <a:rPr lang="en-US" i="1" baseline="-25000" dirty="0">
                <a:solidFill>
                  <a:schemeClr val="tx1"/>
                </a:solidFill>
              </a:rPr>
              <a:t> </a:t>
            </a:r>
            <a:r>
              <a:rPr lang="en-US" i="1" dirty="0">
                <a:solidFill>
                  <a:schemeClr val="tx1"/>
                </a:solidFill>
              </a:rPr>
              <a:t> </a:t>
            </a:r>
            <a:r>
              <a:rPr lang="en-US" sz="2800" dirty="0">
                <a:solidFill>
                  <a:schemeClr val="tx1"/>
                </a:solidFill>
              </a:rPr>
              <a:t>Compares the item of interest with each element of Array one by one.</a:t>
            </a:r>
          </a:p>
          <a:p>
            <a:r>
              <a:rPr lang="en-US" sz="2800" dirty="0">
                <a:solidFill>
                  <a:schemeClr val="tx1"/>
                </a:solidFill>
              </a:rPr>
              <a:t> Traverses the Array sequentially to locate the desired item.</a:t>
            </a:r>
          </a:p>
          <a:p>
            <a:pPr>
              <a:buNone/>
            </a:pPr>
            <a:r>
              <a:rPr lang="en-US" sz="2800" dirty="0">
                <a:solidFill>
                  <a:schemeClr val="tx1"/>
                </a:solidFill>
              </a:rPr>
              <a:t>  </a:t>
            </a:r>
            <a:endParaRPr lang="en-US" baseline="-25000" dirty="0">
              <a:solidFill>
                <a:schemeClr val="tx1"/>
              </a:solidFill>
            </a:endParaRPr>
          </a:p>
        </p:txBody>
      </p:sp>
      <p:sp>
        <p:nvSpPr>
          <p:cNvPr id="5" name="Footer Placeholder 4"/>
          <p:cNvSpPr>
            <a:spLocks noGrp="1"/>
          </p:cNvSpPr>
          <p:nvPr>
            <p:ph type="ftr" idx="11"/>
          </p:nvPr>
        </p:nvSpPr>
        <p:spPr>
          <a:xfrm>
            <a:off x="990600" y="6248400"/>
            <a:ext cx="7010400" cy="457200"/>
          </a:xfrm>
        </p:spPr>
        <p:txBody>
          <a:bodyPr/>
          <a:lstStyle/>
          <a:p>
            <a:endParaRPr lang="en-US" sz="1600" dirty="0">
              <a:solidFill>
                <a:srgbClr val="CCFFCC"/>
              </a:solidFill>
              <a:latin typeface="Times New Roman" pitchFamily="18" charset="0"/>
              <a:cs typeface="Times New Roman" pitchFamily="18" charset="0"/>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down)">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down)">
                                      <p:cBhvr>
                                        <p:cTn id="22" dur="500"/>
                                        <p:tgtEl>
                                          <p:spTgt spid="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1F37B6-ADE3-2FB4-908E-AE5C62BA2918}"/>
              </a:ext>
            </a:extLst>
          </p:cNvPr>
          <p:cNvSpPr>
            <a:spLocks noGrp="1"/>
          </p:cNvSpPr>
          <p:nvPr>
            <p:ph type="body" idx="1"/>
          </p:nvPr>
        </p:nvSpPr>
        <p:spPr>
          <a:xfrm>
            <a:off x="762000" y="609600"/>
            <a:ext cx="8077200" cy="5105400"/>
          </a:xfrm>
        </p:spPr>
        <p:txBody>
          <a:bodyPr>
            <a:normAutofit fontScale="70000" lnSpcReduction="20000"/>
          </a:bodyPr>
          <a:lstStyle/>
          <a:p>
            <a:pPr algn="just" eaLnBrk="1" hangingPunct="1">
              <a:buFont typeface="Times New Roman" panose="02020603050405020304" pitchFamily="18" charset="0"/>
              <a:buNone/>
            </a:pPr>
            <a:r>
              <a:rPr lang="en-US" altLang="en-US" b="1" dirty="0"/>
              <a:t>LSEARCH(A,N,ITEM):</a:t>
            </a:r>
            <a:r>
              <a:rPr lang="en-US" altLang="en-US" sz="3200" dirty="0">
                <a:latin typeface="Comic Sans MS" panose="030F0702030302020204" pitchFamily="66" charset="0"/>
              </a:rPr>
              <a:t>Given a one dimensional array  ‘A’ with ‘N’ elements and ITEM to be </a:t>
            </a:r>
            <a:r>
              <a:rPr lang="en-US" altLang="en-US" sz="3200" dirty="0" err="1">
                <a:latin typeface="Comic Sans MS" panose="030F0702030302020204" pitchFamily="66" charset="0"/>
              </a:rPr>
              <a:t>searched.This</a:t>
            </a:r>
            <a:r>
              <a:rPr lang="en-US" altLang="en-US" sz="3200" dirty="0">
                <a:latin typeface="Comic Sans MS" panose="030F0702030302020204" pitchFamily="66" charset="0"/>
              </a:rPr>
              <a:t> algorithm finds and return the location LOC of ITEM in the array A or set LOC=-1,if search is </a:t>
            </a:r>
            <a:r>
              <a:rPr lang="en-US" altLang="en-US" sz="3200" dirty="0" err="1">
                <a:latin typeface="Comic Sans MS" panose="030F0702030302020204" pitchFamily="66" charset="0"/>
              </a:rPr>
              <a:t>unsuccessful.Here</a:t>
            </a:r>
            <a:r>
              <a:rPr lang="en-US" altLang="en-US" sz="3200" dirty="0">
                <a:latin typeface="Comic Sans MS" panose="030F0702030302020204" pitchFamily="66" charset="0"/>
              </a:rPr>
              <a:t> LOC is local variable.</a:t>
            </a:r>
          </a:p>
          <a:p>
            <a:pPr algn="just" eaLnBrk="1" hangingPunct="1">
              <a:buFont typeface="Times New Roman" panose="02020603050405020304" pitchFamily="18" charset="0"/>
              <a:buNone/>
            </a:pPr>
            <a:r>
              <a:rPr lang="en-US" altLang="en-US" sz="3200" b="1" dirty="0">
                <a:latin typeface="Times New Roman" panose="02020603050405020304" pitchFamily="18" charset="0"/>
                <a:cs typeface="Times New Roman" panose="02020603050405020304" pitchFamily="18" charset="0"/>
              </a:rPr>
              <a:t>1.LOC</a:t>
            </a:r>
            <a:r>
              <a:rPr lang="en-US" altLang="en-US" sz="3200" b="1" dirty="0">
                <a:latin typeface="Times New Roman" panose="02020603050405020304" pitchFamily="18" charset="0"/>
                <a:cs typeface="Times New Roman" panose="02020603050405020304" pitchFamily="18" charset="0"/>
                <a:sym typeface="Wingdings" panose="05000000000000000000" pitchFamily="2" charset="2"/>
              </a:rPr>
              <a:t> -1 </a:t>
            </a:r>
            <a:r>
              <a:rPr lang="en-US" altLang="en-US" sz="3200" dirty="0">
                <a:latin typeface="Times New Roman" panose="02020603050405020304" pitchFamily="18" charset="0"/>
                <a:cs typeface="Times New Roman" panose="02020603050405020304" pitchFamily="18" charset="0"/>
                <a:sym typeface="Wingdings" panose="05000000000000000000" pitchFamily="2" charset="2"/>
              </a:rPr>
              <a:t>[Initialize location counter]</a:t>
            </a:r>
          </a:p>
          <a:p>
            <a:pPr algn="just" eaLnBrk="1" hangingPunct="1">
              <a:buFont typeface="Times New Roman" panose="02020603050405020304" pitchFamily="18" charset="0"/>
              <a:buNone/>
            </a:pPr>
            <a:r>
              <a:rPr lang="en-US" altLang="en-US" sz="3200" b="1" dirty="0">
                <a:latin typeface="Times New Roman" panose="02020603050405020304" pitchFamily="18" charset="0"/>
                <a:cs typeface="Times New Roman" panose="02020603050405020304" pitchFamily="18" charset="0"/>
                <a:sym typeface="Wingdings" panose="05000000000000000000" pitchFamily="2" charset="2"/>
              </a:rPr>
              <a:t>2.I1 </a:t>
            </a:r>
            <a:r>
              <a:rPr lang="en-US" altLang="en-US" sz="3200" dirty="0">
                <a:latin typeface="Times New Roman" panose="02020603050405020304" pitchFamily="18" charset="0"/>
                <a:cs typeface="Times New Roman" panose="02020603050405020304" pitchFamily="18" charset="0"/>
                <a:sym typeface="Wingdings" panose="05000000000000000000" pitchFamily="2" charset="2"/>
              </a:rPr>
              <a:t>[Initialize Counter]</a:t>
            </a:r>
          </a:p>
          <a:p>
            <a:pPr algn="just" eaLnBrk="1" hangingPunct="1">
              <a:buFont typeface="Times New Roman" panose="02020603050405020304" pitchFamily="18" charset="0"/>
              <a:buNone/>
            </a:pPr>
            <a:r>
              <a:rPr lang="en-US" altLang="en-US" sz="3200" b="1" dirty="0">
                <a:latin typeface="Times New Roman" panose="02020603050405020304" pitchFamily="18" charset="0"/>
                <a:cs typeface="Times New Roman" panose="02020603050405020304" pitchFamily="18" charset="0"/>
                <a:sym typeface="Wingdings" panose="05000000000000000000" pitchFamily="2" charset="2"/>
              </a:rPr>
              <a:t>3.</a:t>
            </a:r>
            <a:r>
              <a:rPr lang="en-US" altLang="en-US" sz="3200" dirty="0">
                <a:latin typeface="Times New Roman" panose="02020603050405020304" pitchFamily="18" charset="0"/>
                <a:cs typeface="Times New Roman" panose="02020603050405020304" pitchFamily="18" charset="0"/>
                <a:sym typeface="Wingdings" panose="05000000000000000000" pitchFamily="2" charset="2"/>
              </a:rPr>
              <a:t>[Search for ITEM]</a:t>
            </a:r>
          </a:p>
          <a:p>
            <a:pPr algn="just" eaLnBrk="1" hangingPunct="1">
              <a:buFont typeface="Times New Roman" panose="02020603050405020304" pitchFamily="18" charset="0"/>
              <a:buNone/>
            </a:pPr>
            <a:r>
              <a:rPr lang="en-US" altLang="en-US" sz="3200" b="1" dirty="0">
                <a:latin typeface="Times New Roman" panose="02020603050405020304" pitchFamily="18" charset="0"/>
                <a:cs typeface="Times New Roman" panose="02020603050405020304" pitchFamily="18" charset="0"/>
                <a:sym typeface="Wingdings" panose="05000000000000000000" pitchFamily="2" charset="2"/>
              </a:rPr>
              <a:t>Repeat while I&lt;= N and A[I]!=ITEM</a:t>
            </a:r>
          </a:p>
          <a:p>
            <a:pPr algn="just" eaLnBrk="1" hangingPunct="1">
              <a:buFont typeface="Times New Roman" panose="02020603050405020304" pitchFamily="18" charset="0"/>
              <a:buNone/>
            </a:pPr>
            <a:r>
              <a:rPr lang="en-US" altLang="en-US" sz="3200" b="1" dirty="0">
                <a:latin typeface="Times New Roman" panose="02020603050405020304" pitchFamily="18" charset="0"/>
                <a:cs typeface="Times New Roman" panose="02020603050405020304" pitchFamily="18" charset="0"/>
                <a:sym typeface="Wingdings" panose="05000000000000000000" pitchFamily="2" charset="2"/>
              </a:rPr>
              <a:t>II+1</a:t>
            </a:r>
          </a:p>
          <a:p>
            <a:pPr algn="just" eaLnBrk="1" hangingPunct="1">
              <a:buFont typeface="Times New Roman" panose="02020603050405020304" pitchFamily="18" charset="0"/>
              <a:buNone/>
            </a:pPr>
            <a:r>
              <a:rPr lang="en-US" altLang="en-US" sz="3200" dirty="0">
                <a:latin typeface="Times New Roman" panose="02020603050405020304" pitchFamily="18" charset="0"/>
                <a:cs typeface="Times New Roman" panose="02020603050405020304" pitchFamily="18" charset="0"/>
                <a:sym typeface="Wingdings" panose="05000000000000000000" pitchFamily="2" charset="2"/>
              </a:rPr>
              <a:t>[End of loop]</a:t>
            </a:r>
          </a:p>
          <a:p>
            <a:pPr algn="just" eaLnBrk="1" hangingPunct="1">
              <a:buFont typeface="Times New Roman" panose="02020603050405020304" pitchFamily="18" charset="0"/>
              <a:buNone/>
            </a:pPr>
            <a:r>
              <a:rPr lang="en-US" altLang="en-US" sz="3200" b="1" dirty="0">
                <a:latin typeface="Times New Roman" panose="02020603050405020304" pitchFamily="18" charset="0"/>
                <a:cs typeface="Times New Roman" panose="02020603050405020304" pitchFamily="18" charset="0"/>
                <a:sym typeface="Wingdings" panose="05000000000000000000" pitchFamily="2" charset="2"/>
              </a:rPr>
              <a:t>4.If A[I]=ITEM then [successful]</a:t>
            </a:r>
          </a:p>
          <a:p>
            <a:pPr algn="just" eaLnBrk="1" hangingPunct="1">
              <a:buFont typeface="Times New Roman" panose="02020603050405020304" pitchFamily="18" charset="0"/>
              <a:buNone/>
            </a:pPr>
            <a:r>
              <a:rPr lang="en-US" altLang="en-US" sz="3200" b="1" dirty="0">
                <a:latin typeface="Times New Roman" panose="02020603050405020304" pitchFamily="18" charset="0"/>
                <a:cs typeface="Times New Roman" panose="02020603050405020304" pitchFamily="18" charset="0"/>
                <a:sym typeface="Wingdings" panose="05000000000000000000" pitchFamily="2" charset="2"/>
              </a:rPr>
              <a:t>LOCI</a:t>
            </a:r>
          </a:p>
          <a:p>
            <a:pPr algn="just" eaLnBrk="1" hangingPunct="1">
              <a:buFont typeface="Times New Roman" panose="02020603050405020304" pitchFamily="18" charset="0"/>
              <a:buNone/>
            </a:pPr>
            <a:r>
              <a:rPr lang="en-US" altLang="en-US" sz="3200" dirty="0">
                <a:latin typeface="Times New Roman" panose="02020603050405020304" pitchFamily="18" charset="0"/>
                <a:cs typeface="Times New Roman" panose="02020603050405020304" pitchFamily="18" charset="0"/>
                <a:sym typeface="Wingdings" panose="05000000000000000000" pitchFamily="2" charset="2"/>
              </a:rPr>
              <a:t>[End of if structure]</a:t>
            </a:r>
          </a:p>
          <a:p>
            <a:pPr algn="just" eaLnBrk="1" hangingPunct="1">
              <a:buFont typeface="Times New Roman" panose="02020603050405020304" pitchFamily="18" charset="0"/>
              <a:buNone/>
            </a:pPr>
            <a:r>
              <a:rPr lang="en-US" altLang="en-US" sz="3200" b="1" dirty="0">
                <a:latin typeface="Times New Roman" panose="02020603050405020304" pitchFamily="18" charset="0"/>
                <a:cs typeface="Times New Roman" panose="02020603050405020304" pitchFamily="18" charset="0"/>
                <a:sym typeface="Wingdings" panose="05000000000000000000" pitchFamily="2" charset="2"/>
              </a:rPr>
              <a:t>5.Return LOC</a:t>
            </a:r>
            <a:endParaRPr lang="en-IN" dirty="0"/>
          </a:p>
        </p:txBody>
      </p:sp>
      <p:sp>
        <p:nvSpPr>
          <p:cNvPr id="4" name="Footer Placeholder 3">
            <a:extLst>
              <a:ext uri="{FF2B5EF4-FFF2-40B4-BE49-F238E27FC236}">
                <a16:creationId xmlns:a16="http://schemas.microsoft.com/office/drawing/2014/main" id="{9B7CDAA8-A1FC-41D5-9231-B69D4BA94874}"/>
              </a:ext>
            </a:extLst>
          </p:cNvPr>
          <p:cNvSpPr>
            <a:spLocks noGrp="1"/>
          </p:cNvSpPr>
          <p:nvPr>
            <p:ph type="ftr" idx="11"/>
          </p:nvPr>
        </p:nvSpPr>
        <p:spPr/>
        <p:txBody>
          <a:bodyPr/>
          <a:lstStyle/>
          <a:p>
            <a:endParaRPr lang="en-US" dirty="0"/>
          </a:p>
        </p:txBody>
      </p:sp>
    </p:spTree>
    <p:extLst>
      <p:ext uri="{BB962C8B-B14F-4D97-AF65-F5344CB8AC3E}">
        <p14:creationId xmlns:p14="http://schemas.microsoft.com/office/powerpoint/2010/main" val="2921549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3B3FC-E9E1-870A-6EC2-16F6065F6F9F}"/>
              </a:ext>
            </a:extLst>
          </p:cNvPr>
          <p:cNvSpPr>
            <a:spLocks noGrp="1"/>
          </p:cNvSpPr>
          <p:nvPr>
            <p:ph type="title"/>
          </p:nvPr>
        </p:nvSpPr>
        <p:spPr/>
        <p:txBody>
          <a:bodyPr>
            <a:normAutofit fontScale="90000"/>
          </a:bodyPr>
          <a:lstStyle/>
          <a:p>
            <a:r>
              <a:rPr lang="en-US" altLang="en-US" b="1" dirty="0"/>
              <a:t>BINARY SEARCH ALGORITHM</a:t>
            </a:r>
            <a:endParaRPr lang="en-IN" dirty="0"/>
          </a:p>
        </p:txBody>
      </p:sp>
      <p:sp>
        <p:nvSpPr>
          <p:cNvPr id="3" name="Text Placeholder 2">
            <a:extLst>
              <a:ext uri="{FF2B5EF4-FFF2-40B4-BE49-F238E27FC236}">
                <a16:creationId xmlns:a16="http://schemas.microsoft.com/office/drawing/2014/main" id="{FDA31197-D067-9503-AEAA-93C119EEB86F}"/>
              </a:ext>
            </a:extLst>
          </p:cNvPr>
          <p:cNvSpPr>
            <a:spLocks noGrp="1"/>
          </p:cNvSpPr>
          <p:nvPr>
            <p:ph type="body" idx="1"/>
          </p:nvPr>
        </p:nvSpPr>
        <p:spPr/>
        <p:txBody>
          <a:bodyPr>
            <a:normAutofit fontScale="85000" lnSpcReduction="20000"/>
          </a:bodyPr>
          <a:lstStyle/>
          <a:p>
            <a:pPr algn="just"/>
            <a:r>
              <a:rPr lang="en-US" altLang="en-US" b="1" dirty="0"/>
              <a:t>BSEARCH(A,N,ITEM)-</a:t>
            </a:r>
            <a:r>
              <a:rPr lang="en-US" altLang="en-US" sz="3200" dirty="0">
                <a:latin typeface="Comic Sans MS" panose="030F0702030302020204" pitchFamily="66" charset="0"/>
              </a:rPr>
              <a:t>Given a sorted array A with N elements whose index range is from 1 to N and ITEM represents item to be </a:t>
            </a:r>
            <a:r>
              <a:rPr lang="en-US" altLang="en-US" sz="3200" dirty="0" err="1">
                <a:latin typeface="Comic Sans MS" panose="030F0702030302020204" pitchFamily="66" charset="0"/>
              </a:rPr>
              <a:t>searched.This</a:t>
            </a:r>
            <a:r>
              <a:rPr lang="en-US" altLang="en-US" sz="3200" dirty="0">
                <a:latin typeface="Comic Sans MS" panose="030F0702030302020204" pitchFamily="66" charset="0"/>
              </a:rPr>
              <a:t> algorithm finds and returns the location LOC of ITEM in array A or set LOC=-1 if search is </a:t>
            </a:r>
            <a:r>
              <a:rPr lang="en-US" altLang="en-US" sz="3200" dirty="0" err="1">
                <a:latin typeface="Comic Sans MS" panose="030F0702030302020204" pitchFamily="66" charset="0"/>
              </a:rPr>
              <a:t>unsuccesful</a:t>
            </a:r>
            <a:r>
              <a:rPr lang="en-US" altLang="en-US" sz="3200" dirty="0">
                <a:latin typeface="Comic Sans MS" panose="030F0702030302020204" pitchFamily="66" charset="0"/>
              </a:rPr>
              <a:t> .Here LOC,BEG,MID,END are the local </a:t>
            </a:r>
            <a:r>
              <a:rPr lang="en-US" altLang="en-US" sz="3200" dirty="0" err="1">
                <a:latin typeface="Comic Sans MS" panose="030F0702030302020204" pitchFamily="66" charset="0"/>
              </a:rPr>
              <a:t>variables.The</a:t>
            </a:r>
            <a:r>
              <a:rPr lang="en-US" altLang="en-US" sz="3200" dirty="0">
                <a:latin typeface="Comic Sans MS" panose="030F0702030302020204" pitchFamily="66" charset="0"/>
              </a:rPr>
              <a:t> BEG,MID,END variables represents index of the </a:t>
            </a:r>
            <a:r>
              <a:rPr lang="en-US" altLang="en-US" sz="3200" dirty="0" err="1">
                <a:latin typeface="Comic Sans MS" panose="030F0702030302020204" pitchFamily="66" charset="0"/>
              </a:rPr>
              <a:t>first,middle</a:t>
            </a:r>
            <a:r>
              <a:rPr lang="en-US" altLang="en-US" sz="3200" dirty="0">
                <a:latin typeface="Comic Sans MS" panose="030F0702030302020204" pitchFamily="66" charset="0"/>
              </a:rPr>
              <a:t> and last element of the array under consideration respectively</a:t>
            </a:r>
          </a:p>
          <a:p>
            <a:pPr algn="just"/>
            <a:endParaRPr lang="en-IN" dirty="0"/>
          </a:p>
        </p:txBody>
      </p:sp>
      <p:sp>
        <p:nvSpPr>
          <p:cNvPr id="4" name="Footer Placeholder 3">
            <a:extLst>
              <a:ext uri="{FF2B5EF4-FFF2-40B4-BE49-F238E27FC236}">
                <a16:creationId xmlns:a16="http://schemas.microsoft.com/office/drawing/2014/main" id="{EE6E1734-3F0F-49A7-33D4-8F0A16B8CB48}"/>
              </a:ext>
            </a:extLst>
          </p:cNvPr>
          <p:cNvSpPr>
            <a:spLocks noGrp="1"/>
          </p:cNvSpPr>
          <p:nvPr>
            <p:ph type="ftr" idx="11"/>
          </p:nvPr>
        </p:nvSpPr>
        <p:spPr/>
        <p:txBody>
          <a:bodyPr/>
          <a:lstStyle/>
          <a:p>
            <a:endParaRPr lang="en-US" dirty="0"/>
          </a:p>
        </p:txBody>
      </p:sp>
    </p:spTree>
    <p:extLst>
      <p:ext uri="{BB962C8B-B14F-4D97-AF65-F5344CB8AC3E}">
        <p14:creationId xmlns:p14="http://schemas.microsoft.com/office/powerpoint/2010/main" val="824978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7C0D95-C144-7B62-8CA4-3FD04B907DA5}"/>
              </a:ext>
            </a:extLst>
          </p:cNvPr>
          <p:cNvSpPr>
            <a:spLocks noGrp="1"/>
          </p:cNvSpPr>
          <p:nvPr>
            <p:ph type="body" idx="1"/>
          </p:nvPr>
        </p:nvSpPr>
        <p:spPr>
          <a:xfrm>
            <a:off x="762000" y="304800"/>
            <a:ext cx="7772400" cy="5410200"/>
          </a:xfrm>
        </p:spPr>
        <p:txBody>
          <a:bodyPr>
            <a:normAutofit fontScale="70000" lnSpcReduction="20000"/>
          </a:bodyPr>
          <a:lstStyle/>
          <a:p>
            <a:pPr algn="just" eaLnBrk="1" hangingPunct="1">
              <a:buFont typeface="Times New Roman" panose="02020603050405020304" pitchFamily="18" charset="0"/>
              <a:buNone/>
            </a:pPr>
            <a:r>
              <a:rPr lang="en-US" altLang="en-US" sz="3200" b="1" dirty="0">
                <a:latin typeface="Times New Roman" panose="02020603050405020304" pitchFamily="18" charset="0"/>
                <a:cs typeface="Times New Roman" panose="02020603050405020304" pitchFamily="18" charset="0"/>
              </a:rPr>
              <a:t>1.LOC</a:t>
            </a:r>
            <a:r>
              <a:rPr lang="en-US" altLang="en-US" sz="3200" b="1" dirty="0">
                <a:latin typeface="Times New Roman" panose="02020603050405020304" pitchFamily="18" charset="0"/>
                <a:cs typeface="Times New Roman" panose="02020603050405020304" pitchFamily="18" charset="0"/>
                <a:sym typeface="Wingdings" panose="05000000000000000000" pitchFamily="2" charset="2"/>
              </a:rPr>
              <a:t>-1 </a:t>
            </a:r>
            <a:r>
              <a:rPr lang="en-US" altLang="en-US" sz="3200" dirty="0">
                <a:latin typeface="Times New Roman" panose="02020603050405020304" pitchFamily="18" charset="0"/>
                <a:cs typeface="Times New Roman" panose="02020603050405020304" pitchFamily="18" charset="0"/>
                <a:sym typeface="Wingdings" panose="05000000000000000000" pitchFamily="2" charset="2"/>
              </a:rPr>
              <a:t>[Initialize location counter]</a:t>
            </a:r>
          </a:p>
          <a:p>
            <a:pPr algn="just" eaLnBrk="1" hangingPunct="1">
              <a:buFont typeface="Times New Roman" panose="02020603050405020304" pitchFamily="18" charset="0"/>
              <a:buNone/>
            </a:pPr>
            <a:r>
              <a:rPr lang="en-US" altLang="en-US" sz="3200" b="1" dirty="0">
                <a:latin typeface="Times New Roman" panose="02020603050405020304" pitchFamily="18" charset="0"/>
                <a:cs typeface="Times New Roman" panose="02020603050405020304" pitchFamily="18" charset="0"/>
                <a:sym typeface="Wingdings" panose="05000000000000000000" pitchFamily="2" charset="2"/>
              </a:rPr>
              <a:t>2.BEG1,ENDN </a:t>
            </a:r>
            <a:r>
              <a:rPr lang="en-US" altLang="en-US" sz="3200" dirty="0">
                <a:latin typeface="Times New Roman" panose="02020603050405020304" pitchFamily="18" charset="0"/>
                <a:cs typeface="Times New Roman" panose="02020603050405020304" pitchFamily="18" charset="0"/>
                <a:sym typeface="Wingdings" panose="05000000000000000000" pitchFamily="2" charset="2"/>
              </a:rPr>
              <a:t>[Initialize]</a:t>
            </a:r>
          </a:p>
          <a:p>
            <a:pPr algn="just" eaLnBrk="1" hangingPunct="1">
              <a:buFont typeface="Times New Roman" panose="02020603050405020304" pitchFamily="18" charset="0"/>
              <a:buNone/>
            </a:pPr>
            <a:r>
              <a:rPr lang="en-US" altLang="en-US" sz="3200" dirty="0">
                <a:latin typeface="Times New Roman" panose="02020603050405020304" pitchFamily="18" charset="0"/>
                <a:cs typeface="Times New Roman" panose="02020603050405020304" pitchFamily="18" charset="0"/>
                <a:sym typeface="Wingdings" panose="05000000000000000000" pitchFamily="2" charset="2"/>
              </a:rPr>
              <a:t>3.[Search for ITEM]</a:t>
            </a:r>
          </a:p>
          <a:p>
            <a:pPr algn="just" eaLnBrk="1" hangingPunct="1">
              <a:buFont typeface="Times New Roman" panose="02020603050405020304" pitchFamily="18" charset="0"/>
              <a:buNone/>
            </a:pPr>
            <a:r>
              <a:rPr lang="en-US" altLang="en-US" sz="3200" b="1" dirty="0">
                <a:latin typeface="Times New Roman" panose="02020603050405020304" pitchFamily="18" charset="0"/>
                <a:cs typeface="Times New Roman" panose="02020603050405020304" pitchFamily="18" charset="0"/>
                <a:sym typeface="Wingdings" panose="05000000000000000000" pitchFamily="2" charset="2"/>
              </a:rPr>
              <a:t>Repeat steps 4 and 5 while BEG&lt;= END </a:t>
            </a:r>
            <a:r>
              <a:rPr lang="en-US" altLang="en-US" sz="3200" dirty="0">
                <a:latin typeface="Times New Roman" panose="02020603050405020304" pitchFamily="18" charset="0"/>
                <a:cs typeface="Times New Roman" panose="02020603050405020304" pitchFamily="18" charset="0"/>
                <a:sym typeface="Wingdings" panose="05000000000000000000" pitchFamily="2" charset="2"/>
              </a:rPr>
              <a:t>[Traverse]</a:t>
            </a:r>
          </a:p>
          <a:p>
            <a:pPr algn="just" eaLnBrk="1" hangingPunct="1">
              <a:buFont typeface="Times New Roman" panose="02020603050405020304" pitchFamily="18" charset="0"/>
              <a:buNone/>
            </a:pPr>
            <a:r>
              <a:rPr lang="en-US" altLang="en-US" sz="3200" b="1" dirty="0">
                <a:latin typeface="Times New Roman" panose="02020603050405020304" pitchFamily="18" charset="0"/>
                <a:cs typeface="Times New Roman" panose="02020603050405020304" pitchFamily="18" charset="0"/>
                <a:sym typeface="Wingdings" panose="05000000000000000000" pitchFamily="2" charset="2"/>
              </a:rPr>
              <a:t>4.MID=└(BEG+END)/2┘</a:t>
            </a:r>
          </a:p>
          <a:p>
            <a:pPr algn="just" eaLnBrk="1" hangingPunct="1">
              <a:buFont typeface="Times New Roman" panose="02020603050405020304" pitchFamily="18" charset="0"/>
              <a:buNone/>
            </a:pPr>
            <a:r>
              <a:rPr lang="en-US" altLang="en-US" sz="3200" b="1" dirty="0">
                <a:latin typeface="Times New Roman" panose="02020603050405020304" pitchFamily="18" charset="0"/>
                <a:cs typeface="Times New Roman" panose="02020603050405020304" pitchFamily="18" charset="0"/>
                <a:sym typeface="Wingdings" panose="05000000000000000000" pitchFamily="2" charset="2"/>
              </a:rPr>
              <a:t>5.If ITEM=A[MID] then </a:t>
            </a:r>
            <a:r>
              <a:rPr lang="en-US" altLang="en-US" sz="3200" dirty="0">
                <a:latin typeface="Times New Roman" panose="02020603050405020304" pitchFamily="18" charset="0"/>
                <a:cs typeface="Times New Roman" panose="02020603050405020304" pitchFamily="18" charset="0"/>
                <a:sym typeface="Wingdings" panose="05000000000000000000" pitchFamily="2" charset="2"/>
              </a:rPr>
              <a:t>[item found]</a:t>
            </a:r>
          </a:p>
          <a:p>
            <a:pPr algn="just" eaLnBrk="1" hangingPunct="1">
              <a:buFont typeface="Times New Roman" panose="02020603050405020304" pitchFamily="18" charset="0"/>
              <a:buNone/>
            </a:pPr>
            <a:r>
              <a:rPr lang="en-US" altLang="en-US" sz="3200" b="1" dirty="0">
                <a:latin typeface="Times New Roman" panose="02020603050405020304" pitchFamily="18" charset="0"/>
                <a:cs typeface="Times New Roman" panose="02020603050405020304" pitchFamily="18" charset="0"/>
                <a:sym typeface="Wingdings" panose="05000000000000000000" pitchFamily="2" charset="2"/>
              </a:rPr>
              <a:t>LOCMID</a:t>
            </a:r>
          </a:p>
          <a:p>
            <a:pPr algn="just" eaLnBrk="1" hangingPunct="1">
              <a:buFont typeface="Times New Roman" panose="02020603050405020304" pitchFamily="18" charset="0"/>
              <a:buNone/>
            </a:pPr>
            <a:r>
              <a:rPr lang="en-US" altLang="en-US" sz="3200" b="1" dirty="0">
                <a:latin typeface="Times New Roman" panose="02020603050405020304" pitchFamily="18" charset="0"/>
                <a:cs typeface="Times New Roman" panose="02020603050405020304" pitchFamily="18" charset="0"/>
                <a:sym typeface="Wingdings" panose="05000000000000000000" pitchFamily="2" charset="2"/>
              </a:rPr>
              <a:t>Exit Loop</a:t>
            </a:r>
          </a:p>
          <a:p>
            <a:pPr algn="just" eaLnBrk="1" hangingPunct="1">
              <a:buFont typeface="Times New Roman" panose="02020603050405020304" pitchFamily="18" charset="0"/>
              <a:buNone/>
            </a:pPr>
            <a:r>
              <a:rPr lang="en-US" altLang="en-US" sz="3200" b="1" dirty="0">
                <a:latin typeface="Times New Roman" panose="02020603050405020304" pitchFamily="18" charset="0"/>
                <a:cs typeface="Times New Roman" panose="02020603050405020304" pitchFamily="18" charset="0"/>
                <a:sym typeface="Wingdings" panose="05000000000000000000" pitchFamily="2" charset="2"/>
              </a:rPr>
              <a:t>Else if ITEM&gt;A[MID] then </a:t>
            </a:r>
            <a:r>
              <a:rPr lang="en-US" altLang="en-US" sz="3200" dirty="0">
                <a:latin typeface="Times New Roman" panose="02020603050405020304" pitchFamily="18" charset="0"/>
                <a:cs typeface="Times New Roman" panose="02020603050405020304" pitchFamily="18" charset="0"/>
                <a:sym typeface="Wingdings" panose="05000000000000000000" pitchFamily="2" charset="2"/>
              </a:rPr>
              <a:t>[Look in second half]</a:t>
            </a:r>
          </a:p>
          <a:p>
            <a:pPr algn="just" eaLnBrk="1" hangingPunct="1">
              <a:buFont typeface="Times New Roman" panose="02020603050405020304" pitchFamily="18" charset="0"/>
              <a:buNone/>
            </a:pPr>
            <a:r>
              <a:rPr lang="en-US" altLang="en-US" sz="3200" b="1" dirty="0">
                <a:latin typeface="Times New Roman" panose="02020603050405020304" pitchFamily="18" charset="0"/>
                <a:cs typeface="Times New Roman" panose="02020603050405020304" pitchFamily="18" charset="0"/>
                <a:sym typeface="Wingdings" panose="05000000000000000000" pitchFamily="2" charset="2"/>
              </a:rPr>
              <a:t>BEGMID+1</a:t>
            </a:r>
          </a:p>
          <a:p>
            <a:pPr algn="just" eaLnBrk="1" hangingPunct="1">
              <a:buFont typeface="Times New Roman" panose="02020603050405020304" pitchFamily="18" charset="0"/>
              <a:buNone/>
            </a:pPr>
            <a:r>
              <a:rPr lang="en-US" altLang="en-US" sz="3200" b="1" dirty="0">
                <a:latin typeface="Times New Roman" panose="02020603050405020304" pitchFamily="18" charset="0"/>
                <a:cs typeface="Times New Roman" panose="02020603050405020304" pitchFamily="18" charset="0"/>
                <a:sym typeface="Wingdings" panose="05000000000000000000" pitchFamily="2" charset="2"/>
              </a:rPr>
              <a:t>Else </a:t>
            </a:r>
            <a:r>
              <a:rPr lang="en-US" altLang="en-US" sz="3200" dirty="0">
                <a:latin typeface="Times New Roman" panose="02020603050405020304" pitchFamily="18" charset="0"/>
                <a:cs typeface="Times New Roman" panose="02020603050405020304" pitchFamily="18" charset="0"/>
                <a:sym typeface="Wingdings" panose="05000000000000000000" pitchFamily="2" charset="2"/>
              </a:rPr>
              <a:t> [or look first half]</a:t>
            </a:r>
          </a:p>
          <a:p>
            <a:pPr algn="just" eaLnBrk="1" hangingPunct="1">
              <a:buFont typeface="Times New Roman" panose="02020603050405020304" pitchFamily="18" charset="0"/>
              <a:buNone/>
            </a:pPr>
            <a:r>
              <a:rPr lang="en-US" altLang="en-US" sz="3200" b="1" dirty="0">
                <a:latin typeface="Times New Roman" panose="02020603050405020304" pitchFamily="18" charset="0"/>
                <a:cs typeface="Times New Roman" panose="02020603050405020304" pitchFamily="18" charset="0"/>
                <a:sym typeface="Wingdings" panose="05000000000000000000" pitchFamily="2" charset="2"/>
              </a:rPr>
              <a:t>ENDMID-1</a:t>
            </a:r>
          </a:p>
          <a:p>
            <a:pPr algn="just" eaLnBrk="1" hangingPunct="1">
              <a:buFont typeface="Times New Roman" panose="02020603050405020304" pitchFamily="18" charset="0"/>
              <a:buNone/>
            </a:pPr>
            <a:r>
              <a:rPr lang="en-US" altLang="en-US" sz="3200" dirty="0">
                <a:latin typeface="Times New Roman" panose="02020603050405020304" pitchFamily="18" charset="0"/>
                <a:cs typeface="Times New Roman" panose="02020603050405020304" pitchFamily="18" charset="0"/>
                <a:sym typeface="Wingdings" panose="05000000000000000000" pitchFamily="2" charset="2"/>
              </a:rPr>
              <a:t>[end of if structure AND end of step 3 loop]</a:t>
            </a:r>
          </a:p>
          <a:p>
            <a:pPr algn="just" eaLnBrk="1" hangingPunct="1">
              <a:buFont typeface="Times New Roman" panose="02020603050405020304" pitchFamily="18" charset="0"/>
              <a:buNone/>
            </a:pPr>
            <a:r>
              <a:rPr lang="en-US" altLang="en-US" sz="3200" b="1" dirty="0">
                <a:latin typeface="Times New Roman" panose="02020603050405020304" pitchFamily="18" charset="0"/>
                <a:cs typeface="Times New Roman" panose="02020603050405020304" pitchFamily="18" charset="0"/>
              </a:rPr>
              <a:t>6.Return LOC.</a:t>
            </a:r>
          </a:p>
          <a:p>
            <a:endParaRPr lang="en-IN" dirty="0"/>
          </a:p>
        </p:txBody>
      </p:sp>
      <p:sp>
        <p:nvSpPr>
          <p:cNvPr id="4" name="Footer Placeholder 3">
            <a:extLst>
              <a:ext uri="{FF2B5EF4-FFF2-40B4-BE49-F238E27FC236}">
                <a16:creationId xmlns:a16="http://schemas.microsoft.com/office/drawing/2014/main" id="{98E59C21-602C-AE3E-CA66-AC5EA1BEB11C}"/>
              </a:ext>
            </a:extLst>
          </p:cNvPr>
          <p:cNvSpPr>
            <a:spLocks noGrp="1"/>
          </p:cNvSpPr>
          <p:nvPr>
            <p:ph type="ftr" idx="11"/>
          </p:nvPr>
        </p:nvSpPr>
        <p:spPr/>
        <p:txBody>
          <a:bodyPr/>
          <a:lstStyle/>
          <a:p>
            <a:endParaRPr lang="en-US" dirty="0"/>
          </a:p>
        </p:txBody>
      </p:sp>
    </p:spTree>
    <p:extLst>
      <p:ext uri="{BB962C8B-B14F-4D97-AF65-F5344CB8AC3E}">
        <p14:creationId xmlns:p14="http://schemas.microsoft.com/office/powerpoint/2010/main" val="4005357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62000" y="297399"/>
            <a:ext cx="8382000" cy="707846"/>
          </a:xfrm>
          <a:prstGeom prst="rect">
            <a:avLst/>
          </a:prstGeom>
          <a:noFill/>
          <a:ln>
            <a:noFill/>
          </a:ln>
        </p:spPr>
        <p:txBody>
          <a:bodyPr wrap="square" lIns="91425" tIns="45700" rIns="91425" bIns="45700" anchor="t" anchorCtr="0">
            <a:spAutoFit/>
          </a:bodyPr>
          <a:lstStyle/>
          <a:p>
            <a:r>
              <a:rPr lang="en-US" sz="4000" dirty="0">
                <a:solidFill>
                  <a:srgbClr val="FF0000"/>
                </a:solidFill>
              </a:rPr>
              <a:t>Limitations of Binary Search</a:t>
            </a:r>
          </a:p>
        </p:txBody>
      </p:sp>
      <p:sp>
        <p:nvSpPr>
          <p:cNvPr id="23" name="Text Placeholder 22"/>
          <p:cNvSpPr>
            <a:spLocks noGrp="1"/>
          </p:cNvSpPr>
          <p:nvPr>
            <p:ph type="body" idx="1"/>
          </p:nvPr>
        </p:nvSpPr>
        <p:spPr>
          <a:xfrm>
            <a:off x="762000" y="990600"/>
            <a:ext cx="7772400" cy="5181600"/>
          </a:xfrm>
        </p:spPr>
        <p:txBody>
          <a:bodyPr/>
          <a:lstStyle/>
          <a:p>
            <a:r>
              <a:rPr lang="en-US" sz="2800" dirty="0">
                <a:solidFill>
                  <a:schemeClr val="tx1"/>
                </a:solidFill>
              </a:rPr>
              <a:t> Although the complexity of Binary Search is </a:t>
            </a:r>
          </a:p>
          <a:p>
            <a:pPr>
              <a:buNone/>
            </a:pPr>
            <a:r>
              <a:rPr lang="en-US" sz="2800" dirty="0">
                <a:solidFill>
                  <a:schemeClr val="tx1"/>
                </a:solidFill>
              </a:rPr>
              <a:t>O (log n), it has some limitations:</a:t>
            </a:r>
          </a:p>
          <a:p>
            <a:pPr>
              <a:buAutoNum type="arabicPeriod"/>
            </a:pPr>
            <a:r>
              <a:rPr lang="en-US" sz="2800" dirty="0">
                <a:solidFill>
                  <a:schemeClr val="tx1"/>
                </a:solidFill>
              </a:rPr>
              <a:t> the list must be sorted</a:t>
            </a:r>
          </a:p>
          <a:p>
            <a:pPr>
              <a:buAutoNum type="arabicPeriod"/>
            </a:pPr>
            <a:r>
              <a:rPr lang="en-US" sz="2800" dirty="0">
                <a:solidFill>
                  <a:schemeClr val="tx1"/>
                </a:solidFill>
              </a:rPr>
              <a:t> one must have direct access to the middle element in any </a:t>
            </a:r>
            <a:r>
              <a:rPr lang="en-US" sz="2800" dirty="0" err="1">
                <a:solidFill>
                  <a:schemeClr val="tx1"/>
                </a:solidFill>
              </a:rPr>
              <a:t>sublist</a:t>
            </a:r>
            <a:r>
              <a:rPr lang="en-US" sz="2800" dirty="0">
                <a:solidFill>
                  <a:schemeClr val="tx1"/>
                </a:solidFill>
              </a:rPr>
              <a:t>. </a:t>
            </a:r>
          </a:p>
          <a:p>
            <a:pPr>
              <a:buNone/>
            </a:pPr>
            <a:endParaRPr lang="en-US" i="1" baseline="-25000" dirty="0">
              <a:solidFill>
                <a:schemeClr val="tx1"/>
              </a:solidFill>
            </a:endParaRPr>
          </a:p>
        </p:txBody>
      </p:sp>
      <p:sp>
        <p:nvSpPr>
          <p:cNvPr id="5" name="Footer Placeholder 4"/>
          <p:cNvSpPr>
            <a:spLocks noGrp="1"/>
          </p:cNvSpPr>
          <p:nvPr>
            <p:ph type="ftr" idx="11"/>
          </p:nvPr>
        </p:nvSpPr>
        <p:spPr>
          <a:xfrm>
            <a:off x="990600" y="6248400"/>
            <a:ext cx="7010400" cy="457200"/>
          </a:xfrm>
        </p:spPr>
        <p:txBody>
          <a:bodyPr/>
          <a:lstStyle/>
          <a:p>
            <a:endParaRPr lang="en-US" sz="1600" dirty="0">
              <a:solidFill>
                <a:srgbClr val="CCFFCC"/>
              </a:solidFill>
              <a:latin typeface="Times New Roman" pitchFamily="18" charset="0"/>
              <a:cs typeface="Times New Roman" pitchFamily="18" charset="0"/>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down)">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down)">
                                      <p:cBhvr>
                                        <p:cTn id="22" dur="500"/>
                                        <p:tgtEl>
                                          <p:spTgt spid="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398815F-CD82-1E16-41D2-A2BE2D0C1D70}"/>
              </a:ext>
            </a:extLst>
          </p:cNvPr>
          <p:cNvSpPr>
            <a:spLocks noGrp="1"/>
          </p:cNvSpPr>
          <p:nvPr>
            <p:ph type="title"/>
          </p:nvPr>
        </p:nvSpPr>
        <p:spPr/>
        <p:txBody>
          <a:bodyPr>
            <a:normAutofit/>
          </a:bodyPr>
          <a:lstStyle/>
          <a:p>
            <a:pPr algn="ctr"/>
            <a:r>
              <a:rPr lang="en-US" altLang="en-US" sz="4400" b="1" dirty="0">
                <a:solidFill>
                  <a:srgbClr val="FF0000"/>
                </a:solidFill>
              </a:rPr>
              <a:t>BUBBLE SORT</a:t>
            </a:r>
          </a:p>
        </p:txBody>
      </p:sp>
      <p:sp>
        <p:nvSpPr>
          <p:cNvPr id="4099" name="Content Placeholder 2">
            <a:extLst>
              <a:ext uri="{FF2B5EF4-FFF2-40B4-BE49-F238E27FC236}">
                <a16:creationId xmlns:a16="http://schemas.microsoft.com/office/drawing/2014/main" id="{27A02B19-BBE6-B613-4627-298606F1B7A9}"/>
              </a:ext>
            </a:extLst>
          </p:cNvPr>
          <p:cNvSpPr>
            <a:spLocks noGrp="1"/>
          </p:cNvSpPr>
          <p:nvPr>
            <p:ph idx="1"/>
          </p:nvPr>
        </p:nvSpPr>
        <p:spPr>
          <a:xfrm>
            <a:off x="628650" y="1295400"/>
            <a:ext cx="7886700" cy="4881563"/>
          </a:xfrm>
        </p:spPr>
        <p:txBody>
          <a:bodyPr/>
          <a:lstStyle/>
          <a:p>
            <a:pPr algn="just"/>
            <a:r>
              <a:rPr lang="en-US" altLang="en-US" sz="3200" dirty="0"/>
              <a:t>It is one of easiest technique for sorting small arrays.</a:t>
            </a:r>
          </a:p>
          <a:p>
            <a:pPr algn="just"/>
            <a:r>
              <a:rPr lang="en-US" altLang="en-US" sz="3200" dirty="0"/>
              <a:t>In this ,the first pass starts by comparing the adjacent pair of elements in the array starting at one end and swap if they are in proper order i.e. the first element must be smaller then the second.</a:t>
            </a:r>
          </a:p>
          <a:p>
            <a:pPr algn="just"/>
            <a:r>
              <a:rPr lang="en-US" altLang="en-US" sz="3200" dirty="0"/>
              <a:t>We then move to the next higher position element and repeat the process</a:t>
            </a:r>
          </a:p>
          <a:p>
            <a:pPr algn="just"/>
            <a:endParaRPr lang="en-US" altLang="en-US" sz="3200" dirty="0"/>
          </a:p>
          <a:p>
            <a:pPr algn="just"/>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advTm="2147255000"/>
    </mc:Choice>
    <mc:Fallback xmlns="">
      <p:transition spd="slow" advClick="0" advTm="214725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81956D94-D02E-AA68-4D6A-3E22C46449EC}"/>
              </a:ext>
            </a:extLst>
          </p:cNvPr>
          <p:cNvSpPr>
            <a:spLocks noGrp="1"/>
          </p:cNvSpPr>
          <p:nvPr>
            <p:ph type="title"/>
          </p:nvPr>
        </p:nvSpPr>
        <p:spPr/>
        <p:txBody>
          <a:bodyPr/>
          <a:lstStyle/>
          <a:p>
            <a:endParaRPr lang="en-US" altLang="en-US"/>
          </a:p>
        </p:txBody>
      </p:sp>
      <p:sp>
        <p:nvSpPr>
          <p:cNvPr id="5123" name="Content Placeholder 2">
            <a:extLst>
              <a:ext uri="{FF2B5EF4-FFF2-40B4-BE49-F238E27FC236}">
                <a16:creationId xmlns:a16="http://schemas.microsoft.com/office/drawing/2014/main" id="{D513580A-3110-D9CB-DCF7-9168C8F9524F}"/>
              </a:ext>
            </a:extLst>
          </p:cNvPr>
          <p:cNvSpPr>
            <a:spLocks noGrp="1"/>
          </p:cNvSpPr>
          <p:nvPr>
            <p:ph idx="1"/>
          </p:nvPr>
        </p:nvSpPr>
        <p:spPr>
          <a:xfrm>
            <a:off x="457200" y="685800"/>
            <a:ext cx="8105775" cy="5322888"/>
          </a:xfrm>
        </p:spPr>
        <p:txBody>
          <a:bodyPr/>
          <a:lstStyle/>
          <a:p>
            <a:pPr algn="just"/>
            <a:endParaRPr lang="en-US" altLang="en-US" dirty="0"/>
          </a:p>
          <a:p>
            <a:pPr algn="just"/>
            <a:endParaRPr lang="en-US" altLang="en-US" dirty="0"/>
          </a:p>
          <a:p>
            <a:pPr algn="just"/>
            <a:endParaRPr lang="en-US" altLang="en-US" dirty="0"/>
          </a:p>
          <a:p>
            <a:pPr algn="just"/>
            <a:endParaRPr lang="en-US" altLang="en-US" dirty="0"/>
          </a:p>
          <a:p>
            <a:pPr algn="just"/>
            <a:endParaRPr lang="en-US" altLang="en-US" dirty="0"/>
          </a:p>
          <a:p>
            <a:pPr algn="just"/>
            <a:r>
              <a:rPr lang="en-US" altLang="en-US" dirty="0"/>
              <a:t>For sorting an array in ascending </a:t>
            </a:r>
            <a:r>
              <a:rPr lang="en-US" altLang="en-US" dirty="0" err="1"/>
              <a:t>order,the</a:t>
            </a:r>
            <a:r>
              <a:rPr lang="en-US" altLang="en-US" dirty="0"/>
              <a:t> first iteration moves the largest value to the last position of array.</a:t>
            </a:r>
          </a:p>
          <a:p>
            <a:pPr algn="just"/>
            <a:r>
              <a:rPr lang="en-US" altLang="en-US" dirty="0"/>
              <a:t>As a result the effective size of array is reduced by 1.</a:t>
            </a:r>
          </a:p>
          <a:p>
            <a:pPr algn="just"/>
            <a:r>
              <a:rPr lang="en-US" altLang="en-US" dirty="0"/>
              <a:t>The process is repeated until the effective size becomes 1 and in that case the array is sorted as all elements reach their respective positions.</a:t>
            </a:r>
          </a:p>
          <a:p>
            <a:pPr algn="just"/>
            <a:endParaRPr lang="en-US" altLang="en-US" dirty="0"/>
          </a:p>
          <a:p>
            <a:pPr algn="just"/>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advTm="2147255000"/>
    </mc:Choice>
    <mc:Fallback xmlns="">
      <p:transition spd="slow" advClick="0" advTm="214725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635CD0-6938-9373-A3FA-4540CF5E36A3}"/>
              </a:ext>
            </a:extLst>
          </p:cNvPr>
          <p:cNvSpPr>
            <a:spLocks noGrp="1"/>
          </p:cNvSpPr>
          <p:nvPr>
            <p:ph idx="1"/>
          </p:nvPr>
        </p:nvSpPr>
        <p:spPr>
          <a:xfrm>
            <a:off x="628650" y="381000"/>
            <a:ext cx="7886700" cy="5795963"/>
          </a:xfrm>
        </p:spPr>
        <p:txBody>
          <a:bodyPr>
            <a:normAutofit/>
          </a:bodyPr>
          <a:lstStyle/>
          <a:p>
            <a:pPr>
              <a:buFont typeface="Times New Roman" panose="02020603050405020304" pitchFamily="18" charset="0"/>
              <a:buNone/>
            </a:pPr>
            <a:r>
              <a:rPr lang="en-US" altLang="en-US" sz="2400" b="1" dirty="0">
                <a:latin typeface="Times New Roman" panose="02020603050405020304" pitchFamily="18" charset="0"/>
                <a:cs typeface="Times New Roman" panose="02020603050405020304" pitchFamily="18" charset="0"/>
              </a:rPr>
              <a:t>(</a:t>
            </a:r>
            <a:r>
              <a:rPr lang="en-US" altLang="en-US" sz="2400" b="1" dirty="0" err="1">
                <a:latin typeface="Times New Roman" panose="02020603050405020304" pitchFamily="18" charset="0"/>
                <a:cs typeface="Times New Roman" panose="02020603050405020304" pitchFamily="18" charset="0"/>
              </a:rPr>
              <a:t>Bubblesort</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Bubblesort</a:t>
            </a:r>
            <a:r>
              <a:rPr lang="en-US" altLang="en-US" sz="2400" b="1" dirty="0">
                <a:latin typeface="Times New Roman" panose="02020603050405020304" pitchFamily="18" charset="0"/>
                <a:cs typeface="Times New Roman" panose="02020603050405020304" pitchFamily="18" charset="0"/>
              </a:rPr>
              <a:t> (A,N):Given a one dimensional array A with N elements. This algo sorts the array A according to the bubble sort technique.</a:t>
            </a:r>
          </a:p>
          <a:p>
            <a:pPr>
              <a:buFont typeface="Times New Roman" panose="02020603050405020304" pitchFamily="18" charset="0"/>
              <a:buNone/>
            </a:pPr>
            <a:r>
              <a:rPr lang="en-US" altLang="en-US" sz="2400" b="1" dirty="0">
                <a:latin typeface="Times New Roman" panose="02020603050405020304" pitchFamily="18" charset="0"/>
                <a:cs typeface="Times New Roman" panose="02020603050405020304" pitchFamily="18" charset="0"/>
              </a:rPr>
              <a:t> 1. Repeat steps 2 for I=1 to N-1 [Number of passes]</a:t>
            </a:r>
          </a:p>
          <a:p>
            <a:pPr>
              <a:buFont typeface="Times New Roman" panose="02020603050405020304" pitchFamily="18" charset="0"/>
              <a:buNone/>
            </a:pPr>
            <a:r>
              <a:rPr lang="en-US" altLang="en-US" sz="2400" b="1" dirty="0">
                <a:latin typeface="Times New Roman" panose="02020603050405020304" pitchFamily="18" charset="0"/>
                <a:cs typeface="Times New Roman" panose="02020603050405020304" pitchFamily="18" charset="0"/>
              </a:rPr>
              <a:t> 2. Repeat steps 3 for J =1 to N-1 [Execute pass]</a:t>
            </a:r>
          </a:p>
          <a:p>
            <a:pPr>
              <a:buFont typeface="Times New Roman" panose="02020603050405020304" pitchFamily="18" charset="0"/>
              <a:buNone/>
            </a:pPr>
            <a:r>
              <a:rPr lang="en-US" altLang="en-US" sz="2400" b="1" dirty="0">
                <a:latin typeface="Times New Roman" panose="02020603050405020304" pitchFamily="18" charset="0"/>
                <a:cs typeface="Times New Roman" panose="02020603050405020304" pitchFamily="18" charset="0"/>
              </a:rPr>
              <a:t> 3. If (A[J]&gt;A[J+1]) </a:t>
            </a:r>
            <a:r>
              <a:rPr lang="en-US" altLang="en-US" sz="2400" dirty="0">
                <a:latin typeface="Times New Roman" panose="02020603050405020304" pitchFamily="18" charset="0"/>
                <a:cs typeface="Times New Roman" panose="02020603050405020304" pitchFamily="18" charset="0"/>
              </a:rPr>
              <a:t>then [Comparing adjacent elements]</a:t>
            </a:r>
          </a:p>
          <a:p>
            <a:pPr>
              <a:buFont typeface="Times New Roman" panose="02020603050405020304" pitchFamily="18" charset="0"/>
              <a:buNone/>
            </a:pPr>
            <a:r>
              <a:rPr lang="en-US" altLang="en-US" sz="2400" b="1" dirty="0">
                <a:latin typeface="Times New Roman" panose="02020603050405020304" pitchFamily="18" charset="0"/>
                <a:cs typeface="Times New Roman" panose="02020603050405020304" pitchFamily="18" charset="0"/>
              </a:rPr>
              <a:t>   a) TEMP </a:t>
            </a:r>
            <a:r>
              <a:rPr lang="en-US" altLang="en-US" sz="2400" b="1" dirty="0">
                <a:latin typeface="Times New Roman" panose="02020603050405020304" pitchFamily="18" charset="0"/>
                <a:cs typeface="Times New Roman" panose="02020603050405020304" pitchFamily="18" charset="0"/>
                <a:sym typeface="Wingdings" panose="05000000000000000000" pitchFamily="2" charset="2"/>
              </a:rPr>
              <a:t>A[J]</a:t>
            </a:r>
          </a:p>
          <a:p>
            <a:pPr>
              <a:buFont typeface="Times New Roman" panose="02020603050405020304" pitchFamily="18" charset="0"/>
              <a:buNone/>
            </a:pPr>
            <a:r>
              <a:rPr lang="en-US" altLang="en-US" sz="2400" b="1" dirty="0">
                <a:latin typeface="Times New Roman" panose="02020603050405020304" pitchFamily="18" charset="0"/>
                <a:cs typeface="Times New Roman" panose="02020603050405020304" pitchFamily="18" charset="0"/>
                <a:sym typeface="Wingdings" panose="05000000000000000000" pitchFamily="2" charset="2"/>
              </a:rPr>
              <a:t>   b) A[J]A[J+1]</a:t>
            </a:r>
          </a:p>
          <a:p>
            <a:pPr>
              <a:buFont typeface="Times New Roman" panose="02020603050405020304" pitchFamily="18" charset="0"/>
              <a:buNone/>
            </a:pPr>
            <a:r>
              <a:rPr lang="en-US" altLang="en-US" sz="2400" b="1" dirty="0">
                <a:latin typeface="Times New Roman" panose="02020603050405020304" pitchFamily="18" charset="0"/>
                <a:cs typeface="Times New Roman" panose="02020603050405020304" pitchFamily="18" charset="0"/>
                <a:sym typeface="Wingdings" panose="05000000000000000000" pitchFamily="2" charset="2"/>
              </a:rPr>
              <a:t>   c) A[J+1]TEMP</a:t>
            </a:r>
          </a:p>
          <a:p>
            <a:pPr>
              <a:buFont typeface="Times New Roman" panose="02020603050405020304" pitchFamily="18" charset="0"/>
              <a:buNone/>
            </a:pP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[End of If structure]</a:t>
            </a:r>
          </a:p>
          <a:p>
            <a:pPr>
              <a:buFont typeface="Times New Roman" panose="02020603050405020304" pitchFamily="18" charset="0"/>
              <a:buNone/>
            </a:pP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[End of Step 2 loop]</a:t>
            </a:r>
          </a:p>
          <a:p>
            <a:pPr>
              <a:buFont typeface="Times New Roman" panose="02020603050405020304" pitchFamily="18" charset="0"/>
              <a:buNone/>
            </a:pP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[End of Step 1 loop]</a:t>
            </a:r>
          </a:p>
          <a:p>
            <a:pPr>
              <a:buFont typeface="Times New Roman" panose="02020603050405020304" pitchFamily="18" charset="0"/>
              <a:buNone/>
            </a:pP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b="1" dirty="0">
                <a:latin typeface="Times New Roman" panose="02020603050405020304" pitchFamily="18" charset="0"/>
                <a:cs typeface="Times New Roman" panose="02020603050405020304" pitchFamily="18" charset="0"/>
                <a:sym typeface="Wingdings" panose="05000000000000000000" pitchFamily="2" charset="2"/>
              </a:rPr>
              <a:t>4. Return</a:t>
            </a:r>
            <a:endParaRPr lang="en-IN" dirty="0"/>
          </a:p>
        </p:txBody>
      </p:sp>
      <p:sp>
        <p:nvSpPr>
          <p:cNvPr id="4" name="Footer Placeholder 3">
            <a:extLst>
              <a:ext uri="{FF2B5EF4-FFF2-40B4-BE49-F238E27FC236}">
                <a16:creationId xmlns:a16="http://schemas.microsoft.com/office/drawing/2014/main" id="{A5BF9F12-E0AF-A3AE-9133-0EDD5C9D276A}"/>
              </a:ext>
            </a:extLst>
          </p:cNvPr>
          <p:cNvSpPr>
            <a:spLocks noGrp="1"/>
          </p:cNvSpPr>
          <p:nvPr>
            <p:ph type="ftr" sz="quarter" idx="11"/>
          </p:nvPr>
        </p:nvSpPr>
        <p:spPr/>
        <p:txBody>
          <a:bodyPr/>
          <a:lstStyle/>
          <a:p>
            <a:endParaRPr lang="en-US" altLang="zh-CN"/>
          </a:p>
        </p:txBody>
      </p:sp>
    </p:spTree>
    <p:extLst>
      <p:ext uri="{BB962C8B-B14F-4D97-AF65-F5344CB8AC3E}">
        <p14:creationId xmlns:p14="http://schemas.microsoft.com/office/powerpoint/2010/main" val="2687439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5029200"/>
            <a:ext cx="5181600" cy="914400"/>
          </a:xfrm>
        </p:spPr>
        <p:txBody>
          <a:bodyPr/>
          <a:lstStyle/>
          <a:p>
            <a:pPr algn="ctr"/>
            <a:r>
              <a:rPr lang="en-US" dirty="0">
                <a:solidFill>
                  <a:srgbClr val="CCFFCC"/>
                </a:solidFill>
              </a:rPr>
              <a:t> Questions</a:t>
            </a:r>
          </a:p>
        </p:txBody>
      </p:sp>
      <p:pic>
        <p:nvPicPr>
          <p:cNvPr id="4" name="Content Placeholder 3" descr="faq.jpg"/>
          <p:cNvPicPr>
            <a:picLocks noGrp="1" noChangeAspect="1"/>
          </p:cNvPicPr>
          <p:nvPr>
            <p:ph idx="1"/>
          </p:nvPr>
        </p:nvPicPr>
        <p:blipFill>
          <a:blip r:embed="rId2"/>
          <a:stretch>
            <a:fillRect/>
          </a:stretch>
        </p:blipFill>
        <p:spPr>
          <a:xfrm>
            <a:off x="2667000" y="1143000"/>
            <a:ext cx="4038600" cy="3962400"/>
          </a:xfrm>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50000">
              <a:schemeClr val="lt1"/>
            </a:gs>
            <a:gs pos="50000">
              <a:schemeClr val="lt1"/>
            </a:gs>
            <a:gs pos="100000">
              <a:schemeClr val="lt2"/>
            </a:gs>
          </a:gsLst>
          <a:lin ang="10800000" scaled="0"/>
        </a:gra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62000" y="304800"/>
            <a:ext cx="7772400" cy="769401"/>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Times New Roman"/>
              <a:buNone/>
            </a:pPr>
            <a:r>
              <a:rPr lang="en" sz="4400" b="0" i="0" u="none" strike="noStrike" cap="none" baseline="0" dirty="0">
                <a:solidFill>
                  <a:srgbClr val="FF0000"/>
                </a:solidFill>
                <a:latin typeface="Times New Roman"/>
                <a:ea typeface="Times New Roman"/>
                <a:cs typeface="Times New Roman"/>
                <a:sym typeface="Times New Roman"/>
              </a:rPr>
              <a:t>Contents</a:t>
            </a:r>
          </a:p>
        </p:txBody>
      </p:sp>
      <p:sp>
        <p:nvSpPr>
          <p:cNvPr id="52" name="Shape 52"/>
          <p:cNvSpPr txBox="1">
            <a:spLocks noGrp="1"/>
          </p:cNvSpPr>
          <p:nvPr>
            <p:ph type="body" idx="1"/>
          </p:nvPr>
        </p:nvSpPr>
        <p:spPr>
          <a:xfrm>
            <a:off x="762000" y="1295400"/>
            <a:ext cx="7772400" cy="4708941"/>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Font typeface="Arial"/>
              <a:buChar char="•"/>
            </a:pPr>
            <a:r>
              <a:rPr lang="en" sz="3200" b="0" i="0" u="none" strike="noStrike" cap="none" baseline="0" dirty="0">
                <a:solidFill>
                  <a:schemeClr val="dk1"/>
                </a:solidFill>
                <a:latin typeface="Times New Roman"/>
                <a:ea typeface="Times New Roman"/>
                <a:cs typeface="Times New Roman"/>
                <a:sym typeface="Times New Roman"/>
              </a:rPr>
              <a:t> </a:t>
            </a:r>
            <a:r>
              <a:rPr lang="en" sz="2800" b="0" i="0" u="none" strike="noStrike" cap="none" baseline="0" dirty="0">
                <a:solidFill>
                  <a:schemeClr val="dk1"/>
                </a:solidFill>
                <a:latin typeface="Times New Roman"/>
                <a:ea typeface="Times New Roman"/>
                <a:cs typeface="Times New Roman"/>
                <a:sym typeface="Times New Roman"/>
              </a:rPr>
              <a:t>Basic Terminology</a:t>
            </a:r>
          </a:p>
          <a:p>
            <a:pPr marL="0" marR="0" lvl="0" indent="0" algn="l" rtl="0">
              <a:lnSpc>
                <a:spcPct val="100000"/>
              </a:lnSpc>
              <a:spcBef>
                <a:spcPts val="640"/>
              </a:spcBef>
              <a:spcAft>
                <a:spcPts val="0"/>
              </a:spcAft>
              <a:buClr>
                <a:schemeClr val="dk1"/>
              </a:buClr>
              <a:buSzPct val="98958"/>
              <a:buFont typeface="Arial"/>
              <a:buChar char="•"/>
            </a:pPr>
            <a:r>
              <a:rPr lang="en" sz="2800" dirty="0"/>
              <a:t> Linear Array</a:t>
            </a:r>
          </a:p>
          <a:p>
            <a:pPr marL="0" marR="0" lvl="0" indent="0" algn="l" rtl="0">
              <a:lnSpc>
                <a:spcPct val="100000"/>
              </a:lnSpc>
              <a:spcBef>
                <a:spcPts val="640"/>
              </a:spcBef>
              <a:spcAft>
                <a:spcPts val="0"/>
              </a:spcAft>
              <a:buClr>
                <a:schemeClr val="dk1"/>
              </a:buClr>
              <a:buSzPct val="98958"/>
              <a:buFont typeface="Arial"/>
              <a:buChar char="•"/>
            </a:pPr>
            <a:r>
              <a:rPr lang="en" sz="2800" b="0" i="0" u="none" strike="noStrike" cap="none" dirty="0">
                <a:solidFill>
                  <a:schemeClr val="dk1"/>
                </a:solidFill>
                <a:latin typeface="Times New Roman"/>
                <a:ea typeface="Times New Roman"/>
                <a:cs typeface="Times New Roman"/>
                <a:sym typeface="Times New Roman"/>
              </a:rPr>
              <a:t> Memory Representation of Linear Array</a:t>
            </a:r>
            <a:endParaRPr lang="en" sz="2800" b="0" i="0" u="none" strike="noStrike" cap="none" baseline="0" dirty="0">
              <a:solidFill>
                <a:schemeClr val="dk1"/>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chemeClr val="dk1"/>
              </a:buClr>
              <a:buSzPct val="98958"/>
              <a:buFont typeface="Arial"/>
              <a:buChar char="•"/>
            </a:pPr>
            <a:r>
              <a:rPr lang="en" sz="2800" dirty="0"/>
              <a:t> Traversing Array</a:t>
            </a:r>
          </a:p>
          <a:p>
            <a:pPr marL="0" marR="0" lvl="0" indent="0" algn="l" rtl="0">
              <a:lnSpc>
                <a:spcPct val="100000"/>
              </a:lnSpc>
              <a:spcBef>
                <a:spcPts val="640"/>
              </a:spcBef>
              <a:spcAft>
                <a:spcPts val="0"/>
              </a:spcAft>
              <a:buClr>
                <a:schemeClr val="dk1"/>
              </a:buClr>
              <a:buSzPct val="98958"/>
              <a:buFont typeface="Arial"/>
              <a:buChar char="•"/>
            </a:pPr>
            <a:r>
              <a:rPr lang="en" sz="2800" dirty="0"/>
              <a:t> Insertion and Deletion in Array</a:t>
            </a:r>
          </a:p>
          <a:p>
            <a:pPr marL="0" marR="0" lvl="0" indent="0" algn="l" rtl="0">
              <a:lnSpc>
                <a:spcPct val="100000"/>
              </a:lnSpc>
              <a:spcBef>
                <a:spcPts val="640"/>
              </a:spcBef>
              <a:spcAft>
                <a:spcPts val="0"/>
              </a:spcAft>
              <a:buClr>
                <a:schemeClr val="dk1"/>
              </a:buClr>
              <a:buSzPct val="98958"/>
              <a:buFont typeface="Arial"/>
              <a:buChar char="•"/>
            </a:pPr>
            <a:r>
              <a:rPr lang="en" sz="2800" dirty="0"/>
              <a:t> Sorting (Bubble Sort)</a:t>
            </a:r>
          </a:p>
          <a:p>
            <a:pPr marL="0" marR="0" lvl="0" indent="0" algn="l" rtl="0">
              <a:lnSpc>
                <a:spcPct val="100000"/>
              </a:lnSpc>
              <a:spcBef>
                <a:spcPts val="640"/>
              </a:spcBef>
              <a:spcAft>
                <a:spcPts val="0"/>
              </a:spcAft>
              <a:buClr>
                <a:schemeClr val="dk1"/>
              </a:buClr>
              <a:buSzPct val="98958"/>
              <a:buFont typeface="Arial"/>
              <a:buChar char="•"/>
            </a:pPr>
            <a:r>
              <a:rPr lang="en" sz="2800" dirty="0"/>
              <a:t> Searching (Linear Search and Binary Search)</a:t>
            </a:r>
          </a:p>
          <a:p>
            <a:pPr marL="0" marR="0" lvl="0" indent="0" algn="l" rtl="0">
              <a:lnSpc>
                <a:spcPct val="100000"/>
              </a:lnSpc>
              <a:spcBef>
                <a:spcPts val="640"/>
              </a:spcBef>
              <a:spcAft>
                <a:spcPts val="0"/>
              </a:spcAft>
              <a:buClr>
                <a:schemeClr val="dk1"/>
              </a:buClr>
              <a:buSzPct val="98958"/>
              <a:buFont typeface="Arial"/>
              <a:buChar char="•"/>
            </a:pPr>
            <a:r>
              <a:rPr lang="en" sz="2800" dirty="0"/>
              <a:t> Review Questions</a:t>
            </a:r>
          </a:p>
          <a:p>
            <a:pPr marL="0" marR="0" lvl="0" indent="0" algn="l" rtl="0">
              <a:lnSpc>
                <a:spcPct val="100000"/>
              </a:lnSpc>
              <a:spcBef>
                <a:spcPts val="640"/>
              </a:spcBef>
              <a:spcAft>
                <a:spcPts val="0"/>
              </a:spcAft>
              <a:buClr>
                <a:schemeClr val="dk1"/>
              </a:buClr>
              <a:buSzPct val="98958"/>
              <a:buNone/>
            </a:pPr>
            <a:endParaRPr lang="en" sz="3200" b="0" i="0" u="none" strike="noStrike" cap="none" baseline="0" dirty="0">
              <a:solidFill>
                <a:schemeClr val="dk1"/>
              </a:solidFill>
              <a:latin typeface="Times New Roman"/>
              <a:ea typeface="Times New Roman"/>
              <a:cs typeface="Times New Roman"/>
              <a:sym typeface="Times New Roman"/>
            </a:endParaRPr>
          </a:p>
        </p:txBody>
      </p:sp>
      <p:sp>
        <p:nvSpPr>
          <p:cNvPr id="5" name="Footer Placeholder 4"/>
          <p:cNvSpPr>
            <a:spLocks noGrp="1"/>
          </p:cNvSpPr>
          <p:nvPr>
            <p:ph type="ftr" idx="11"/>
          </p:nvPr>
        </p:nvSpPr>
        <p:spPr>
          <a:xfrm>
            <a:off x="990600" y="6248400"/>
            <a:ext cx="7010400" cy="457200"/>
          </a:xfrm>
        </p:spPr>
        <p:txBody>
          <a:bodyPr/>
          <a:lstStyle/>
          <a:p>
            <a:endParaRPr lang="en-US" sz="1600" dirty="0">
              <a:solidFill>
                <a:srgbClr val="CCFFCC"/>
              </a:solidFill>
              <a:latin typeface="Times New Roman" pitchFamily="18" charset="0"/>
              <a:cs typeface="Times New Roman" pitchFamily="18" charset="0"/>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62000" y="304800"/>
            <a:ext cx="7772400" cy="769401"/>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Times New Roman"/>
              <a:buNone/>
            </a:pPr>
            <a:r>
              <a:rPr lang="en" dirty="0">
                <a:solidFill>
                  <a:srgbClr val="FF0000"/>
                </a:solidFill>
              </a:rPr>
              <a:t>Basic Terminology</a:t>
            </a:r>
            <a:endParaRPr lang="en" sz="4400" b="0" i="0" u="none" strike="noStrike" cap="none" baseline="0" dirty="0">
              <a:solidFill>
                <a:srgbClr val="FF0000"/>
              </a:solidFill>
              <a:latin typeface="Times New Roman"/>
              <a:ea typeface="Times New Roman"/>
              <a:cs typeface="Times New Roman"/>
              <a:sym typeface="Times New Roman"/>
            </a:endParaRPr>
          </a:p>
        </p:txBody>
      </p:sp>
      <p:sp>
        <p:nvSpPr>
          <p:cNvPr id="52" name="Shape 52"/>
          <p:cNvSpPr txBox="1">
            <a:spLocks noGrp="1"/>
          </p:cNvSpPr>
          <p:nvPr>
            <p:ph type="body" idx="1"/>
          </p:nvPr>
        </p:nvSpPr>
        <p:spPr>
          <a:xfrm>
            <a:off x="609600" y="1295400"/>
            <a:ext cx="8229600" cy="4739719"/>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Font typeface="Arial"/>
              <a:buChar char="•"/>
            </a:pPr>
            <a:r>
              <a:rPr lang="en" sz="3200" b="0" i="0" u="none" strike="noStrike" cap="none" baseline="0" dirty="0">
                <a:solidFill>
                  <a:schemeClr val="tx1"/>
                </a:solidFill>
                <a:latin typeface="Times New Roman"/>
                <a:ea typeface="Times New Roman"/>
                <a:cs typeface="Times New Roman"/>
                <a:sym typeface="Times New Roman"/>
              </a:rPr>
              <a:t> </a:t>
            </a:r>
            <a:r>
              <a:rPr lang="en" b="0" dirty="0">
                <a:solidFill>
                  <a:schemeClr val="tx1"/>
                </a:solidFill>
              </a:rPr>
              <a:t>Linear Data Structures</a:t>
            </a:r>
            <a:r>
              <a:rPr lang="en" sz="3200" i="0" u="none" strike="noStrike" cap="none" baseline="0" dirty="0">
                <a:solidFill>
                  <a:schemeClr val="tx1"/>
                </a:solidFill>
                <a:latin typeface="Times New Roman"/>
                <a:ea typeface="Times New Roman"/>
                <a:cs typeface="Times New Roman"/>
                <a:sym typeface="Times New Roman"/>
              </a:rPr>
              <a:t>: </a:t>
            </a:r>
            <a:r>
              <a:rPr lang="en" sz="2800" i="0" u="none" strike="noStrike" cap="none" baseline="0" dirty="0">
                <a:solidFill>
                  <a:schemeClr val="tx1"/>
                </a:solidFill>
                <a:latin typeface="Times New Roman"/>
                <a:ea typeface="Times New Roman"/>
                <a:cs typeface="Times New Roman"/>
                <a:sym typeface="Times New Roman"/>
              </a:rPr>
              <a:t>A</a:t>
            </a:r>
            <a:r>
              <a:rPr lang="en" sz="2800" i="0" u="none" strike="noStrike" cap="none" dirty="0">
                <a:solidFill>
                  <a:schemeClr val="tx1"/>
                </a:solidFill>
                <a:latin typeface="Times New Roman"/>
                <a:ea typeface="Times New Roman"/>
                <a:cs typeface="Times New Roman"/>
                <a:sym typeface="Times New Roman"/>
              </a:rPr>
              <a:t> data structure is said to be linear if its elements form a </a:t>
            </a:r>
            <a:r>
              <a:rPr lang="en" sz="2800" i="1" u="none" strike="noStrike" cap="none" dirty="0">
                <a:solidFill>
                  <a:schemeClr val="tx1"/>
                </a:solidFill>
                <a:latin typeface="Times New Roman"/>
                <a:ea typeface="Times New Roman"/>
                <a:cs typeface="Times New Roman"/>
                <a:sym typeface="Times New Roman"/>
              </a:rPr>
              <a:t>sequence</a:t>
            </a:r>
            <a:r>
              <a:rPr lang="en" sz="2800" dirty="0">
                <a:solidFill>
                  <a:schemeClr val="tx1"/>
                </a:solidFill>
              </a:rPr>
              <a:t> or a linear list.</a:t>
            </a:r>
          </a:p>
          <a:p>
            <a:pPr marL="0" marR="0" lvl="0" indent="0" algn="l" rtl="0">
              <a:lnSpc>
                <a:spcPct val="100000"/>
              </a:lnSpc>
              <a:spcBef>
                <a:spcPts val="640"/>
              </a:spcBef>
              <a:spcAft>
                <a:spcPts val="0"/>
              </a:spcAft>
              <a:buClr>
                <a:schemeClr val="dk1"/>
              </a:buClr>
              <a:buSzPct val="98958"/>
              <a:buFont typeface="Arial"/>
              <a:buChar char="•"/>
            </a:pPr>
            <a:endParaRPr lang="en" sz="2800" dirty="0">
              <a:solidFill>
                <a:schemeClr val="tx1"/>
              </a:solidFill>
            </a:endParaRPr>
          </a:p>
          <a:p>
            <a:pPr marL="0" marR="0" lvl="0" indent="0" algn="l" rtl="0">
              <a:lnSpc>
                <a:spcPct val="100000"/>
              </a:lnSpc>
              <a:spcBef>
                <a:spcPts val="640"/>
              </a:spcBef>
              <a:spcAft>
                <a:spcPts val="0"/>
              </a:spcAft>
              <a:buClr>
                <a:schemeClr val="dk1"/>
              </a:buClr>
              <a:buSzPct val="98958"/>
              <a:buFont typeface="Arial"/>
              <a:buChar char="•"/>
            </a:pPr>
            <a:r>
              <a:rPr lang="en" dirty="0">
                <a:solidFill>
                  <a:schemeClr val="tx1"/>
                </a:solidFill>
              </a:rPr>
              <a:t> Linear Array: </a:t>
            </a:r>
            <a:r>
              <a:rPr lang="en" sz="2800" dirty="0">
                <a:solidFill>
                  <a:schemeClr val="tx1"/>
                </a:solidFill>
              </a:rPr>
              <a:t>is a list of a finite number </a:t>
            </a:r>
            <a:r>
              <a:rPr lang="en" sz="2800" i="1" dirty="0">
                <a:solidFill>
                  <a:schemeClr val="tx1"/>
                </a:solidFill>
              </a:rPr>
              <a:t>n </a:t>
            </a:r>
            <a:r>
              <a:rPr lang="en" sz="2800" dirty="0">
                <a:solidFill>
                  <a:schemeClr val="tx1"/>
                </a:solidFill>
              </a:rPr>
              <a:t>of </a:t>
            </a:r>
            <a:r>
              <a:rPr lang="en" sz="2800" i="1" dirty="0">
                <a:solidFill>
                  <a:schemeClr val="tx1"/>
                </a:solidFill>
              </a:rPr>
              <a:t>homogeneous</a:t>
            </a:r>
            <a:r>
              <a:rPr lang="en" sz="2800" dirty="0">
                <a:solidFill>
                  <a:schemeClr val="tx1"/>
                </a:solidFill>
              </a:rPr>
              <a:t> data elements such that:</a:t>
            </a:r>
            <a:br>
              <a:rPr lang="en" sz="2800" dirty="0">
                <a:solidFill>
                  <a:schemeClr val="tx1"/>
                </a:solidFill>
              </a:rPr>
            </a:br>
            <a:r>
              <a:rPr lang="en" sz="2800" dirty="0">
                <a:solidFill>
                  <a:schemeClr val="tx1"/>
                </a:solidFill>
              </a:rPr>
              <a:t>  (a) the elements of the array are referenced by an index set consisting of </a:t>
            </a:r>
            <a:r>
              <a:rPr lang="en" sz="2800" i="1" dirty="0">
                <a:solidFill>
                  <a:schemeClr val="tx1"/>
                </a:solidFill>
              </a:rPr>
              <a:t>n consecutive numbers</a:t>
            </a:r>
            <a:r>
              <a:rPr lang="en" sz="2800" dirty="0">
                <a:solidFill>
                  <a:schemeClr val="tx1"/>
                </a:solidFill>
              </a:rPr>
              <a:t>.</a:t>
            </a:r>
            <a:br>
              <a:rPr lang="en" sz="2800" dirty="0">
                <a:solidFill>
                  <a:schemeClr val="tx1"/>
                </a:solidFill>
              </a:rPr>
            </a:br>
            <a:r>
              <a:rPr lang="en" sz="2800" dirty="0">
                <a:solidFill>
                  <a:schemeClr val="tx1"/>
                </a:solidFill>
              </a:rPr>
              <a:t>  (b) the elements of the array are stored respectively in successive memory locations.</a:t>
            </a:r>
            <a:br>
              <a:rPr lang="en" sz="2800" dirty="0">
                <a:solidFill>
                  <a:schemeClr val="tx1"/>
                </a:solidFill>
              </a:rPr>
            </a:br>
            <a:endParaRPr lang="en" sz="3200" b="0" i="0" u="none" strike="noStrike" cap="none" baseline="0" dirty="0">
              <a:solidFill>
                <a:schemeClr val="tx1"/>
              </a:solidFill>
              <a:sym typeface="Times New Roman"/>
            </a:endParaRPr>
          </a:p>
        </p:txBody>
      </p:sp>
      <p:sp>
        <p:nvSpPr>
          <p:cNvPr id="5" name="Footer Placeholder 4"/>
          <p:cNvSpPr>
            <a:spLocks noGrp="1"/>
          </p:cNvSpPr>
          <p:nvPr>
            <p:ph type="ftr" idx="11"/>
          </p:nvPr>
        </p:nvSpPr>
        <p:spPr>
          <a:xfrm>
            <a:off x="990600" y="6248400"/>
            <a:ext cx="7010400" cy="457200"/>
          </a:xfrm>
        </p:spPr>
        <p:txBody>
          <a:bodyPr/>
          <a:lstStyle/>
          <a:p>
            <a:endParaRPr lang="en-US" sz="1600" dirty="0">
              <a:solidFill>
                <a:srgbClr val="CCFFCC"/>
              </a:solidFill>
              <a:latin typeface="Times New Roman" pitchFamily="18" charset="0"/>
              <a:cs typeface="Times New Roman" pitchFamily="18" charset="0"/>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
                                            <p:txEl>
                                              <p:pRg st="2" end="2"/>
                                            </p:txEl>
                                          </p:spTgt>
                                        </p:tgtEl>
                                        <p:attrNameLst>
                                          <p:attrName>style.visibility</p:attrName>
                                        </p:attrNameLst>
                                      </p:cBhvr>
                                      <p:to>
                                        <p:strVal val="visible"/>
                                      </p:to>
                                    </p:set>
                                    <p:animEffect transition="in" filter="wipe(down)">
                                      <p:cBhvr>
                                        <p:cTn id="12" dur="500"/>
                                        <p:tgtEl>
                                          <p:spTgt spid="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62000" y="304800"/>
            <a:ext cx="7772400" cy="769401"/>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Times New Roman"/>
              <a:buNone/>
            </a:pPr>
            <a:r>
              <a:rPr lang="en" sz="4400" b="0" i="0" u="none" strike="noStrike" cap="none" baseline="0" dirty="0">
                <a:solidFill>
                  <a:srgbClr val="FF0000"/>
                </a:solidFill>
                <a:latin typeface="Times New Roman"/>
                <a:ea typeface="Times New Roman"/>
                <a:cs typeface="Times New Roman"/>
                <a:sym typeface="Times New Roman"/>
              </a:rPr>
              <a:t>Key Terms</a:t>
            </a:r>
          </a:p>
        </p:txBody>
      </p:sp>
      <p:sp>
        <p:nvSpPr>
          <p:cNvPr id="52" name="Shape 52"/>
          <p:cNvSpPr txBox="1">
            <a:spLocks noGrp="1"/>
          </p:cNvSpPr>
          <p:nvPr>
            <p:ph type="body" idx="1"/>
          </p:nvPr>
        </p:nvSpPr>
        <p:spPr>
          <a:xfrm>
            <a:off x="762000" y="1295400"/>
            <a:ext cx="7772400" cy="2785338"/>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Font typeface="Arial"/>
              <a:buChar char="•"/>
            </a:pPr>
            <a:r>
              <a:rPr lang="en" sz="3200" b="0" i="0" u="none" strike="noStrike" cap="none" baseline="0" dirty="0">
                <a:solidFill>
                  <a:schemeClr val="dk1"/>
                </a:solidFill>
                <a:latin typeface="Times New Roman"/>
                <a:ea typeface="Times New Roman"/>
                <a:cs typeface="Times New Roman"/>
                <a:sym typeface="Times New Roman"/>
              </a:rPr>
              <a:t> Size / Length of Array</a:t>
            </a:r>
          </a:p>
          <a:p>
            <a:pPr marL="0" marR="0" lvl="0" indent="0" algn="l" rtl="0">
              <a:lnSpc>
                <a:spcPct val="100000"/>
              </a:lnSpc>
              <a:spcBef>
                <a:spcPts val="640"/>
              </a:spcBef>
              <a:spcAft>
                <a:spcPts val="0"/>
              </a:spcAft>
              <a:buClr>
                <a:schemeClr val="dk1"/>
              </a:buClr>
              <a:buSzPct val="98958"/>
              <a:buFont typeface="Arial"/>
              <a:buChar char="•"/>
            </a:pPr>
            <a:r>
              <a:rPr lang="en" dirty="0"/>
              <a:t> Index of Array</a:t>
            </a:r>
          </a:p>
          <a:p>
            <a:pPr marL="0" marR="0" lvl="0" indent="0" algn="l" rtl="0">
              <a:lnSpc>
                <a:spcPct val="100000"/>
              </a:lnSpc>
              <a:spcBef>
                <a:spcPts val="640"/>
              </a:spcBef>
              <a:spcAft>
                <a:spcPts val="0"/>
              </a:spcAft>
              <a:buClr>
                <a:schemeClr val="dk1"/>
              </a:buClr>
              <a:buSzPct val="98958"/>
              <a:buFont typeface="Arial"/>
              <a:buChar char="•"/>
            </a:pPr>
            <a:r>
              <a:rPr lang="en" sz="3200" b="0" i="0" u="none" strike="noStrike" cap="none" dirty="0">
                <a:solidFill>
                  <a:schemeClr val="dk1"/>
                </a:solidFill>
                <a:latin typeface="Times New Roman"/>
                <a:ea typeface="Times New Roman"/>
                <a:cs typeface="Times New Roman"/>
                <a:sym typeface="Times New Roman"/>
              </a:rPr>
              <a:t> Upper bound and Lower bound of Array</a:t>
            </a:r>
          </a:p>
          <a:p>
            <a:pPr marL="0" marR="0" lvl="0" indent="0" algn="l" rtl="0">
              <a:lnSpc>
                <a:spcPct val="100000"/>
              </a:lnSpc>
              <a:spcBef>
                <a:spcPts val="640"/>
              </a:spcBef>
              <a:spcAft>
                <a:spcPts val="0"/>
              </a:spcAft>
              <a:buClr>
                <a:schemeClr val="dk1"/>
              </a:buClr>
              <a:buSzPct val="98958"/>
              <a:buNone/>
            </a:pPr>
            <a:br>
              <a:rPr lang="en" sz="3200" b="0" i="0" u="none" strike="noStrike" cap="none" baseline="0" dirty="0">
                <a:solidFill>
                  <a:schemeClr val="dk1"/>
                </a:solidFill>
                <a:latin typeface="Times New Roman"/>
                <a:ea typeface="Times New Roman"/>
                <a:cs typeface="Times New Roman"/>
                <a:sym typeface="Times New Roman"/>
              </a:rPr>
            </a:br>
            <a:endParaRPr lang="en" sz="3200" b="0" i="0" u="none" strike="noStrike" cap="none" baseline="0" dirty="0">
              <a:solidFill>
                <a:schemeClr val="dk1"/>
              </a:solidFill>
              <a:latin typeface="Times New Roman"/>
              <a:ea typeface="Times New Roman"/>
              <a:cs typeface="Times New Roman"/>
              <a:sym typeface="Times New Roman"/>
            </a:endParaRPr>
          </a:p>
        </p:txBody>
      </p:sp>
      <p:sp>
        <p:nvSpPr>
          <p:cNvPr id="5" name="Footer Placeholder 4"/>
          <p:cNvSpPr>
            <a:spLocks noGrp="1"/>
          </p:cNvSpPr>
          <p:nvPr>
            <p:ph type="ftr" idx="11"/>
          </p:nvPr>
        </p:nvSpPr>
        <p:spPr>
          <a:xfrm>
            <a:off x="990600" y="6248400"/>
            <a:ext cx="7010400" cy="457200"/>
          </a:xfrm>
        </p:spPr>
        <p:txBody>
          <a:bodyPr/>
          <a:lstStyle/>
          <a:p>
            <a:endParaRPr lang="en-US" sz="1600" dirty="0">
              <a:solidFill>
                <a:srgbClr val="CCFFCC"/>
              </a:solidFill>
              <a:latin typeface="Times New Roman" pitchFamily="18" charset="0"/>
              <a:cs typeface="Times New Roman" pitchFamily="18" charset="0"/>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143000" y="228600"/>
            <a:ext cx="7696200" cy="707846"/>
          </a:xfrm>
          <a:prstGeom prst="rect">
            <a:avLst/>
          </a:prstGeom>
          <a:noFill/>
          <a:ln>
            <a:noFill/>
          </a:ln>
        </p:spPr>
        <p:txBody>
          <a:bodyPr wrap="square"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Times New Roman"/>
              <a:buNone/>
            </a:pPr>
            <a:r>
              <a:rPr lang="en" sz="4000" b="0" i="0" u="none" strike="noStrike" cap="none" baseline="0" dirty="0">
                <a:solidFill>
                  <a:srgbClr val="FF0000"/>
                </a:solidFill>
                <a:latin typeface="Times New Roman"/>
                <a:ea typeface="Times New Roman"/>
                <a:cs typeface="Times New Roman"/>
                <a:sym typeface="Times New Roman"/>
              </a:rPr>
              <a:t>Memory Representation of Arrays</a:t>
            </a:r>
          </a:p>
        </p:txBody>
      </p:sp>
      <p:sp>
        <p:nvSpPr>
          <p:cNvPr id="5" name="Footer Placeholder 4"/>
          <p:cNvSpPr>
            <a:spLocks noGrp="1"/>
          </p:cNvSpPr>
          <p:nvPr>
            <p:ph type="ftr" idx="11"/>
          </p:nvPr>
        </p:nvSpPr>
        <p:spPr>
          <a:xfrm>
            <a:off x="990600" y="6248400"/>
            <a:ext cx="7010400" cy="457200"/>
          </a:xfrm>
        </p:spPr>
        <p:txBody>
          <a:bodyPr/>
          <a:lstStyle/>
          <a:p>
            <a:endParaRPr lang="en-US" sz="1600" dirty="0">
              <a:solidFill>
                <a:srgbClr val="CCFFCC"/>
              </a:solidFill>
              <a:latin typeface="Times New Roman" pitchFamily="18" charset="0"/>
              <a:cs typeface="Times New Roman" pitchFamily="18" charset="0"/>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graphicFrame>
        <p:nvGraphicFramePr>
          <p:cNvPr id="8" name="Table 7"/>
          <p:cNvGraphicFramePr>
            <a:graphicFrameLocks noGrp="1"/>
          </p:cNvGraphicFramePr>
          <p:nvPr/>
        </p:nvGraphicFramePr>
        <p:xfrm>
          <a:off x="5867400" y="1798320"/>
          <a:ext cx="2667000" cy="4450080"/>
        </p:xfrm>
        <a:graphic>
          <a:graphicData uri="http://schemas.openxmlformats.org/drawingml/2006/table">
            <a:tbl>
              <a:tblPr firstRow="1" bandRow="1">
                <a:effectLst>
                  <a:outerShdw blurRad="50800" dist="50800" dir="5400000" algn="ctr" rotWithShape="0">
                    <a:schemeClr val="tx1"/>
                  </a:outerShdw>
                </a:effectLst>
              </a:tblPr>
              <a:tblGrid>
                <a:gridCol w="2667000">
                  <a:extLst>
                    <a:ext uri="{9D8B030D-6E8A-4147-A177-3AD203B41FA5}">
                      <a16:colId xmlns:a16="http://schemas.microsoft.com/office/drawing/2014/main" val="20000"/>
                    </a:ext>
                  </a:extLst>
                </a:gridCol>
              </a:tblGrid>
              <a:tr h="370840">
                <a:tc>
                  <a:txBody>
                    <a:bodyPr/>
                    <a:lstStyle/>
                    <a:p>
                      <a:pPr algn="ctr"/>
                      <a:r>
                        <a:rPr lang="en-US" dirty="0"/>
                        <a:t>1001</a:t>
                      </a:r>
                    </a:p>
                  </a:txBody>
                  <a:tcPr/>
                </a:tc>
                <a:extLst>
                  <a:ext uri="{0D108BD9-81ED-4DB2-BD59-A6C34878D82A}">
                    <a16:rowId xmlns:a16="http://schemas.microsoft.com/office/drawing/2014/main" val="10000"/>
                  </a:ext>
                </a:extLst>
              </a:tr>
              <a:tr h="370840">
                <a:tc>
                  <a:txBody>
                    <a:bodyPr/>
                    <a:lstStyle/>
                    <a:p>
                      <a:pPr algn="ctr"/>
                      <a:r>
                        <a:rPr lang="en-US" dirty="0"/>
                        <a:t>1002</a:t>
                      </a:r>
                    </a:p>
                  </a:txBody>
                  <a:tcPr/>
                </a:tc>
                <a:extLst>
                  <a:ext uri="{0D108BD9-81ED-4DB2-BD59-A6C34878D82A}">
                    <a16:rowId xmlns:a16="http://schemas.microsoft.com/office/drawing/2014/main" val="10001"/>
                  </a:ext>
                </a:extLst>
              </a:tr>
              <a:tr h="370840">
                <a:tc>
                  <a:txBody>
                    <a:bodyPr/>
                    <a:lstStyle/>
                    <a:p>
                      <a:pPr algn="ctr"/>
                      <a:r>
                        <a:rPr lang="en-US" dirty="0"/>
                        <a:t>1003</a:t>
                      </a:r>
                    </a:p>
                  </a:txBody>
                  <a:tcPr/>
                </a:tc>
                <a:extLst>
                  <a:ext uri="{0D108BD9-81ED-4DB2-BD59-A6C34878D82A}">
                    <a16:rowId xmlns:a16="http://schemas.microsoft.com/office/drawing/2014/main" val="10002"/>
                  </a:ext>
                </a:extLst>
              </a:tr>
              <a:tr h="370840">
                <a:tc>
                  <a:txBody>
                    <a:bodyPr/>
                    <a:lstStyle/>
                    <a:p>
                      <a:pPr algn="ctr"/>
                      <a:r>
                        <a:rPr lang="en-US" dirty="0"/>
                        <a:t>1004</a:t>
                      </a:r>
                    </a:p>
                  </a:txBody>
                  <a:tcPr/>
                </a:tc>
                <a:extLst>
                  <a:ext uri="{0D108BD9-81ED-4DB2-BD59-A6C34878D82A}">
                    <a16:rowId xmlns:a16="http://schemas.microsoft.com/office/drawing/2014/main" val="10003"/>
                  </a:ext>
                </a:extLst>
              </a:tr>
              <a:tr h="370840">
                <a:tc>
                  <a:txBody>
                    <a:bodyPr/>
                    <a:lstStyle/>
                    <a:p>
                      <a:pPr algn="ctr"/>
                      <a:r>
                        <a:rPr lang="en-US" dirty="0"/>
                        <a:t>1005</a:t>
                      </a:r>
                    </a:p>
                  </a:txBody>
                  <a:tcPr/>
                </a:tc>
                <a:extLst>
                  <a:ext uri="{0D108BD9-81ED-4DB2-BD59-A6C34878D82A}">
                    <a16:rowId xmlns:a16="http://schemas.microsoft.com/office/drawing/2014/main" val="10004"/>
                  </a:ext>
                </a:extLst>
              </a:tr>
              <a:tr h="370840">
                <a:tc>
                  <a:txBody>
                    <a:bodyPr/>
                    <a:lstStyle/>
                    <a:p>
                      <a:pPr algn="ctr"/>
                      <a:r>
                        <a:rPr lang="en-US" dirty="0"/>
                        <a:t>1006</a:t>
                      </a:r>
                    </a:p>
                  </a:txBody>
                  <a:tcPr/>
                </a:tc>
                <a:extLst>
                  <a:ext uri="{0D108BD9-81ED-4DB2-BD59-A6C34878D82A}">
                    <a16:rowId xmlns:a16="http://schemas.microsoft.com/office/drawing/2014/main" val="10005"/>
                  </a:ext>
                </a:extLst>
              </a:tr>
              <a:tr h="370840">
                <a:tc>
                  <a:txBody>
                    <a:bodyPr/>
                    <a:lstStyle/>
                    <a:p>
                      <a:pPr algn="ctr"/>
                      <a:r>
                        <a:rPr lang="en-US" dirty="0"/>
                        <a:t>1007</a:t>
                      </a:r>
                    </a:p>
                  </a:txBody>
                  <a:tcPr/>
                </a:tc>
                <a:extLst>
                  <a:ext uri="{0D108BD9-81ED-4DB2-BD59-A6C34878D82A}">
                    <a16:rowId xmlns:a16="http://schemas.microsoft.com/office/drawing/2014/main" val="10006"/>
                  </a:ext>
                </a:extLst>
              </a:tr>
              <a:tr h="370840">
                <a:tc>
                  <a:txBody>
                    <a:bodyPr/>
                    <a:lstStyle/>
                    <a:p>
                      <a:pPr algn="ctr"/>
                      <a:r>
                        <a:rPr lang="en-US" dirty="0"/>
                        <a:t>1008</a:t>
                      </a:r>
                    </a:p>
                  </a:txBody>
                  <a:tcPr/>
                </a:tc>
                <a:extLst>
                  <a:ext uri="{0D108BD9-81ED-4DB2-BD59-A6C34878D82A}">
                    <a16:rowId xmlns:a16="http://schemas.microsoft.com/office/drawing/2014/main" val="10007"/>
                  </a:ext>
                </a:extLst>
              </a:tr>
              <a:tr h="370840">
                <a:tc>
                  <a:txBody>
                    <a:bodyPr/>
                    <a:lstStyle/>
                    <a:p>
                      <a:pPr algn="ctr"/>
                      <a:r>
                        <a:rPr lang="en-US" dirty="0"/>
                        <a:t>1009</a:t>
                      </a:r>
                    </a:p>
                  </a:txBody>
                  <a:tcPr/>
                </a:tc>
                <a:extLst>
                  <a:ext uri="{0D108BD9-81ED-4DB2-BD59-A6C34878D82A}">
                    <a16:rowId xmlns:a16="http://schemas.microsoft.com/office/drawing/2014/main" val="10008"/>
                  </a:ext>
                </a:extLst>
              </a:tr>
              <a:tr h="370840">
                <a:tc>
                  <a:txBody>
                    <a:bodyPr/>
                    <a:lstStyle/>
                    <a:p>
                      <a:pPr algn="ctr"/>
                      <a:r>
                        <a:rPr lang="en-US" dirty="0"/>
                        <a:t>1010</a:t>
                      </a:r>
                    </a:p>
                  </a:txBody>
                  <a:tcPr/>
                </a:tc>
                <a:extLst>
                  <a:ext uri="{0D108BD9-81ED-4DB2-BD59-A6C34878D82A}">
                    <a16:rowId xmlns:a16="http://schemas.microsoft.com/office/drawing/2014/main" val="10009"/>
                  </a:ext>
                </a:extLst>
              </a:tr>
              <a:tr h="370840">
                <a:tc>
                  <a:txBody>
                    <a:bodyPr/>
                    <a:lstStyle/>
                    <a:p>
                      <a:pPr algn="ctr"/>
                      <a:r>
                        <a:rPr lang="en-US" dirty="0"/>
                        <a:t>1011</a:t>
                      </a:r>
                    </a:p>
                  </a:txBody>
                  <a:tcPr/>
                </a:tc>
                <a:extLst>
                  <a:ext uri="{0D108BD9-81ED-4DB2-BD59-A6C34878D82A}">
                    <a16:rowId xmlns:a16="http://schemas.microsoft.com/office/drawing/2014/main" val="10010"/>
                  </a:ext>
                </a:extLst>
              </a:tr>
              <a:tr h="370840">
                <a:tc>
                  <a:txBody>
                    <a:bodyPr/>
                    <a:lstStyle/>
                    <a:p>
                      <a:pPr algn="ctr"/>
                      <a:r>
                        <a:rPr lang="en-US" dirty="0"/>
                        <a:t>1012</a:t>
                      </a:r>
                    </a:p>
                  </a:txBody>
                  <a:tcPr/>
                </a:tc>
                <a:extLst>
                  <a:ext uri="{0D108BD9-81ED-4DB2-BD59-A6C34878D82A}">
                    <a16:rowId xmlns:a16="http://schemas.microsoft.com/office/drawing/2014/main" val="10011"/>
                  </a:ext>
                </a:extLst>
              </a:tr>
            </a:tbl>
          </a:graphicData>
        </a:graphic>
      </p:graphicFrame>
      <p:graphicFrame>
        <p:nvGraphicFramePr>
          <p:cNvPr id="9" name="Table 8"/>
          <p:cNvGraphicFramePr>
            <a:graphicFrameLocks noGrp="1"/>
          </p:cNvGraphicFramePr>
          <p:nvPr/>
        </p:nvGraphicFramePr>
        <p:xfrm>
          <a:off x="1219200" y="1066800"/>
          <a:ext cx="4114800" cy="370840"/>
        </p:xfrm>
        <a:graphic>
          <a:graphicData uri="http://schemas.openxmlformats.org/drawingml/2006/table">
            <a:tbl>
              <a:tblPr firstRow="1" bandRow="1"/>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tblGrid>
              <a:tr h="370840">
                <a:tc>
                  <a:txBody>
                    <a:bodyPr/>
                    <a:lstStyle/>
                    <a:p>
                      <a:pPr algn="ctr"/>
                      <a:r>
                        <a:rPr lang="en-US" dirty="0"/>
                        <a:t>19</a:t>
                      </a:r>
                    </a:p>
                  </a:txBody>
                  <a:tcPr/>
                </a:tc>
                <a:tc>
                  <a:txBody>
                    <a:bodyPr/>
                    <a:lstStyle/>
                    <a:p>
                      <a:pPr algn="ctr"/>
                      <a:r>
                        <a:rPr lang="en-US" dirty="0"/>
                        <a:t>5</a:t>
                      </a:r>
                    </a:p>
                  </a:txBody>
                  <a:tcPr/>
                </a:tc>
                <a:tc>
                  <a:txBody>
                    <a:bodyPr/>
                    <a:lstStyle/>
                    <a:p>
                      <a:pPr algn="ctr"/>
                      <a:r>
                        <a:rPr lang="en-US" dirty="0"/>
                        <a:t>42</a:t>
                      </a:r>
                    </a:p>
                  </a:txBody>
                  <a:tcPr/>
                </a:tc>
                <a:tc>
                  <a:txBody>
                    <a:bodyPr/>
                    <a:lstStyle/>
                    <a:p>
                      <a:pPr algn="ctr"/>
                      <a:r>
                        <a:rPr lang="en-US" dirty="0"/>
                        <a:t>18</a:t>
                      </a:r>
                    </a:p>
                  </a:txBody>
                  <a:tcPr/>
                </a:tc>
                <a:tc>
                  <a:txBody>
                    <a:bodyPr/>
                    <a:lstStyle/>
                    <a:p>
                      <a:pPr algn="ctr"/>
                      <a:r>
                        <a:rPr lang="en-US" dirty="0"/>
                        <a:t>199</a:t>
                      </a:r>
                    </a:p>
                  </a:txBody>
                  <a:tcPr/>
                </a:tc>
                <a:extLst>
                  <a:ext uri="{0D108BD9-81ED-4DB2-BD59-A6C34878D82A}">
                    <a16:rowId xmlns:a16="http://schemas.microsoft.com/office/drawing/2014/main" val="10000"/>
                  </a:ext>
                </a:extLst>
              </a:tr>
            </a:tbl>
          </a:graphicData>
        </a:graphic>
      </p:graphicFrame>
      <p:cxnSp>
        <p:nvCxnSpPr>
          <p:cNvPr id="11" name="Elbow Connector 10"/>
          <p:cNvCxnSpPr/>
          <p:nvPr/>
        </p:nvCxnSpPr>
        <p:spPr>
          <a:xfrm>
            <a:off x="1600200" y="1828800"/>
            <a:ext cx="4114800" cy="1295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1408906" y="1638300"/>
            <a:ext cx="381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000" fill="hold"/>
                                        <p:tgtEl>
                                          <p:spTgt spid="8"/>
                                        </p:tgtEl>
                                        <p:attrNameLst>
                                          <p:attrName>ppt_x</p:attrName>
                                        </p:attrNameLst>
                                      </p:cBhvr>
                                      <p:tavLst>
                                        <p:tav tm="0">
                                          <p:val>
                                            <p:strVal val="#ppt_x"/>
                                          </p:val>
                                        </p:tav>
                                        <p:tav tm="100000">
                                          <p:val>
                                            <p:strVal val="#ppt_x"/>
                                          </p:val>
                                        </p:tav>
                                      </p:tavLst>
                                    </p:anim>
                                    <p:anim calcmode="lin" valueType="num">
                                      <p:cBhvr additive="base">
                                        <p:cTn id="12" dur="20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2000"/>
                                        <p:tgtEl>
                                          <p:spTgt spid="11"/>
                                        </p:tgtEl>
                                      </p:cBhvr>
                                    </p:animEffect>
                                  </p:childTnLst>
                                </p:cTn>
                              </p:par>
                              <p:par>
                                <p:cTn id="18" presetID="22" presetClass="entr" presetSubtype="1"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up)">
                                      <p:cBhvr>
                                        <p:cTn id="20"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62000" y="304800"/>
            <a:ext cx="7772400" cy="769401"/>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Times New Roman"/>
              <a:buNone/>
            </a:pPr>
            <a:r>
              <a:rPr lang="en" sz="4400" b="0" i="0" u="none" strike="noStrike" cap="none" baseline="0" dirty="0">
                <a:solidFill>
                  <a:srgbClr val="FF0000"/>
                </a:solidFill>
                <a:latin typeface="Times New Roman"/>
                <a:ea typeface="Times New Roman"/>
                <a:cs typeface="Times New Roman"/>
                <a:sym typeface="Times New Roman"/>
              </a:rPr>
              <a:t>Traversing Linear Array</a:t>
            </a:r>
          </a:p>
        </p:txBody>
      </p:sp>
      <p:sp>
        <p:nvSpPr>
          <p:cNvPr id="52" name="Shape 52"/>
          <p:cNvSpPr txBox="1">
            <a:spLocks noGrp="1"/>
          </p:cNvSpPr>
          <p:nvPr>
            <p:ph type="body" idx="1"/>
          </p:nvPr>
        </p:nvSpPr>
        <p:spPr>
          <a:xfrm>
            <a:off x="762000" y="990600"/>
            <a:ext cx="7924800" cy="5416827"/>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Font typeface="Arial"/>
              <a:buChar char="•"/>
            </a:pPr>
            <a:r>
              <a:rPr lang="en" sz="3200" b="0" i="0" u="none" strike="noStrike" cap="none" baseline="0" dirty="0">
                <a:solidFill>
                  <a:schemeClr val="dk1"/>
                </a:solidFill>
                <a:latin typeface="Times New Roman"/>
                <a:ea typeface="Times New Roman"/>
                <a:cs typeface="Times New Roman"/>
                <a:sym typeface="Times New Roman"/>
              </a:rPr>
              <a:t> </a:t>
            </a:r>
            <a:r>
              <a:rPr lang="en" sz="2800" b="0" i="0" u="none" strike="noStrike" cap="none" baseline="0" dirty="0">
                <a:solidFill>
                  <a:schemeClr val="dk1"/>
                </a:solidFill>
                <a:latin typeface="Times New Roman"/>
                <a:ea typeface="Times New Roman"/>
                <a:cs typeface="Times New Roman"/>
                <a:sym typeface="Times New Roman"/>
              </a:rPr>
              <a:t>Suppose we have to count the number of element</a:t>
            </a:r>
            <a:r>
              <a:rPr lang="en" sz="2800" b="0" i="0" u="none" strike="noStrike" cap="none" dirty="0">
                <a:solidFill>
                  <a:schemeClr val="dk1"/>
                </a:solidFill>
                <a:latin typeface="Times New Roman"/>
                <a:ea typeface="Times New Roman"/>
                <a:cs typeface="Times New Roman"/>
                <a:sym typeface="Times New Roman"/>
              </a:rPr>
              <a:t> in an array or print all the elements of array.</a:t>
            </a:r>
            <a:br>
              <a:rPr lang="en" sz="2800" b="0" i="0" u="none" strike="noStrike" cap="none" dirty="0">
                <a:solidFill>
                  <a:schemeClr val="dk1"/>
                </a:solidFill>
                <a:latin typeface="Times New Roman"/>
                <a:ea typeface="Times New Roman"/>
                <a:cs typeface="Times New Roman"/>
                <a:sym typeface="Times New Roman"/>
              </a:rPr>
            </a:br>
            <a:endParaRPr lang="en" dirty="0"/>
          </a:p>
          <a:p>
            <a:pPr marL="0" marR="0" lvl="0" indent="0" algn="l" rtl="0">
              <a:lnSpc>
                <a:spcPct val="100000"/>
              </a:lnSpc>
              <a:spcBef>
                <a:spcPts val="640"/>
              </a:spcBef>
              <a:spcAft>
                <a:spcPts val="0"/>
              </a:spcAft>
              <a:buClr>
                <a:schemeClr val="dk1"/>
              </a:buClr>
              <a:buSzPct val="98958"/>
              <a:buFont typeface="Arial"/>
              <a:buChar char="•"/>
            </a:pPr>
            <a:r>
              <a:rPr lang="en" sz="2800" dirty="0"/>
              <a:t> </a:t>
            </a:r>
            <a:r>
              <a:rPr lang="en" sz="2800" dirty="0">
                <a:solidFill>
                  <a:srgbClr val="FF0000"/>
                </a:solidFill>
              </a:rPr>
              <a:t>Algorithm 1: (Using While Loop)</a:t>
            </a:r>
            <a:br>
              <a:rPr lang="en" sz="2800" dirty="0">
                <a:solidFill>
                  <a:srgbClr val="FF0000"/>
                </a:solidFill>
              </a:rPr>
            </a:br>
            <a:endParaRPr lang="en" sz="2800" dirty="0">
              <a:solidFill>
                <a:srgbClr val="FF0000"/>
              </a:solidFill>
            </a:endParaRPr>
          </a:p>
          <a:p>
            <a:pPr marL="514350" marR="0" lvl="0" indent="-514350" algn="l" rtl="0">
              <a:lnSpc>
                <a:spcPct val="100000"/>
              </a:lnSpc>
              <a:spcBef>
                <a:spcPts val="640"/>
              </a:spcBef>
              <a:spcAft>
                <a:spcPts val="0"/>
              </a:spcAft>
              <a:buClr>
                <a:schemeClr val="dk1"/>
              </a:buClr>
              <a:buSzPct val="98958"/>
              <a:buAutoNum type="arabicPeriod"/>
            </a:pPr>
            <a:r>
              <a:rPr lang="en" sz="2800" dirty="0">
                <a:solidFill>
                  <a:schemeClr val="tx1"/>
                </a:solidFill>
              </a:rPr>
              <a:t>[Initialize Counter.] Set K &lt;- LB.</a:t>
            </a:r>
          </a:p>
          <a:p>
            <a:pPr marL="514350" marR="0" lvl="0" indent="-514350" algn="l" rtl="0">
              <a:lnSpc>
                <a:spcPct val="100000"/>
              </a:lnSpc>
              <a:spcBef>
                <a:spcPts val="640"/>
              </a:spcBef>
              <a:spcAft>
                <a:spcPts val="0"/>
              </a:spcAft>
              <a:buClr>
                <a:schemeClr val="dk1"/>
              </a:buClr>
              <a:buSzPct val="98958"/>
              <a:buAutoNum type="arabicPeriod"/>
            </a:pPr>
            <a:r>
              <a:rPr lang="en" sz="2800" dirty="0">
                <a:solidFill>
                  <a:schemeClr val="tx1"/>
                </a:solidFill>
              </a:rPr>
              <a:t>Repeat Step 3 and 4 while K&lt;= UB.</a:t>
            </a:r>
          </a:p>
          <a:p>
            <a:pPr marL="514350" marR="0" lvl="0" indent="-514350" algn="l" rtl="0">
              <a:lnSpc>
                <a:spcPct val="100000"/>
              </a:lnSpc>
              <a:spcBef>
                <a:spcPts val="640"/>
              </a:spcBef>
              <a:spcAft>
                <a:spcPts val="0"/>
              </a:spcAft>
              <a:buClr>
                <a:schemeClr val="dk1"/>
              </a:buClr>
              <a:buSzPct val="98958"/>
              <a:buAutoNum type="arabicPeriod"/>
            </a:pPr>
            <a:r>
              <a:rPr lang="en" sz="2800" dirty="0">
                <a:solidFill>
                  <a:schemeClr val="tx1"/>
                </a:solidFill>
              </a:rPr>
              <a:t>           [Visit Element.] Apply PROCESS to A[K].</a:t>
            </a:r>
          </a:p>
          <a:p>
            <a:pPr marL="514350" marR="0" lvl="0" indent="-514350" algn="l" rtl="0">
              <a:lnSpc>
                <a:spcPct val="100000"/>
              </a:lnSpc>
              <a:spcBef>
                <a:spcPts val="640"/>
              </a:spcBef>
              <a:spcAft>
                <a:spcPts val="0"/>
              </a:spcAft>
              <a:buClr>
                <a:schemeClr val="dk1"/>
              </a:buClr>
              <a:buSzPct val="98958"/>
              <a:buAutoNum type="arabicPeriod"/>
            </a:pPr>
            <a:r>
              <a:rPr lang="en" sz="2800" dirty="0">
                <a:solidFill>
                  <a:schemeClr val="tx1"/>
                </a:solidFill>
              </a:rPr>
              <a:t>           [Increase Counter.] Set K &lt;- K+1.</a:t>
            </a:r>
            <a:br>
              <a:rPr lang="en" sz="2800" dirty="0">
                <a:solidFill>
                  <a:schemeClr val="tx1"/>
                </a:solidFill>
              </a:rPr>
            </a:br>
            <a:r>
              <a:rPr lang="en" sz="2800" dirty="0">
                <a:solidFill>
                  <a:schemeClr val="tx1"/>
                </a:solidFill>
              </a:rPr>
              <a:t>[End of Step 2 Loop.]</a:t>
            </a:r>
          </a:p>
          <a:p>
            <a:pPr marL="514350" marR="0" lvl="0" indent="-514350" algn="l" rtl="0">
              <a:lnSpc>
                <a:spcPct val="100000"/>
              </a:lnSpc>
              <a:spcBef>
                <a:spcPts val="640"/>
              </a:spcBef>
              <a:spcAft>
                <a:spcPts val="0"/>
              </a:spcAft>
              <a:buClr>
                <a:schemeClr val="dk1"/>
              </a:buClr>
              <a:buSzPct val="98958"/>
              <a:buAutoNum type="arabicPeriod"/>
            </a:pPr>
            <a:r>
              <a:rPr lang="en" sz="2800" dirty="0">
                <a:solidFill>
                  <a:schemeClr val="tx1"/>
                </a:solidFill>
              </a:rPr>
              <a:t> Exit.</a:t>
            </a:r>
          </a:p>
        </p:txBody>
      </p:sp>
      <p:sp>
        <p:nvSpPr>
          <p:cNvPr id="5" name="Footer Placeholder 4"/>
          <p:cNvSpPr>
            <a:spLocks noGrp="1"/>
          </p:cNvSpPr>
          <p:nvPr>
            <p:ph type="ftr" idx="11"/>
          </p:nvPr>
        </p:nvSpPr>
        <p:spPr>
          <a:xfrm>
            <a:off x="990600" y="6248400"/>
            <a:ext cx="7010400" cy="457200"/>
          </a:xfrm>
        </p:spPr>
        <p:txBody>
          <a:bodyPr/>
          <a:lstStyle/>
          <a:p>
            <a:endParaRPr lang="en-US" sz="1600" dirty="0">
              <a:solidFill>
                <a:srgbClr val="CCFFCC"/>
              </a:solidFill>
              <a:latin typeface="Times New Roman" pitchFamily="18" charset="0"/>
              <a:cs typeface="Times New Roman" pitchFamily="18" charset="0"/>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wipe(down)">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wipe(down)">
                                      <p:cBhvr>
                                        <p:cTn id="17" dur="500"/>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2">
                                            <p:txEl>
                                              <p:pRg st="3" end="3"/>
                                            </p:txEl>
                                          </p:spTgt>
                                        </p:tgtEl>
                                        <p:attrNameLst>
                                          <p:attrName>style.visibility</p:attrName>
                                        </p:attrNameLst>
                                      </p:cBhvr>
                                      <p:to>
                                        <p:strVal val="visible"/>
                                      </p:to>
                                    </p:set>
                                    <p:animEffect transition="in" filter="wipe(down)">
                                      <p:cBhvr>
                                        <p:cTn id="22" dur="500"/>
                                        <p:tgtEl>
                                          <p:spTgt spid="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2">
                                            <p:txEl>
                                              <p:pRg st="4" end="4"/>
                                            </p:txEl>
                                          </p:spTgt>
                                        </p:tgtEl>
                                        <p:attrNameLst>
                                          <p:attrName>style.visibility</p:attrName>
                                        </p:attrNameLst>
                                      </p:cBhvr>
                                      <p:to>
                                        <p:strVal val="visible"/>
                                      </p:to>
                                    </p:set>
                                    <p:animEffect transition="in" filter="wipe(down)">
                                      <p:cBhvr>
                                        <p:cTn id="27" dur="500"/>
                                        <p:tgtEl>
                                          <p:spTgt spid="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2">
                                            <p:txEl>
                                              <p:pRg st="5" end="5"/>
                                            </p:txEl>
                                          </p:spTgt>
                                        </p:tgtEl>
                                        <p:attrNameLst>
                                          <p:attrName>style.visibility</p:attrName>
                                        </p:attrNameLst>
                                      </p:cBhvr>
                                      <p:to>
                                        <p:strVal val="visible"/>
                                      </p:to>
                                    </p:set>
                                    <p:animEffect transition="in" filter="wipe(down)">
                                      <p:cBhvr>
                                        <p:cTn id="32" dur="500"/>
                                        <p:tgtEl>
                                          <p:spTgt spid="5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2">
                                            <p:txEl>
                                              <p:pRg st="6" end="6"/>
                                            </p:txEl>
                                          </p:spTgt>
                                        </p:tgtEl>
                                        <p:attrNameLst>
                                          <p:attrName>style.visibility</p:attrName>
                                        </p:attrNameLst>
                                      </p:cBhvr>
                                      <p:to>
                                        <p:strVal val="visible"/>
                                      </p:to>
                                    </p:set>
                                    <p:animEffect transition="in" filter="wipe(down)">
                                      <p:cBhvr>
                                        <p:cTn id="37" dur="500"/>
                                        <p:tgtEl>
                                          <p:spTgt spid="5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2" name="Shape 52"/>
          <p:cNvSpPr txBox="1">
            <a:spLocks noGrp="1"/>
          </p:cNvSpPr>
          <p:nvPr>
            <p:ph type="body" idx="1"/>
          </p:nvPr>
        </p:nvSpPr>
        <p:spPr>
          <a:xfrm>
            <a:off x="457200" y="304800"/>
            <a:ext cx="8229600" cy="7232709"/>
          </a:xfrm>
          <a:prstGeom prst="rect">
            <a:avLst/>
          </a:prstGeom>
          <a:noFill/>
          <a:ln>
            <a:noFill/>
          </a:ln>
        </p:spPr>
        <p:txBody>
          <a:bodyPr wrap="square" lIns="91425" tIns="45700" rIns="91425" bIns="45700" anchor="t" anchorCtr="0">
            <a:spAutoFit/>
          </a:bodyPr>
          <a:lstStyle/>
          <a:p>
            <a:pPr lvl="0" indent="0">
              <a:buSzPct val="98958"/>
            </a:pPr>
            <a:r>
              <a:rPr lang="en" dirty="0"/>
              <a:t> 		</a:t>
            </a:r>
            <a:r>
              <a:rPr lang="en" dirty="0">
                <a:solidFill>
                  <a:srgbClr val="FF0000"/>
                </a:solidFill>
              </a:rPr>
              <a:t>Algorithm 2: (Using for loop)</a:t>
            </a:r>
          </a:p>
          <a:p>
            <a:pPr lvl="0" indent="0">
              <a:buSzPct val="98958"/>
              <a:buNone/>
            </a:pPr>
            <a:endParaRPr lang="en" dirty="0">
              <a:solidFill>
                <a:srgbClr val="FFFF53"/>
              </a:solidFill>
            </a:endParaRPr>
          </a:p>
          <a:p>
            <a:pPr marL="514350" lvl="0" indent="-514350">
              <a:buSzPct val="98958"/>
              <a:buAutoNum type="arabicPeriod"/>
            </a:pPr>
            <a:r>
              <a:rPr lang="en" sz="2800" dirty="0">
                <a:solidFill>
                  <a:schemeClr val="tx1"/>
                </a:solidFill>
              </a:rPr>
              <a:t>Repeat for K = LB to UB</a:t>
            </a:r>
            <a:br>
              <a:rPr lang="en" sz="2800" dirty="0">
                <a:solidFill>
                  <a:schemeClr val="tx1"/>
                </a:solidFill>
              </a:rPr>
            </a:br>
            <a:r>
              <a:rPr lang="en" sz="2800" dirty="0">
                <a:solidFill>
                  <a:schemeClr val="tx1"/>
                </a:solidFill>
              </a:rPr>
              <a:t>     Apply PROCESS to A[K].</a:t>
            </a:r>
            <a:br>
              <a:rPr lang="en" sz="2800" dirty="0">
                <a:solidFill>
                  <a:schemeClr val="tx1"/>
                </a:solidFill>
              </a:rPr>
            </a:br>
            <a:r>
              <a:rPr lang="en" sz="2800" dirty="0">
                <a:solidFill>
                  <a:schemeClr val="tx1"/>
                </a:solidFill>
              </a:rPr>
              <a:t>     [ End of Loop.]</a:t>
            </a:r>
          </a:p>
          <a:p>
            <a:pPr marL="514350" lvl="0" indent="-514350">
              <a:buSzPct val="98958"/>
              <a:buAutoNum type="arabicPeriod"/>
            </a:pPr>
            <a:r>
              <a:rPr lang="en" sz="2800" dirty="0">
                <a:solidFill>
                  <a:schemeClr val="tx1"/>
                </a:solidFill>
              </a:rPr>
              <a:t>Exit.</a:t>
            </a:r>
          </a:p>
          <a:p>
            <a:pPr marL="514350" lvl="0" indent="-514350">
              <a:buSzPct val="98958"/>
              <a:buNone/>
            </a:pPr>
            <a:endParaRPr lang="en" sz="2800" dirty="0">
              <a:solidFill>
                <a:srgbClr val="FF0000"/>
              </a:solidFill>
            </a:endParaRPr>
          </a:p>
          <a:p>
            <a:pPr marL="514350" lvl="0" indent="-514350">
              <a:buSzPct val="98958"/>
              <a:buNone/>
            </a:pPr>
            <a:r>
              <a:rPr lang="en" sz="2800" dirty="0">
                <a:solidFill>
                  <a:srgbClr val="FF0000"/>
                </a:solidFill>
              </a:rPr>
              <a:t>Question.1: </a:t>
            </a:r>
            <a:r>
              <a:rPr lang="en" sz="2400" dirty="0">
                <a:solidFill>
                  <a:srgbClr val="FF0000"/>
                </a:solidFill>
              </a:rPr>
              <a:t>Find the Number of elements in an array which are greater than 25.</a:t>
            </a:r>
          </a:p>
          <a:p>
            <a:pPr marL="514350" lvl="0" indent="-514350">
              <a:buSzPct val="98958"/>
              <a:buNone/>
            </a:pPr>
            <a:endParaRPr lang="en" sz="2800" dirty="0">
              <a:solidFill>
                <a:srgbClr val="FF0000"/>
              </a:solidFill>
            </a:endParaRPr>
          </a:p>
          <a:p>
            <a:pPr marL="514350" lvl="0" indent="-514350">
              <a:buSzPct val="98958"/>
              <a:buNone/>
            </a:pPr>
            <a:r>
              <a:rPr lang="en" sz="2800" dirty="0">
                <a:solidFill>
                  <a:srgbClr val="FF0000"/>
                </a:solidFill>
              </a:rPr>
              <a:t>Question 2: </a:t>
            </a:r>
            <a:r>
              <a:rPr lang="en" sz="2400" dirty="0">
                <a:solidFill>
                  <a:srgbClr val="FF0000"/>
                </a:solidFill>
              </a:rPr>
              <a:t>Find out the sum of all the two digit numbers in an array. </a:t>
            </a:r>
            <a:br>
              <a:rPr lang="en" sz="2800" dirty="0">
                <a:solidFill>
                  <a:srgbClr val="FF0000"/>
                </a:solidFill>
              </a:rPr>
            </a:br>
            <a:br>
              <a:rPr lang="en" sz="2800" dirty="0">
                <a:solidFill>
                  <a:srgbClr val="92D050"/>
                </a:solidFill>
              </a:rPr>
            </a:br>
            <a:endParaRPr lang="en" sz="2800" dirty="0">
              <a:solidFill>
                <a:srgbClr val="92D050"/>
              </a:solidFill>
            </a:endParaRPr>
          </a:p>
          <a:p>
            <a:pPr marL="0" marR="0" lvl="0" indent="0" algn="l" rtl="0">
              <a:lnSpc>
                <a:spcPct val="100000"/>
              </a:lnSpc>
              <a:spcBef>
                <a:spcPts val="640"/>
              </a:spcBef>
              <a:spcAft>
                <a:spcPts val="0"/>
              </a:spcAft>
              <a:buClr>
                <a:schemeClr val="dk1"/>
              </a:buClr>
              <a:buSzPct val="98958"/>
              <a:buNone/>
            </a:pPr>
            <a:endParaRPr lang="en" sz="3200" b="0" i="0" u="none" strike="noStrike" cap="none" baseline="0" dirty="0">
              <a:solidFill>
                <a:schemeClr val="dk1"/>
              </a:solidFill>
              <a:latin typeface="Times New Roman"/>
              <a:ea typeface="Times New Roman"/>
              <a:cs typeface="Times New Roman"/>
              <a:sym typeface="Times New Roman"/>
            </a:endParaRPr>
          </a:p>
        </p:txBody>
      </p:sp>
      <p:sp>
        <p:nvSpPr>
          <p:cNvPr id="5" name="Footer Placeholder 4"/>
          <p:cNvSpPr>
            <a:spLocks noGrp="1"/>
          </p:cNvSpPr>
          <p:nvPr>
            <p:ph type="ftr" idx="11"/>
          </p:nvPr>
        </p:nvSpPr>
        <p:spPr>
          <a:xfrm>
            <a:off x="990600" y="6248400"/>
            <a:ext cx="7010400" cy="457200"/>
          </a:xfrm>
        </p:spPr>
        <p:txBody>
          <a:bodyPr/>
          <a:lstStyle/>
          <a:p>
            <a:endParaRPr lang="en-US" sz="1600" dirty="0">
              <a:solidFill>
                <a:srgbClr val="CCFFCC"/>
              </a:solidFill>
              <a:latin typeface="Times New Roman" pitchFamily="18" charset="0"/>
              <a:cs typeface="Times New Roman" pitchFamily="18" charset="0"/>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
                                            <p:txEl>
                                              <p:pRg st="2" end="2"/>
                                            </p:txEl>
                                          </p:spTgt>
                                        </p:tgtEl>
                                        <p:attrNameLst>
                                          <p:attrName>style.visibility</p:attrName>
                                        </p:attrNameLst>
                                      </p:cBhvr>
                                      <p:to>
                                        <p:strVal val="visible"/>
                                      </p:to>
                                    </p:set>
                                    <p:animEffect transition="in" filter="wipe(down)">
                                      <p:cBhvr>
                                        <p:cTn id="12" dur="500"/>
                                        <p:tgtEl>
                                          <p:spTgt spid="5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xEl>
                                              <p:pRg st="3" end="3"/>
                                            </p:txEl>
                                          </p:spTgt>
                                        </p:tgtEl>
                                        <p:attrNameLst>
                                          <p:attrName>style.visibility</p:attrName>
                                        </p:attrNameLst>
                                      </p:cBhvr>
                                      <p:to>
                                        <p:strVal val="visible"/>
                                      </p:to>
                                    </p:set>
                                    <p:animEffect transition="in" filter="wipe(down)">
                                      <p:cBhvr>
                                        <p:cTn id="17" dur="500"/>
                                        <p:tgtEl>
                                          <p:spTgt spid="5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2">
                                            <p:txEl>
                                              <p:pRg st="5" end="5"/>
                                            </p:txEl>
                                          </p:spTgt>
                                        </p:tgtEl>
                                        <p:attrNameLst>
                                          <p:attrName>style.visibility</p:attrName>
                                        </p:attrNameLst>
                                      </p:cBhvr>
                                      <p:to>
                                        <p:strVal val="visible"/>
                                      </p:to>
                                    </p:set>
                                    <p:animEffect transition="in" filter="wipe(down)">
                                      <p:cBhvr>
                                        <p:cTn id="22" dur="500"/>
                                        <p:tgtEl>
                                          <p:spTgt spid="5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2">
                                            <p:txEl>
                                              <p:pRg st="7" end="7"/>
                                            </p:txEl>
                                          </p:spTgt>
                                        </p:tgtEl>
                                        <p:attrNameLst>
                                          <p:attrName>style.visibility</p:attrName>
                                        </p:attrNameLst>
                                      </p:cBhvr>
                                      <p:to>
                                        <p:strVal val="visible"/>
                                      </p:to>
                                    </p:set>
                                    <p:animEffect transition="in" filter="wipe(down)">
                                      <p:cBhvr>
                                        <p:cTn id="27" dur="500"/>
                                        <p:tgtEl>
                                          <p:spTgt spid="5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143000" y="304800"/>
            <a:ext cx="8001000" cy="769401"/>
          </a:xfrm>
          <a:prstGeom prst="rect">
            <a:avLst/>
          </a:prstGeom>
          <a:noFill/>
          <a:ln>
            <a:noFill/>
          </a:ln>
        </p:spPr>
        <p:txBody>
          <a:bodyPr wrap="square"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Times New Roman"/>
              <a:buNone/>
            </a:pPr>
            <a:r>
              <a:rPr lang="en" sz="4400" b="0" i="0" u="none" strike="noStrike" cap="none" baseline="0" dirty="0">
                <a:solidFill>
                  <a:srgbClr val="FF0000"/>
                </a:solidFill>
                <a:latin typeface="Times New Roman"/>
                <a:ea typeface="Times New Roman"/>
                <a:cs typeface="Times New Roman"/>
                <a:sym typeface="Times New Roman"/>
              </a:rPr>
              <a:t>Insertion and Deletion in an Array</a:t>
            </a:r>
          </a:p>
        </p:txBody>
      </p:sp>
      <p:sp>
        <p:nvSpPr>
          <p:cNvPr id="52" name="Shape 52"/>
          <p:cNvSpPr txBox="1">
            <a:spLocks noGrp="1"/>
          </p:cNvSpPr>
          <p:nvPr>
            <p:ph type="body" idx="1"/>
          </p:nvPr>
        </p:nvSpPr>
        <p:spPr>
          <a:xfrm>
            <a:off x="762000" y="1295400"/>
            <a:ext cx="7772400" cy="2046674"/>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640"/>
              </a:spcBef>
              <a:spcAft>
                <a:spcPts val="0"/>
              </a:spcAft>
              <a:buClr>
                <a:schemeClr val="dk1"/>
              </a:buClr>
              <a:buSzPct val="98958"/>
              <a:buFont typeface="Arial"/>
              <a:buChar char="•"/>
            </a:pPr>
            <a:r>
              <a:rPr lang="en" sz="3200" b="0" i="0" u="none" strike="noStrike" cap="none" baseline="0" dirty="0">
                <a:solidFill>
                  <a:schemeClr val="dk1"/>
                </a:solidFill>
                <a:latin typeface="Times New Roman"/>
                <a:ea typeface="Times New Roman"/>
                <a:cs typeface="Times New Roman"/>
                <a:sym typeface="Times New Roman"/>
              </a:rPr>
              <a:t> </a:t>
            </a:r>
            <a:r>
              <a:rPr lang="en" sz="2800" b="0" i="0" u="none" strike="noStrike" cap="none" baseline="0" dirty="0">
                <a:solidFill>
                  <a:schemeClr val="dk1"/>
                </a:solidFill>
                <a:latin typeface="Times New Roman"/>
                <a:ea typeface="Times New Roman"/>
                <a:cs typeface="Times New Roman"/>
                <a:sym typeface="Times New Roman"/>
              </a:rPr>
              <a:t>Two types of insertion are</a:t>
            </a:r>
            <a:r>
              <a:rPr lang="en" sz="2800" b="0" i="0" u="none" strike="noStrike" cap="none" dirty="0">
                <a:solidFill>
                  <a:schemeClr val="dk1"/>
                </a:solidFill>
                <a:latin typeface="Times New Roman"/>
                <a:ea typeface="Times New Roman"/>
                <a:cs typeface="Times New Roman"/>
                <a:sym typeface="Times New Roman"/>
              </a:rPr>
              <a:t> possible:</a:t>
            </a:r>
          </a:p>
          <a:p>
            <a:pPr lvl="1" indent="0">
              <a:spcBef>
                <a:spcPts val="640"/>
              </a:spcBef>
              <a:buClr>
                <a:schemeClr val="dk1"/>
              </a:buClr>
              <a:buSzPct val="98958"/>
            </a:pPr>
            <a:r>
              <a:rPr lang="en" sz="2400" dirty="0">
                <a:solidFill>
                  <a:schemeClr val="dk1"/>
                </a:solidFill>
                <a:latin typeface="Times New Roman"/>
                <a:cs typeface="Times New Roman"/>
                <a:sym typeface="Times New Roman"/>
              </a:rPr>
              <a:t> Insertion at the end of array</a:t>
            </a:r>
          </a:p>
          <a:p>
            <a:pPr lvl="1" indent="0">
              <a:spcBef>
                <a:spcPts val="640"/>
              </a:spcBef>
              <a:buClr>
                <a:schemeClr val="dk1"/>
              </a:buClr>
              <a:buSzPct val="98958"/>
            </a:pPr>
            <a:r>
              <a:rPr lang="en" sz="2400" dirty="0">
                <a:solidFill>
                  <a:schemeClr val="dk1"/>
                </a:solidFill>
                <a:latin typeface="Times New Roman"/>
                <a:cs typeface="Times New Roman"/>
                <a:sym typeface="Times New Roman"/>
              </a:rPr>
              <a:t> Insertion in the middle of the array</a:t>
            </a:r>
            <a:endParaRPr lang="en" sz="2400" dirty="0"/>
          </a:p>
          <a:p>
            <a:pPr marL="0" marR="0" lvl="0" indent="0" algn="l" rtl="0">
              <a:lnSpc>
                <a:spcPct val="100000"/>
              </a:lnSpc>
              <a:spcBef>
                <a:spcPts val="640"/>
              </a:spcBef>
              <a:spcAft>
                <a:spcPts val="0"/>
              </a:spcAft>
              <a:buClr>
                <a:schemeClr val="dk1"/>
              </a:buClr>
              <a:buSzPct val="98958"/>
              <a:buNone/>
            </a:pPr>
            <a:endParaRPr lang="en" sz="3200" b="0" i="0" u="none" strike="noStrike" cap="none" baseline="0" dirty="0">
              <a:solidFill>
                <a:schemeClr val="dk1"/>
              </a:solidFill>
              <a:latin typeface="Times New Roman"/>
              <a:ea typeface="Times New Roman"/>
              <a:cs typeface="Times New Roman"/>
              <a:sym typeface="Times New Roman"/>
            </a:endParaRPr>
          </a:p>
        </p:txBody>
      </p:sp>
      <p:sp>
        <p:nvSpPr>
          <p:cNvPr id="5" name="Footer Placeholder 4"/>
          <p:cNvSpPr>
            <a:spLocks noGrp="1"/>
          </p:cNvSpPr>
          <p:nvPr>
            <p:ph type="ftr" idx="11"/>
          </p:nvPr>
        </p:nvSpPr>
        <p:spPr>
          <a:xfrm>
            <a:off x="990600" y="6248400"/>
            <a:ext cx="7010400" cy="457200"/>
          </a:xfrm>
        </p:spPr>
        <p:txBody>
          <a:bodyPr/>
          <a:lstStyle/>
          <a:p>
            <a:endParaRPr lang="en-US" sz="1600" dirty="0">
              <a:solidFill>
                <a:srgbClr val="CCFFCC"/>
              </a:solidFill>
              <a:latin typeface="Times New Roman" pitchFamily="18" charset="0"/>
              <a:cs typeface="Times New Roman" pitchFamily="18" charset="0"/>
            </a:endParaRPr>
          </a:p>
        </p:txBody>
      </p:sp>
      <p:pic>
        <p:nvPicPr>
          <p:cNvPr id="4" name="Picture 5" descr="lpu.png"/>
          <p:cNvPicPr>
            <a:picLocks noChangeAspect="1"/>
          </p:cNvPicPr>
          <p:nvPr/>
        </p:nvPicPr>
        <p:blipFill>
          <a:blip r:embed="rId3"/>
          <a:srcRect/>
          <a:stretch>
            <a:fillRect/>
          </a:stretch>
        </p:blipFill>
        <p:spPr bwMode="auto">
          <a:xfrm>
            <a:off x="0" y="0"/>
            <a:ext cx="1296471" cy="1287424"/>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2">
                                            <p:txEl>
                                              <p:pRg st="1" end="1"/>
                                            </p:txEl>
                                          </p:spTgt>
                                        </p:tgtEl>
                                        <p:attrNameLst>
                                          <p:attrName>style.visibility</p:attrName>
                                        </p:attrNameLst>
                                      </p:cBhvr>
                                      <p:to>
                                        <p:strVal val="visible"/>
                                      </p:to>
                                    </p:set>
                                    <p:animEffect transition="in" filter="wipe(down)">
                                      <p:cBhvr>
                                        <p:cTn id="10" dur="500"/>
                                        <p:tgtEl>
                                          <p:spTgt spid="5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2">
                                            <p:txEl>
                                              <p:pRg st="2" end="2"/>
                                            </p:txEl>
                                          </p:spTgt>
                                        </p:tgtEl>
                                        <p:attrNameLst>
                                          <p:attrName>style.visibility</p:attrName>
                                        </p:attrNameLst>
                                      </p:cBhvr>
                                      <p:to>
                                        <p:strVal val="visible"/>
                                      </p:to>
                                    </p:set>
                                    <p:animEffect transition="in" filter="wipe(down)">
                                      <p:cBhvr>
                                        <p:cTn id="13" dur="500"/>
                                        <p:tgtEl>
                                          <p:spTgt spid="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7FAB-1751-26FB-A755-183CE5C44343}"/>
              </a:ext>
            </a:extLst>
          </p:cNvPr>
          <p:cNvSpPr>
            <a:spLocks noGrp="1"/>
          </p:cNvSpPr>
          <p:nvPr>
            <p:ph type="title"/>
          </p:nvPr>
        </p:nvSpPr>
        <p:spPr/>
        <p:txBody>
          <a:bodyPr/>
          <a:lstStyle/>
          <a:p>
            <a:r>
              <a:rPr lang="en-US" sz="4400" dirty="0">
                <a:solidFill>
                  <a:srgbClr val="FF0000"/>
                </a:solidFill>
              </a:rPr>
              <a:t>Insertion into a Linear Array</a:t>
            </a:r>
            <a:endParaRPr lang="en-IN" dirty="0">
              <a:solidFill>
                <a:srgbClr val="FF0000"/>
              </a:solidFill>
            </a:endParaRPr>
          </a:p>
        </p:txBody>
      </p:sp>
      <p:sp>
        <p:nvSpPr>
          <p:cNvPr id="3" name="Text Placeholder 2">
            <a:extLst>
              <a:ext uri="{FF2B5EF4-FFF2-40B4-BE49-F238E27FC236}">
                <a16:creationId xmlns:a16="http://schemas.microsoft.com/office/drawing/2014/main" id="{C619BD26-90CB-85AE-C1D2-3916FDEEA6E7}"/>
              </a:ext>
            </a:extLst>
          </p:cNvPr>
          <p:cNvSpPr>
            <a:spLocks noGrp="1"/>
          </p:cNvSpPr>
          <p:nvPr>
            <p:ph type="body" idx="1"/>
          </p:nvPr>
        </p:nvSpPr>
        <p:spPr/>
        <p:txBody>
          <a:bodyPr>
            <a:normAutofit lnSpcReduction="10000"/>
          </a:bodyPr>
          <a:lstStyle/>
          <a:p>
            <a:r>
              <a:rPr lang="en-US" sz="2000" dirty="0">
                <a:solidFill>
                  <a:schemeClr val="tx1"/>
                </a:solidFill>
              </a:rPr>
              <a:t>Algorithm: (Insertion of an element ITEM into K</a:t>
            </a:r>
            <a:r>
              <a:rPr lang="en-US" sz="2000" baseline="30000" dirty="0">
                <a:solidFill>
                  <a:schemeClr val="tx1"/>
                </a:solidFill>
              </a:rPr>
              <a:t>th</a:t>
            </a:r>
            <a:r>
              <a:rPr lang="en-US" sz="2000" dirty="0">
                <a:solidFill>
                  <a:schemeClr val="tx1"/>
                </a:solidFill>
              </a:rPr>
              <a:t> position in a Linear Array A) </a:t>
            </a:r>
            <a:br>
              <a:rPr lang="en-US" sz="2000" dirty="0">
                <a:solidFill>
                  <a:schemeClr val="tx1"/>
                </a:solidFill>
              </a:rPr>
            </a:br>
            <a:endParaRPr lang="en-US" sz="2000" dirty="0">
              <a:solidFill>
                <a:schemeClr val="tx1"/>
              </a:solidFill>
            </a:endParaRPr>
          </a:p>
          <a:p>
            <a:pPr>
              <a:buAutoNum type="arabicPeriod"/>
            </a:pPr>
            <a:r>
              <a:rPr lang="en-US" sz="2000" dirty="0">
                <a:solidFill>
                  <a:schemeClr val="tx1"/>
                </a:solidFill>
              </a:rPr>
              <a:t> [Initialize Counter.] Set J </a:t>
            </a:r>
            <a:r>
              <a:rPr lang="en-US" sz="2000" dirty="0">
                <a:solidFill>
                  <a:schemeClr val="tx1"/>
                </a:solidFill>
                <a:sym typeface="Wingdings" panose="05000000000000000000" pitchFamily="2" charset="2"/>
              </a:rPr>
              <a:t></a:t>
            </a:r>
            <a:r>
              <a:rPr lang="en-US" sz="2000" dirty="0">
                <a:solidFill>
                  <a:schemeClr val="tx1"/>
                </a:solidFill>
              </a:rPr>
              <a:t> N.</a:t>
            </a:r>
          </a:p>
          <a:p>
            <a:pPr>
              <a:buAutoNum type="arabicPeriod"/>
            </a:pPr>
            <a:r>
              <a:rPr lang="en-US" sz="2000" dirty="0">
                <a:solidFill>
                  <a:schemeClr val="tx1"/>
                </a:solidFill>
              </a:rPr>
              <a:t> Repeat Steps 3and 4 while J &gt;= K.</a:t>
            </a:r>
          </a:p>
          <a:p>
            <a:pPr>
              <a:buAutoNum type="arabicPeriod"/>
            </a:pPr>
            <a:r>
              <a:rPr lang="en-US" sz="2000" dirty="0">
                <a:solidFill>
                  <a:schemeClr val="tx1"/>
                </a:solidFill>
              </a:rPr>
              <a:t>      [Move </a:t>
            </a:r>
            <a:r>
              <a:rPr lang="en-US" sz="2000" dirty="0" err="1">
                <a:solidFill>
                  <a:schemeClr val="tx1"/>
                </a:solidFill>
              </a:rPr>
              <a:t>J</a:t>
            </a:r>
            <a:r>
              <a:rPr lang="en-US" sz="2000" baseline="30000" dirty="0" err="1">
                <a:solidFill>
                  <a:schemeClr val="tx1"/>
                </a:solidFill>
              </a:rPr>
              <a:t>th</a:t>
            </a:r>
            <a:r>
              <a:rPr lang="en-US" sz="2000" dirty="0">
                <a:solidFill>
                  <a:schemeClr val="tx1"/>
                </a:solidFill>
              </a:rPr>
              <a:t> element downward] Set A[J+1] = A[J].</a:t>
            </a:r>
          </a:p>
          <a:p>
            <a:pPr>
              <a:buAutoNum type="arabicPeriod"/>
            </a:pPr>
            <a:r>
              <a:rPr lang="en-US" sz="2000" dirty="0">
                <a:solidFill>
                  <a:schemeClr val="tx1"/>
                </a:solidFill>
              </a:rPr>
              <a:t>      [Decrease Counter.] Set J </a:t>
            </a:r>
            <a:r>
              <a:rPr lang="en-US" sz="2000" dirty="0">
                <a:solidFill>
                  <a:schemeClr val="tx1"/>
                </a:solidFill>
                <a:sym typeface="Wingdings" panose="05000000000000000000" pitchFamily="2" charset="2"/>
              </a:rPr>
              <a:t></a:t>
            </a:r>
            <a:r>
              <a:rPr lang="en-US" sz="2000" dirty="0">
                <a:solidFill>
                  <a:schemeClr val="tx1"/>
                </a:solidFill>
              </a:rPr>
              <a:t>J-1.</a:t>
            </a:r>
          </a:p>
          <a:p>
            <a:pPr>
              <a:buNone/>
            </a:pPr>
            <a:r>
              <a:rPr lang="en-US" sz="2000" dirty="0">
                <a:solidFill>
                  <a:schemeClr val="tx1"/>
                </a:solidFill>
              </a:rPr>
              <a:t>  [End of Step 2 loop]</a:t>
            </a:r>
          </a:p>
          <a:p>
            <a:pPr>
              <a:buNone/>
            </a:pPr>
            <a:r>
              <a:rPr lang="en-US" sz="2000" dirty="0">
                <a:solidFill>
                  <a:schemeClr val="tx1"/>
                </a:solidFill>
              </a:rPr>
              <a:t>5. [Insert element.] Set A[K] </a:t>
            </a:r>
            <a:r>
              <a:rPr lang="en-US" sz="2000" dirty="0">
                <a:solidFill>
                  <a:schemeClr val="tx1"/>
                </a:solidFill>
                <a:sym typeface="Wingdings" panose="05000000000000000000" pitchFamily="2" charset="2"/>
              </a:rPr>
              <a:t></a:t>
            </a:r>
            <a:r>
              <a:rPr lang="en-US" sz="2000" dirty="0">
                <a:solidFill>
                  <a:schemeClr val="tx1"/>
                </a:solidFill>
              </a:rPr>
              <a:t>ITEM.</a:t>
            </a:r>
          </a:p>
          <a:p>
            <a:pPr>
              <a:buNone/>
            </a:pPr>
            <a:r>
              <a:rPr lang="en-US" sz="2000" dirty="0">
                <a:solidFill>
                  <a:schemeClr val="tx1"/>
                </a:solidFill>
              </a:rPr>
              <a:t>6. [Reset N]  N = N+1.</a:t>
            </a:r>
          </a:p>
          <a:p>
            <a:pPr>
              <a:buNone/>
            </a:pPr>
            <a:r>
              <a:rPr lang="en-US" sz="2000" dirty="0">
                <a:solidFill>
                  <a:schemeClr val="tx1"/>
                </a:solidFill>
              </a:rPr>
              <a:t>7. Exit </a:t>
            </a:r>
          </a:p>
          <a:p>
            <a:endParaRPr lang="en-IN" dirty="0"/>
          </a:p>
        </p:txBody>
      </p:sp>
      <p:sp>
        <p:nvSpPr>
          <p:cNvPr id="4" name="Footer Placeholder 3">
            <a:extLst>
              <a:ext uri="{FF2B5EF4-FFF2-40B4-BE49-F238E27FC236}">
                <a16:creationId xmlns:a16="http://schemas.microsoft.com/office/drawing/2014/main" id="{7DC287C2-3417-57E6-FF68-3F963C69C8F2}"/>
              </a:ext>
            </a:extLst>
          </p:cNvPr>
          <p:cNvSpPr>
            <a:spLocks noGrp="1"/>
          </p:cNvSpPr>
          <p:nvPr>
            <p:ph type="ftr" idx="11"/>
          </p:nvPr>
        </p:nvSpPr>
        <p:spPr/>
        <p:txBody>
          <a:bodyPr/>
          <a:lstStyle/>
          <a:p>
            <a:endParaRPr lang="en-US" dirty="0"/>
          </a:p>
        </p:txBody>
      </p:sp>
    </p:spTree>
    <p:extLst>
      <p:ext uri="{BB962C8B-B14F-4D97-AF65-F5344CB8AC3E}">
        <p14:creationId xmlns:p14="http://schemas.microsoft.com/office/powerpoint/2010/main" val="484971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1492</TotalTime>
  <Words>1557</Words>
  <Application>Microsoft Office PowerPoint</Application>
  <PresentationFormat>On-screen Show (4:3)</PresentationFormat>
  <Paragraphs>232</Paragraphs>
  <Slides>19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Comic Sans MS</vt:lpstr>
      <vt:lpstr>Times New Roman</vt:lpstr>
      <vt:lpstr>Office Theme</vt:lpstr>
      <vt:lpstr>Data Structures  Lecture 5: Linear Array</vt:lpstr>
      <vt:lpstr>Contents</vt:lpstr>
      <vt:lpstr>Basic Terminology</vt:lpstr>
      <vt:lpstr>Key Terms</vt:lpstr>
      <vt:lpstr>Memory Representation of Arrays</vt:lpstr>
      <vt:lpstr>Traversing Linear Array</vt:lpstr>
      <vt:lpstr>PowerPoint Presentation</vt:lpstr>
      <vt:lpstr>Insertion and Deletion in an Array</vt:lpstr>
      <vt:lpstr>Insertion into a Linear Array</vt:lpstr>
      <vt:lpstr>Deletion into a Linear Array</vt:lpstr>
      <vt:lpstr>Searching</vt:lpstr>
      <vt:lpstr>PowerPoint Presentation</vt:lpstr>
      <vt:lpstr>BINARY SEARCH ALGORITHM</vt:lpstr>
      <vt:lpstr>PowerPoint Presentation</vt:lpstr>
      <vt:lpstr>Limitations of Binary Search</vt:lpstr>
      <vt:lpstr>BUBBLE SORT</vt:lpstr>
      <vt:lpstr>PowerPoint Presentation</vt:lpstr>
      <vt:lpstr>PowerPoint Presentation</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History of Java</dc:title>
  <dc:creator>RA-V</dc:creator>
  <cp:lastModifiedBy>sheveta vashisht</cp:lastModifiedBy>
  <cp:revision>63</cp:revision>
  <dcterms:modified xsi:type="dcterms:W3CDTF">2022-08-09T07:51:42Z</dcterms:modified>
</cp:coreProperties>
</file>