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302" r:id="rId3"/>
    <p:sldId id="319" r:id="rId4"/>
    <p:sldId id="333" r:id="rId5"/>
    <p:sldId id="331" r:id="rId6"/>
    <p:sldId id="280" r:id="rId7"/>
    <p:sldId id="274" r:id="rId8"/>
    <p:sldId id="281" r:id="rId9"/>
    <p:sldId id="282" r:id="rId10"/>
    <p:sldId id="283" r:id="rId11"/>
    <p:sldId id="287" r:id="rId12"/>
    <p:sldId id="288" r:id="rId13"/>
    <p:sldId id="289" r:id="rId14"/>
    <p:sldId id="284" r:id="rId15"/>
    <p:sldId id="290" r:id="rId16"/>
    <p:sldId id="285" r:id="rId17"/>
    <p:sldId id="286" r:id="rId18"/>
    <p:sldId id="292" r:id="rId19"/>
    <p:sldId id="291" r:id="rId20"/>
    <p:sldId id="293" r:id="rId21"/>
    <p:sldId id="300" r:id="rId22"/>
    <p:sldId id="301" r:id="rId23"/>
    <p:sldId id="33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C80A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8A870C-6D98-4CEC-9AF8-B5897447E61F}" type="datetimeFigureOut">
              <a:rPr lang="en-US" smtClean="0"/>
              <a:pPr/>
              <a:t>8/9/2022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CD93C-2433-4779-9F28-E8561EB54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7D5560-8449-453E-9340-70122C2B41B0}" type="datetime1">
              <a:rPr lang="en-US" smtClean="0"/>
              <a:pPr/>
              <a:t>8/9/2022</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0937D9-DA38-4C13-98FA-F0F8974C063D}" type="datetime1">
              <a:rPr lang="en-US" smtClean="0"/>
              <a:pPr/>
              <a:t>8/9/2022</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7251CA-6AC9-43D8-906D-E79C754E1305}" type="datetime1">
              <a:rPr lang="en-US" smtClean="0"/>
              <a:pPr/>
              <a:t>8/9/2022</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083817-D008-4352-B11E-28B8AC2FD77F}" type="datetime1">
              <a:rPr lang="en-US" smtClean="0"/>
              <a:pPr/>
              <a:t>8/9/2022</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A88B5-F980-4A79-9F03-3692FDA739D0}" type="datetime1">
              <a:rPr lang="en-US" smtClean="0"/>
              <a:pPr/>
              <a:t>8/9/2022</a:t>
            </a:fld>
            <a:endParaRPr lang="en-US"/>
          </a:p>
        </p:txBody>
      </p:sp>
      <p:sp>
        <p:nvSpPr>
          <p:cNvPr id="5" name="Footer Placeholder 4"/>
          <p:cNvSpPr>
            <a:spLocks noGrp="1"/>
          </p:cNvSpPr>
          <p:nvPr>
            <p:ph type="ftr" sz="quarter" idx="11"/>
          </p:nvPr>
        </p:nvSpPr>
        <p:spPr/>
        <p:txBody>
          <a:bodyPr/>
          <a:lstStyle/>
          <a:p>
            <a:r>
              <a:rPr lang="en-US"/>
              <a:t>Ravi Kant Sahu, Asst. Professor @ Lovely Professional University, Punjab (India)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F2EBD2-001B-4D42-902F-B8D3C3456E95}" type="datetime1">
              <a:rPr lang="en-US" smtClean="0"/>
              <a:pPr/>
              <a:t>8/9/2022</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CC6362-C190-4FFD-842D-795FB152FAD2}" type="datetime1">
              <a:rPr lang="en-US" smtClean="0"/>
              <a:pPr/>
              <a:t>8/9/2022</a:t>
            </a:fld>
            <a:endParaRPr lang="en-US"/>
          </a:p>
        </p:txBody>
      </p:sp>
      <p:sp>
        <p:nvSpPr>
          <p:cNvPr id="8" name="Footer Placeholder 7"/>
          <p:cNvSpPr>
            <a:spLocks noGrp="1"/>
          </p:cNvSpPr>
          <p:nvPr>
            <p:ph type="ftr" sz="quarter" idx="11"/>
          </p:nvPr>
        </p:nvSpPr>
        <p:spPr/>
        <p:txBody>
          <a:bodyPr/>
          <a:lstStyle/>
          <a:p>
            <a:r>
              <a:rPr lang="en-US"/>
              <a:t>Ravi Kant Sahu, Asst. Professor @ Lovely Professional University, Punjab (India)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DC9AB0-2603-4234-B8ED-6F958BA6BA48}" type="datetime1">
              <a:rPr lang="en-US" smtClean="0"/>
              <a:pPr/>
              <a:t>8/9/2022</a:t>
            </a:fld>
            <a:endParaRPr lang="en-US"/>
          </a:p>
        </p:txBody>
      </p:sp>
      <p:sp>
        <p:nvSpPr>
          <p:cNvPr id="4" name="Footer Placeholder 3"/>
          <p:cNvSpPr>
            <a:spLocks noGrp="1"/>
          </p:cNvSpPr>
          <p:nvPr>
            <p:ph type="ftr" sz="quarter" idx="11"/>
          </p:nvPr>
        </p:nvSpPr>
        <p:spPr/>
        <p:txBody>
          <a:bodyPr/>
          <a:lstStyle/>
          <a:p>
            <a:r>
              <a:rPr lang="en-US"/>
              <a:t>Ravi Kant Sahu, Asst. Professor @ Lovely Professional University, Punjab (India)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0F61A-5093-4357-AA6B-5D44AA117ECB}" type="datetime1">
              <a:rPr lang="en-US" smtClean="0"/>
              <a:pPr/>
              <a:t>8/9/2022</a:t>
            </a:fld>
            <a:endParaRPr lang="en-US"/>
          </a:p>
        </p:txBody>
      </p:sp>
      <p:sp>
        <p:nvSpPr>
          <p:cNvPr id="3" name="Footer Placeholder 2"/>
          <p:cNvSpPr>
            <a:spLocks noGrp="1"/>
          </p:cNvSpPr>
          <p:nvPr>
            <p:ph type="ftr" sz="quarter" idx="11"/>
          </p:nvPr>
        </p:nvSpPr>
        <p:spPr/>
        <p:txBody>
          <a:bodyPr/>
          <a:lstStyle/>
          <a:p>
            <a:r>
              <a:rPr lang="en-US"/>
              <a:t>Ravi Kant Sahu, Asst. Professor @ Lovely Professional University, Punjab (India)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8ABEAE-DBD7-4D1B-A4AF-F0E690D9D247}" type="datetime1">
              <a:rPr lang="en-US" smtClean="0"/>
              <a:pPr/>
              <a:t>8/9/2022</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C6E093-25F2-42AF-96B1-406D12B729D8}" type="datetime1">
              <a:rPr lang="en-US" smtClean="0"/>
              <a:pPr/>
              <a:t>8/9/2022</a:t>
            </a:fld>
            <a:endParaRPr lang="en-US"/>
          </a:p>
        </p:txBody>
      </p:sp>
      <p:sp>
        <p:nvSpPr>
          <p:cNvPr id="6" name="Footer Placeholder 5"/>
          <p:cNvSpPr>
            <a:spLocks noGrp="1"/>
          </p:cNvSpPr>
          <p:nvPr>
            <p:ph type="ftr" sz="quarter" idx="11"/>
          </p:nvPr>
        </p:nvSpPr>
        <p:spPr/>
        <p:txBody>
          <a:bodyPr/>
          <a:lstStyle/>
          <a:p>
            <a:r>
              <a:rPr lang="en-US"/>
              <a:t>Ravi Kant Sahu, Asst. Professor @ Lovely Professional University, Punjab (India)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C15E1-775E-42A8-AC6B-B76DF66DA8BE}" type="datetime1">
              <a:rPr lang="en-US" smtClean="0"/>
              <a:pPr/>
              <a:t>8/9/2022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Ravi Kant Sahu, Asst. Professor @ Lovely Professional University, Punjab (India)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85800"/>
            <a:ext cx="8686800" cy="1981200"/>
          </a:xfrm>
        </p:spPr>
        <p:txBody>
          <a:bodyPr>
            <a:normAutofit fontScale="90000"/>
          </a:bodyPr>
          <a:lstStyle/>
          <a:p>
            <a:pPr algn="ctr"/>
            <a:r>
              <a:rPr lang="en-US" sz="73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Data Structures</a:t>
            </a:r>
            <a:br>
              <a:rPr lang="en-US" dirty="0">
                <a:solidFill>
                  <a:schemeClr val="accent2">
                    <a:lumMod val="50000"/>
                  </a:schemeClr>
                </a:solidFill>
                <a:effectLst/>
                <a:latin typeface="Times New Roman" pitchFamily="18" charset="0"/>
                <a:cs typeface="Times New Roman" pitchFamily="18" charset="0"/>
              </a:rPr>
            </a:br>
            <a:br>
              <a:rPr lang="en-US" dirty="0">
                <a:solidFill>
                  <a:schemeClr val="accent2">
                    <a:lumMod val="50000"/>
                  </a:schemeClr>
                </a:solidFill>
                <a:effectLst/>
                <a:latin typeface="Times New Roman" pitchFamily="18" charset="0"/>
                <a:cs typeface="Times New Roman" pitchFamily="18" charset="0"/>
              </a:rPr>
            </a:br>
            <a:r>
              <a:rPr lang="en-US" sz="3600" dirty="0">
                <a:solidFill>
                  <a:srgbClr val="7030A0"/>
                </a:solidFill>
                <a:latin typeface="Times New Roman" pitchFamily="18" charset="0"/>
                <a:cs typeface="Times New Roman" pitchFamily="18" charset="0"/>
              </a:rPr>
              <a:t>Topic: Insertion in Linked List</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077200" cy="3733800"/>
          </a:xfrm>
        </p:spPr>
        <p:txBody>
          <a:bodyPr>
            <a:normAutofit/>
          </a:bodyPr>
          <a:lstStyle/>
          <a:p>
            <a:pPr algn="ctr"/>
            <a:endParaRPr lang="en-US" dirty="0"/>
          </a:p>
        </p:txBody>
      </p:sp>
      <p:pic>
        <p:nvPicPr>
          <p:cNvPr id="4" name="Picture 5" descr="lpu.png"/>
          <p:cNvPicPr>
            <a:picLocks noChangeAspect="1"/>
          </p:cNvPicPr>
          <p:nvPr/>
        </p:nvPicPr>
        <p:blipFill>
          <a:blip r:embed="rId2"/>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a:extLst>
              <a:ext uri="{FF2B5EF4-FFF2-40B4-BE49-F238E27FC236}">
                <a16:creationId xmlns:a16="http://schemas.microsoft.com/office/drawing/2014/main" id="{D4064A31-E0DB-7289-E0DA-E21FE3D156AD}"/>
              </a:ext>
            </a:extLst>
          </p:cNvPr>
          <p:cNvSpPr>
            <a:spLocks noGrp="1"/>
          </p:cNvSpPr>
          <p:nvPr>
            <p:ph idx="1"/>
          </p:nvPr>
        </p:nvSpPr>
        <p:spPr>
          <a:xfrm>
            <a:off x="457200" y="533400"/>
            <a:ext cx="8105775" cy="5475288"/>
          </a:xfrm>
        </p:spPr>
        <p:txBody>
          <a:bodyPr/>
          <a:lstStyle/>
          <a:p>
            <a:pPr>
              <a:buFont typeface="Times New Roman" panose="02020603050405020304" pitchFamily="18" charset="0"/>
              <a:buNone/>
            </a:pPr>
            <a:endParaRPr lang="en-US" altLang="en-US" sz="2000" b="1" dirty="0"/>
          </a:p>
          <a:p>
            <a:pPr>
              <a:buFont typeface="Times New Roman" panose="02020603050405020304" pitchFamily="18" charset="0"/>
              <a:buNone/>
            </a:pPr>
            <a:r>
              <a:rPr lang="en-US" altLang="en-US" sz="2000" b="1" dirty="0"/>
              <a:t>1.If AVAIL=NULL then </a:t>
            </a:r>
            <a:r>
              <a:rPr lang="en-US" altLang="en-US" sz="2000" dirty="0"/>
              <a:t>[Overflow ,Avail list empty]</a:t>
            </a:r>
          </a:p>
          <a:p>
            <a:pPr>
              <a:buFont typeface="Times New Roman" panose="02020603050405020304" pitchFamily="18" charset="0"/>
              <a:buNone/>
            </a:pPr>
            <a:r>
              <a:rPr lang="en-US" altLang="en-US" sz="2000" b="1" dirty="0"/>
              <a:t>        Write “OVERFLOW”</a:t>
            </a:r>
          </a:p>
          <a:p>
            <a:pPr>
              <a:buFont typeface="Times New Roman" panose="02020603050405020304" pitchFamily="18" charset="0"/>
              <a:buNone/>
            </a:pPr>
            <a:r>
              <a:rPr lang="en-US" altLang="en-US" sz="2000" dirty="0"/>
              <a:t>        </a:t>
            </a:r>
            <a:r>
              <a:rPr lang="en-US" altLang="en-US" sz="2000" b="1" dirty="0"/>
              <a:t> return</a:t>
            </a:r>
          </a:p>
          <a:p>
            <a:pPr>
              <a:buFont typeface="Times New Roman" panose="02020603050405020304" pitchFamily="18" charset="0"/>
              <a:buNone/>
            </a:pPr>
            <a:r>
              <a:rPr lang="en-US" altLang="en-US" sz="2000" dirty="0"/>
              <a:t>[end of IF structure]</a:t>
            </a:r>
          </a:p>
          <a:p>
            <a:pPr>
              <a:buFont typeface="Times New Roman" panose="02020603050405020304" pitchFamily="18" charset="0"/>
              <a:buNone/>
            </a:pPr>
            <a:r>
              <a:rPr lang="en-US" altLang="en-US" sz="2000" b="1" dirty="0"/>
              <a:t>2.NEW</a:t>
            </a:r>
            <a:r>
              <a:rPr lang="en-US" altLang="en-US" sz="2000" b="1" dirty="0">
                <a:sym typeface="Wingdings" panose="05000000000000000000" pitchFamily="2" charset="2"/>
              </a:rPr>
              <a:t>AVAIL</a:t>
            </a:r>
          </a:p>
          <a:p>
            <a:pPr>
              <a:buFont typeface="Times New Roman" panose="02020603050405020304" pitchFamily="18" charset="0"/>
              <a:buNone/>
            </a:pPr>
            <a:r>
              <a:rPr lang="en-US" altLang="en-US" sz="2000" b="1" dirty="0">
                <a:sym typeface="Wingdings" panose="05000000000000000000" pitchFamily="2" charset="2"/>
              </a:rPr>
              <a:t>3.AVAILLINK(AVAIL)  </a:t>
            </a:r>
            <a:r>
              <a:rPr lang="en-US" altLang="en-US" sz="2000" dirty="0">
                <a:sym typeface="Wingdings" panose="05000000000000000000" pitchFamily="2" charset="2"/>
              </a:rPr>
              <a:t>[Update AVAIL]</a:t>
            </a:r>
          </a:p>
          <a:p>
            <a:pPr>
              <a:buFont typeface="Times New Roman" panose="02020603050405020304" pitchFamily="18" charset="0"/>
              <a:buNone/>
            </a:pPr>
            <a:r>
              <a:rPr lang="en-US" altLang="en-US" sz="2000" b="1" dirty="0">
                <a:sym typeface="Wingdings" panose="05000000000000000000" pitchFamily="2" charset="2"/>
              </a:rPr>
              <a:t>4.INFO(NEW)ITEM </a:t>
            </a:r>
            <a:r>
              <a:rPr lang="en-US" altLang="en-US" sz="2000" dirty="0">
                <a:sym typeface="Wingdings" panose="05000000000000000000" pitchFamily="2" charset="2"/>
              </a:rPr>
              <a:t>[copy ITEM into INFO part of new node]</a:t>
            </a:r>
          </a:p>
          <a:p>
            <a:pPr>
              <a:buFont typeface="Times New Roman" panose="02020603050405020304" pitchFamily="18" charset="0"/>
              <a:buNone/>
            </a:pPr>
            <a:r>
              <a:rPr lang="en-US" altLang="en-US" sz="2000" b="1" dirty="0">
                <a:sym typeface="Wingdings" panose="05000000000000000000" pitchFamily="2" charset="2"/>
              </a:rPr>
              <a:t>5.[</a:t>
            </a:r>
            <a:r>
              <a:rPr lang="en-US" altLang="en-US" sz="2000" dirty="0">
                <a:sym typeface="Wingdings" panose="05000000000000000000" pitchFamily="2" charset="2"/>
              </a:rPr>
              <a:t>make the new node’s link part points to first node of the list]</a:t>
            </a:r>
          </a:p>
          <a:p>
            <a:pPr algn="just">
              <a:buFont typeface="Times New Roman" panose="02020603050405020304" pitchFamily="18" charset="0"/>
              <a:buNone/>
            </a:pPr>
            <a:r>
              <a:rPr lang="en-US" altLang="en-US" sz="2000" b="1" dirty="0">
                <a:sym typeface="Wingdings" panose="05000000000000000000" pitchFamily="2" charset="2"/>
              </a:rPr>
              <a:t>LINK(NEW)HEAD //</a:t>
            </a:r>
            <a:r>
              <a:rPr lang="en-US" altLang="en-US" sz="1400" dirty="0">
                <a:sym typeface="Wingdings" panose="05000000000000000000" pitchFamily="2" charset="2"/>
              </a:rPr>
              <a:t>as head contain address of first </a:t>
            </a:r>
            <a:r>
              <a:rPr lang="en-US" altLang="en-US" sz="1400" dirty="0" err="1">
                <a:sym typeface="Wingdings" panose="05000000000000000000" pitchFamily="2" charset="2"/>
              </a:rPr>
              <a:t>node,now</a:t>
            </a:r>
            <a:r>
              <a:rPr lang="en-US" altLang="en-US" sz="1400" dirty="0">
                <a:sym typeface="Wingdings" panose="05000000000000000000" pitchFamily="2" charset="2"/>
              </a:rPr>
              <a:t> new contain address of first node.</a:t>
            </a:r>
          </a:p>
          <a:p>
            <a:pPr>
              <a:buFont typeface="Times New Roman" panose="02020603050405020304" pitchFamily="18" charset="0"/>
              <a:buNone/>
            </a:pPr>
            <a:r>
              <a:rPr lang="en-US" altLang="en-US" sz="2000" b="1" dirty="0">
                <a:sym typeface="Wingdings" panose="05000000000000000000" pitchFamily="2" charset="2"/>
              </a:rPr>
              <a:t>6.[</a:t>
            </a:r>
            <a:r>
              <a:rPr lang="en-US" altLang="en-US" sz="2000" dirty="0">
                <a:sym typeface="Wingdings" panose="05000000000000000000" pitchFamily="2" charset="2"/>
              </a:rPr>
              <a:t>Update HEAD pointer so that it points to new node]</a:t>
            </a:r>
          </a:p>
          <a:p>
            <a:pPr>
              <a:buFont typeface="Times New Roman" panose="02020603050405020304" pitchFamily="18" charset="0"/>
              <a:buNone/>
            </a:pPr>
            <a:r>
              <a:rPr lang="en-US" altLang="en-US" sz="2000" b="1" dirty="0">
                <a:sym typeface="Wingdings" panose="05000000000000000000" pitchFamily="2" charset="2"/>
              </a:rPr>
              <a:t>HEADNEW</a:t>
            </a:r>
          </a:p>
          <a:p>
            <a:pPr>
              <a:buFont typeface="Times New Roman" panose="02020603050405020304" pitchFamily="18" charset="0"/>
              <a:buNone/>
            </a:pPr>
            <a:r>
              <a:rPr lang="en-US" altLang="en-US" sz="2000" b="1" dirty="0">
                <a:sym typeface="Wingdings" panose="05000000000000000000" pitchFamily="2" charset="2"/>
              </a:rPr>
              <a:t>7.Return</a:t>
            </a:r>
          </a:p>
          <a:p>
            <a:pPr>
              <a:buFont typeface="Times New Roman" panose="02020603050405020304" pitchFamily="18" charset="0"/>
              <a:buNone/>
            </a:pP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51ECF7D-F04E-FC7A-4704-BAFB237A00C0}"/>
              </a:ext>
            </a:extLst>
          </p:cNvPr>
          <p:cNvSpPr>
            <a:spLocks noGrp="1"/>
          </p:cNvSpPr>
          <p:nvPr>
            <p:ph type="title"/>
          </p:nvPr>
        </p:nvSpPr>
        <p:spPr>
          <a:xfrm>
            <a:off x="457200" y="609600"/>
            <a:ext cx="8105775" cy="1143000"/>
          </a:xfrm>
        </p:spPr>
        <p:txBody>
          <a:bodyPr>
            <a:normAutofit fontScale="90000"/>
          </a:bodyPr>
          <a:lstStyle/>
          <a:p>
            <a:r>
              <a:rPr lang="en-US" altLang="en-US" b="1"/>
              <a:t>3.2INSERTING NODE AFTER A GIVEN NODE</a:t>
            </a:r>
          </a:p>
        </p:txBody>
      </p:sp>
      <p:sp>
        <p:nvSpPr>
          <p:cNvPr id="12291" name="Content Placeholder 2">
            <a:extLst>
              <a:ext uri="{FF2B5EF4-FFF2-40B4-BE49-F238E27FC236}">
                <a16:creationId xmlns:a16="http://schemas.microsoft.com/office/drawing/2014/main" id="{1AA1297E-BB2A-D5E9-D836-A3063CFEC25A}"/>
              </a:ext>
            </a:extLst>
          </p:cNvPr>
          <p:cNvSpPr>
            <a:spLocks noGrp="1"/>
          </p:cNvSpPr>
          <p:nvPr>
            <p:ph idx="1"/>
          </p:nvPr>
        </p:nvSpPr>
        <p:spPr>
          <a:xfrm>
            <a:off x="457200" y="1681163"/>
            <a:ext cx="8105775" cy="4403725"/>
          </a:xfrm>
        </p:spPr>
        <p:txBody>
          <a:bodyPr>
            <a:normAutofit fontScale="92500" lnSpcReduction="10000"/>
          </a:bodyPr>
          <a:lstStyle/>
          <a:p>
            <a:r>
              <a:rPr lang="en-US" altLang="en-US"/>
              <a:t>We first create a new node from the free storage list.</a:t>
            </a:r>
          </a:p>
          <a:p>
            <a:r>
              <a:rPr lang="en-US" altLang="en-US"/>
              <a:t>We check the value of LOC,if LOC=NULL then new node is inserted as the first node of list.</a:t>
            </a:r>
          </a:p>
          <a:p>
            <a:r>
              <a:rPr lang="en-US" altLang="en-US"/>
              <a:t>If LOC !=NULL,we point the new node N to the successor node X.The address of new node’s successor can be found from node X’s link part.</a:t>
            </a:r>
          </a:p>
          <a:p>
            <a:r>
              <a:rPr lang="en-US" altLang="en-US"/>
              <a:t>After this we set the link part of node X to now point to the new node N..</a:t>
            </a: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26AECA7-E7DF-DF13-6129-A0C360C8F112}"/>
              </a:ext>
            </a:extLst>
          </p:cNvPr>
          <p:cNvSpPr>
            <a:spLocks noGrp="1"/>
          </p:cNvSpPr>
          <p:nvPr>
            <p:ph type="title"/>
          </p:nvPr>
        </p:nvSpPr>
        <p:spPr/>
        <p:txBody>
          <a:bodyPr/>
          <a:lstStyle/>
          <a:p>
            <a:endParaRPr lang="en-US" altLang="en-US"/>
          </a:p>
        </p:txBody>
      </p:sp>
      <p:sp>
        <p:nvSpPr>
          <p:cNvPr id="13315" name="Content Placeholder 2">
            <a:extLst>
              <a:ext uri="{FF2B5EF4-FFF2-40B4-BE49-F238E27FC236}">
                <a16:creationId xmlns:a16="http://schemas.microsoft.com/office/drawing/2014/main" id="{734B123E-5BEB-B5F3-A2B2-06D7E7739BA6}"/>
              </a:ext>
            </a:extLst>
          </p:cNvPr>
          <p:cNvSpPr>
            <a:spLocks noGrp="1"/>
          </p:cNvSpPr>
          <p:nvPr>
            <p:ph idx="1"/>
          </p:nvPr>
        </p:nvSpPr>
        <p:spPr/>
        <p:txBody>
          <a:bodyPr/>
          <a:lstStyle/>
          <a:p>
            <a:pPr algn="just"/>
            <a:r>
              <a:rPr lang="en-US" altLang="en-US" b="1"/>
              <a:t>INSTLOC(HEAD,ITEM,AVAIL,LOC)-</a:t>
            </a:r>
            <a:r>
              <a:rPr lang="en-US" altLang="en-US" sz="2000">
                <a:latin typeface="Comic Sans MS" panose="030F0702030302020204" pitchFamily="66" charset="0"/>
              </a:rPr>
              <a:t>Given LIST first node address is stored in HEAD.This algorithm inserts ITEM either after the node whose location is LOC or inserts ITEM at the front if LOC=NULL.Here we use a local pointer variable NEW that points to a new node.</a:t>
            </a: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571FBC4-AABA-EB59-D111-30FC6E5A2C0A}"/>
              </a:ext>
            </a:extLst>
          </p:cNvPr>
          <p:cNvSpPr>
            <a:spLocks noGrp="1"/>
          </p:cNvSpPr>
          <p:nvPr>
            <p:ph type="title"/>
          </p:nvPr>
        </p:nvSpPr>
        <p:spPr/>
        <p:txBody>
          <a:bodyPr/>
          <a:lstStyle/>
          <a:p>
            <a:endParaRPr lang="en-US" altLang="en-US"/>
          </a:p>
        </p:txBody>
      </p:sp>
      <p:sp>
        <p:nvSpPr>
          <p:cNvPr id="14339" name="Content Placeholder 2">
            <a:extLst>
              <a:ext uri="{FF2B5EF4-FFF2-40B4-BE49-F238E27FC236}">
                <a16:creationId xmlns:a16="http://schemas.microsoft.com/office/drawing/2014/main" id="{1E75C3E3-0D5A-B248-1C9C-63C907639701}"/>
              </a:ext>
            </a:extLst>
          </p:cNvPr>
          <p:cNvSpPr>
            <a:spLocks noGrp="1"/>
          </p:cNvSpPr>
          <p:nvPr>
            <p:ph idx="1"/>
          </p:nvPr>
        </p:nvSpPr>
        <p:spPr>
          <a:xfrm>
            <a:off x="457200" y="381000"/>
            <a:ext cx="8105775" cy="5627688"/>
          </a:xfrm>
        </p:spPr>
        <p:txBody>
          <a:bodyPr/>
          <a:lstStyle/>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rPr>
              <a:t>1.If AVAIL=NULL then </a:t>
            </a:r>
            <a:r>
              <a:rPr lang="en-US" altLang="en-US" sz="1600">
                <a:latin typeface="Times New Roman" panose="02020603050405020304" pitchFamily="18" charset="0"/>
                <a:cs typeface="Times New Roman" panose="02020603050405020304" pitchFamily="18" charset="0"/>
              </a:rPr>
              <a:t>[Overflow ,Avail list empty]</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rPr>
              <a:t>        Write “OVERFLOW”</a:t>
            </a:r>
          </a:p>
          <a:p>
            <a:pPr algn="just">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 return</a:t>
            </a:r>
          </a:p>
          <a:p>
            <a:pPr algn="just">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rPr>
              <a:t>[end of IF structure]</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rPr>
              <a:t>2.NEW</a:t>
            </a:r>
            <a:r>
              <a:rPr lang="en-US" altLang="en-US" sz="1600" b="1">
                <a:latin typeface="Times New Roman" panose="02020603050405020304" pitchFamily="18" charset="0"/>
                <a:cs typeface="Times New Roman" panose="02020603050405020304" pitchFamily="18" charset="0"/>
                <a:sym typeface="Wingdings" panose="05000000000000000000" pitchFamily="2" charset="2"/>
              </a:rPr>
              <a:t>AVAIL</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3.AVAILLINK(AVAIL)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[Update AVAIL]</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4.INFO(NEW)ITEM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[copy ITEM into INFO part of new node]</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5.If LOC =NULL then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[Insert new node at the beginning]</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LINK(NEW)HEAD</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HEADNEW</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Else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[Inserts after node X having location LOC]</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LINK(NEW)LINK(LOC)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[Update link part of new node]</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LINK(LOC)NEW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[Update link part of node X to point to new node]</a:t>
            </a:r>
          </a:p>
          <a:p>
            <a:pPr algn="just">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[End of If Structure]</a:t>
            </a:r>
          </a:p>
          <a:p>
            <a:pPr algn="just">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6.Return</a:t>
            </a:r>
          </a:p>
          <a:p>
            <a:pPr algn="just"/>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7B0F091-19D8-71B3-B04E-E2D18E23A12A}"/>
              </a:ext>
            </a:extLst>
          </p:cNvPr>
          <p:cNvSpPr>
            <a:spLocks noGrp="1"/>
          </p:cNvSpPr>
          <p:nvPr>
            <p:ph type="title"/>
          </p:nvPr>
        </p:nvSpPr>
        <p:spPr>
          <a:xfrm>
            <a:off x="457200" y="609600"/>
            <a:ext cx="8105775" cy="762000"/>
          </a:xfrm>
        </p:spPr>
        <p:txBody>
          <a:bodyPr>
            <a:normAutofit fontScale="90000"/>
          </a:bodyPr>
          <a:lstStyle/>
          <a:p>
            <a:br>
              <a:rPr lang="en-US" altLang="en-US" b="1"/>
            </a:br>
            <a:r>
              <a:rPr lang="en-US" altLang="en-US" b="1"/>
              <a:t>3.3 INSERTING A NODE AT THE END OF LIST</a:t>
            </a:r>
          </a:p>
        </p:txBody>
      </p:sp>
      <p:sp>
        <p:nvSpPr>
          <p:cNvPr id="15363" name="Content Placeholder 2">
            <a:extLst>
              <a:ext uri="{FF2B5EF4-FFF2-40B4-BE49-F238E27FC236}">
                <a16:creationId xmlns:a16="http://schemas.microsoft.com/office/drawing/2014/main" id="{D596E910-4489-AD8F-F42E-29AB9EBA36F2}"/>
              </a:ext>
            </a:extLst>
          </p:cNvPr>
          <p:cNvSpPr>
            <a:spLocks noGrp="1"/>
          </p:cNvSpPr>
          <p:nvPr>
            <p:ph idx="1"/>
          </p:nvPr>
        </p:nvSpPr>
        <p:spPr>
          <a:xfrm>
            <a:off x="457200" y="1905000"/>
            <a:ext cx="8105775" cy="4103688"/>
          </a:xfrm>
        </p:spPr>
        <p:txBody>
          <a:bodyPr/>
          <a:lstStyle/>
          <a:p>
            <a:pPr algn="just"/>
            <a:r>
              <a:rPr lang="en-US" altLang="en-US" sz="2400">
                <a:latin typeface="Times New Roman" panose="02020603050405020304" pitchFamily="18" charset="0"/>
                <a:cs typeface="Times New Roman" panose="02020603050405020304" pitchFamily="18" charset="0"/>
              </a:rPr>
              <a:t>Create new node from the free storage list and store ITEM into INFO part of this node.</a:t>
            </a:r>
          </a:p>
          <a:p>
            <a:pPr algn="just"/>
            <a:r>
              <a:rPr lang="en-US" altLang="en-US" sz="2400">
                <a:latin typeface="Times New Roman" panose="02020603050405020304" pitchFamily="18" charset="0"/>
                <a:cs typeface="Times New Roman" panose="02020603050405020304" pitchFamily="18" charset="0"/>
              </a:rPr>
              <a:t>LINK  part must be set to NULL.</a:t>
            </a:r>
          </a:p>
          <a:p>
            <a:pPr algn="just"/>
            <a:r>
              <a:rPr lang="en-US" altLang="en-US" sz="2400">
                <a:latin typeface="Times New Roman" panose="02020603050405020304" pitchFamily="18" charset="0"/>
                <a:cs typeface="Times New Roman" panose="02020603050405020304" pitchFamily="18" charset="0"/>
              </a:rPr>
              <a:t>We use a pointer variable PTR which is first intialized to HEAD and then we navigate through the nodes in the list till you get a node whose link part is NULL.</a:t>
            </a: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9D75D5F-2EDB-91D6-9681-BC29201921E9}"/>
              </a:ext>
            </a:extLst>
          </p:cNvPr>
          <p:cNvSpPr>
            <a:spLocks noGrp="1"/>
          </p:cNvSpPr>
          <p:nvPr>
            <p:ph type="title"/>
          </p:nvPr>
        </p:nvSpPr>
        <p:spPr/>
        <p:txBody>
          <a:bodyPr/>
          <a:lstStyle/>
          <a:p>
            <a:endParaRPr lang="en-US" altLang="en-US"/>
          </a:p>
        </p:txBody>
      </p:sp>
      <p:sp>
        <p:nvSpPr>
          <p:cNvPr id="16387" name="Content Placeholder 2">
            <a:extLst>
              <a:ext uri="{FF2B5EF4-FFF2-40B4-BE49-F238E27FC236}">
                <a16:creationId xmlns:a16="http://schemas.microsoft.com/office/drawing/2014/main" id="{BA39C0AE-6BD4-5407-8914-F4D6D1848616}"/>
              </a:ext>
            </a:extLst>
          </p:cNvPr>
          <p:cNvSpPr>
            <a:spLocks noGrp="1"/>
          </p:cNvSpPr>
          <p:nvPr>
            <p:ph idx="1"/>
          </p:nvPr>
        </p:nvSpPr>
        <p:spPr/>
        <p:txBody>
          <a:bodyPr/>
          <a:lstStyle/>
          <a:p>
            <a:pPr algn="just"/>
            <a:r>
              <a:rPr lang="en-US" altLang="en-US" b="1"/>
              <a:t>INSTEND(HEAD,ITEM,AVAIL)-</a:t>
            </a:r>
            <a:r>
              <a:rPr lang="en-US" altLang="en-US" sz="2400">
                <a:latin typeface="Comic Sans MS" panose="030F0702030302020204" pitchFamily="66" charset="0"/>
              </a:rPr>
              <a:t>Given LIST’s first node is stored in HEAD.This algorithm inserts ITEM at the end of the list.Here we use two local pointer variables NEW and PTR.The NEW points to the new node.The PTR navigates the linked list so as to find the location of the last node after which new node is to be inserted.</a:t>
            </a:r>
          </a:p>
          <a:p>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1B12DFE-DB75-DE84-608E-5EB385F878B6}"/>
              </a:ext>
            </a:extLst>
          </p:cNvPr>
          <p:cNvSpPr>
            <a:spLocks noGrp="1"/>
          </p:cNvSpPr>
          <p:nvPr>
            <p:ph type="title"/>
          </p:nvPr>
        </p:nvSpPr>
        <p:spPr/>
        <p:txBody>
          <a:bodyPr/>
          <a:lstStyle/>
          <a:p>
            <a:endParaRPr lang="en-US" altLang="en-US"/>
          </a:p>
        </p:txBody>
      </p:sp>
      <p:sp>
        <p:nvSpPr>
          <p:cNvPr id="17411" name="Content Placeholder 2">
            <a:extLst>
              <a:ext uri="{FF2B5EF4-FFF2-40B4-BE49-F238E27FC236}">
                <a16:creationId xmlns:a16="http://schemas.microsoft.com/office/drawing/2014/main" id="{C3DF9E79-9DD9-449D-8336-A883D849A52E}"/>
              </a:ext>
            </a:extLst>
          </p:cNvPr>
          <p:cNvSpPr>
            <a:spLocks noGrp="1"/>
          </p:cNvSpPr>
          <p:nvPr>
            <p:ph idx="1"/>
          </p:nvPr>
        </p:nvSpPr>
        <p:spPr>
          <a:xfrm>
            <a:off x="457200" y="304800"/>
            <a:ext cx="8105775" cy="6248400"/>
          </a:xfrm>
        </p:spPr>
        <p:txBody>
          <a:bodyPr/>
          <a:lstStyle/>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rPr>
              <a:t>1.If AVAIL=NULL then </a:t>
            </a:r>
            <a:r>
              <a:rPr lang="en-US" altLang="en-US" sz="1800">
                <a:latin typeface="Times New Roman" panose="02020603050405020304" pitchFamily="18" charset="0"/>
                <a:cs typeface="Times New Roman" panose="02020603050405020304" pitchFamily="18" charset="0"/>
              </a:rPr>
              <a:t>[Overflow ,Avail list empty]</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rPr>
              <a:t>        Write “OVERFLOW”</a:t>
            </a:r>
          </a:p>
          <a:p>
            <a:pPr>
              <a:buFont typeface="Times New Roman" panose="02020603050405020304" pitchFamily="18"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 return</a:t>
            </a:r>
          </a:p>
          <a:p>
            <a:pPr>
              <a:buFont typeface="Times New Roman" panose="02020603050405020304" pitchFamily="18" charset="0"/>
              <a:buNone/>
            </a:pPr>
            <a:r>
              <a:rPr lang="en-US" altLang="en-US" sz="1800">
                <a:latin typeface="Times New Roman" panose="02020603050405020304" pitchFamily="18" charset="0"/>
                <a:cs typeface="Times New Roman" panose="02020603050405020304" pitchFamily="18" charset="0"/>
              </a:rPr>
              <a:t>[end of IF structure]</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rPr>
              <a:t>2.NEW</a:t>
            </a:r>
            <a:r>
              <a:rPr lang="en-US" altLang="en-US" sz="1800" b="1">
                <a:latin typeface="Times New Roman" panose="02020603050405020304" pitchFamily="18" charset="0"/>
                <a:cs typeface="Times New Roman" panose="02020603050405020304" pitchFamily="18" charset="0"/>
                <a:sym typeface="Wingdings" panose="05000000000000000000" pitchFamily="2" charset="2"/>
              </a:rPr>
              <a:t>AVAIL</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3.AVAILLINK(AVAIL)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[Update AVAIL]</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4.INFO(NEW)ITEM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[copy ITEM into INFO part of new node]</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5.LINK(NEW)NULL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[Set link part of the new  node to NULL]</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6</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.[Searches for location of last node of linked list]</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PTRHEAD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[Intialize PTR to HEAD]</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7.Repeat while LINK(PTR) !=NULL</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PTRLINK(PTR)</a:t>
            </a:r>
          </a:p>
          <a:p>
            <a:pPr>
              <a:buFont typeface="Times New Roman" panose="02020603050405020304" pitchFamily="18" charset="0"/>
              <a:buNone/>
            </a:pPr>
            <a:r>
              <a:rPr lang="en-US" altLang="en-US" sz="1800">
                <a:latin typeface="Times New Roman" panose="02020603050405020304" pitchFamily="18" charset="0"/>
                <a:cs typeface="Times New Roman" panose="02020603050405020304" pitchFamily="18" charset="0"/>
                <a:sym typeface="Wingdings" panose="05000000000000000000" pitchFamily="2" charset="2"/>
              </a:rPr>
              <a:t>[End of loop]</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8.LINK(PTR)NEW </a:t>
            </a:r>
            <a:r>
              <a:rPr lang="en-US" altLang="en-US" sz="1800">
                <a:latin typeface="Times New Roman" panose="02020603050405020304" pitchFamily="18" charset="0"/>
                <a:cs typeface="Times New Roman" panose="02020603050405020304" pitchFamily="18" charset="0"/>
                <a:sym typeface="Wingdings" panose="05000000000000000000" pitchFamily="2" charset="2"/>
              </a:rPr>
              <a:t>[Set link part of PTR to point to new node]</a:t>
            </a:r>
          </a:p>
          <a:p>
            <a:pPr>
              <a:buFont typeface="Times New Roman" panose="02020603050405020304" pitchFamily="18" charset="0"/>
              <a:buNone/>
            </a:pPr>
            <a:r>
              <a:rPr lang="en-US" altLang="en-US" sz="1800" b="1">
                <a:latin typeface="Times New Roman" panose="02020603050405020304" pitchFamily="18" charset="0"/>
                <a:cs typeface="Times New Roman" panose="02020603050405020304" pitchFamily="18" charset="0"/>
                <a:sym typeface="Wingdings" panose="05000000000000000000" pitchFamily="2" charset="2"/>
              </a:rPr>
              <a:t>9.Return.</a:t>
            </a:r>
          </a:p>
          <a:p>
            <a:pPr>
              <a:buFont typeface="Times New Roman" panose="02020603050405020304" pitchFamily="18" charset="0"/>
              <a:buNone/>
            </a:pPr>
            <a:endParaRPr lang="en-US" altLang="en-US" sz="1800">
              <a:latin typeface="Times New Roman" panose="02020603050405020304" pitchFamily="18" charset="0"/>
              <a:cs typeface="Times New Roman" panose="02020603050405020304" pitchFamily="18" charset="0"/>
              <a:sym typeface="Wingdings" panose="05000000000000000000" pitchFamily="2" charset="2"/>
            </a:endParaRPr>
          </a:p>
          <a:p>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479E4C3-CF9C-B7A6-45DE-CF7694B40DF9}"/>
              </a:ext>
            </a:extLst>
          </p:cNvPr>
          <p:cNvSpPr>
            <a:spLocks noGrp="1"/>
          </p:cNvSpPr>
          <p:nvPr>
            <p:ph type="title"/>
          </p:nvPr>
        </p:nvSpPr>
        <p:spPr/>
        <p:txBody>
          <a:bodyPr/>
          <a:lstStyle/>
          <a:p>
            <a:r>
              <a:rPr lang="en-US" altLang="en-US" b="1"/>
              <a:t>3.4INSERTION IN THE SORTED LIST</a:t>
            </a:r>
          </a:p>
        </p:txBody>
      </p:sp>
      <p:sp>
        <p:nvSpPr>
          <p:cNvPr id="18435" name="Content Placeholder 2">
            <a:extLst>
              <a:ext uri="{FF2B5EF4-FFF2-40B4-BE49-F238E27FC236}">
                <a16:creationId xmlns:a16="http://schemas.microsoft.com/office/drawing/2014/main" id="{986E61EF-7356-98B0-87B2-753C5906FEBD}"/>
              </a:ext>
            </a:extLst>
          </p:cNvPr>
          <p:cNvSpPr>
            <a:spLocks noGrp="1"/>
          </p:cNvSpPr>
          <p:nvPr>
            <p:ph idx="1"/>
          </p:nvPr>
        </p:nvSpPr>
        <p:spPr/>
        <p:txBody>
          <a:bodyPr/>
          <a:lstStyle/>
          <a:p>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D473E22-79C9-1520-B037-8A0E024003F4}"/>
              </a:ext>
            </a:extLst>
          </p:cNvPr>
          <p:cNvSpPr>
            <a:spLocks noGrp="1"/>
          </p:cNvSpPr>
          <p:nvPr>
            <p:ph type="title"/>
          </p:nvPr>
        </p:nvSpPr>
        <p:spPr/>
        <p:txBody>
          <a:bodyPr/>
          <a:lstStyle/>
          <a:p>
            <a:endParaRPr lang="en-US" altLang="en-US"/>
          </a:p>
        </p:txBody>
      </p:sp>
      <p:sp>
        <p:nvSpPr>
          <p:cNvPr id="19459" name="Content Placeholder 2">
            <a:extLst>
              <a:ext uri="{FF2B5EF4-FFF2-40B4-BE49-F238E27FC236}">
                <a16:creationId xmlns:a16="http://schemas.microsoft.com/office/drawing/2014/main" id="{EC19FE3A-ED7B-83AD-3757-A02D178C51D3}"/>
              </a:ext>
            </a:extLst>
          </p:cNvPr>
          <p:cNvSpPr>
            <a:spLocks noGrp="1"/>
          </p:cNvSpPr>
          <p:nvPr>
            <p:ph idx="1"/>
          </p:nvPr>
        </p:nvSpPr>
        <p:spPr/>
        <p:txBody>
          <a:bodyPr/>
          <a:lstStyle/>
          <a:p>
            <a:pPr algn="just">
              <a:buFont typeface="Times New Roman" panose="02020603050405020304" pitchFamily="18" charset="0"/>
              <a:buNone/>
            </a:pPr>
            <a:r>
              <a:rPr lang="en-US" altLang="en-US" b="1"/>
              <a:t>INSTSORT(HEAD,ITEM,AVAIL)-</a:t>
            </a:r>
            <a:r>
              <a:rPr lang="en-US" altLang="en-US" sz="2400">
                <a:latin typeface="Comic Sans MS" panose="030F0702030302020204" pitchFamily="66" charset="0"/>
              </a:rPr>
              <a:t>Given LIST’s first node address in contained in HEAD.This algorithm inserts ITEM into sorted linked list based on the value of ITEM.The local variable PTR points to the current node being processed and pointer variable PREVPTR points to its predecessor.The local variable NEW points to the new node and AVAIL pointer points to the first node in the free storage list.</a:t>
            </a: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37FEE24-2DBF-BF09-9E5B-05B392245A04}"/>
              </a:ext>
            </a:extLst>
          </p:cNvPr>
          <p:cNvSpPr>
            <a:spLocks noGrp="1"/>
          </p:cNvSpPr>
          <p:nvPr>
            <p:ph type="title"/>
          </p:nvPr>
        </p:nvSpPr>
        <p:spPr/>
        <p:txBody>
          <a:bodyPr/>
          <a:lstStyle/>
          <a:p>
            <a:endParaRPr lang="en-US" altLang="en-US"/>
          </a:p>
        </p:txBody>
      </p:sp>
      <p:sp>
        <p:nvSpPr>
          <p:cNvPr id="20483" name="Content Placeholder 2">
            <a:extLst>
              <a:ext uri="{FF2B5EF4-FFF2-40B4-BE49-F238E27FC236}">
                <a16:creationId xmlns:a16="http://schemas.microsoft.com/office/drawing/2014/main" id="{84EC2D01-B91C-F040-0CC2-B7A45248E9A9}"/>
              </a:ext>
            </a:extLst>
          </p:cNvPr>
          <p:cNvSpPr>
            <a:spLocks noGrp="1"/>
          </p:cNvSpPr>
          <p:nvPr>
            <p:ph idx="1"/>
          </p:nvPr>
        </p:nvSpPr>
        <p:spPr>
          <a:xfrm>
            <a:off x="457200" y="533400"/>
            <a:ext cx="8105775" cy="5475288"/>
          </a:xfrm>
        </p:spPr>
        <p:txBody>
          <a:bodyPr/>
          <a:lstStyle/>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rPr>
              <a:t>1.If AVAIL=NULL then </a:t>
            </a:r>
            <a:r>
              <a:rPr lang="en-US" altLang="en-US" sz="1600">
                <a:latin typeface="Times New Roman" panose="02020603050405020304" pitchFamily="18" charset="0"/>
                <a:cs typeface="Times New Roman" panose="02020603050405020304" pitchFamily="18" charset="0"/>
              </a:rPr>
              <a:t>[Overflow ,Avail list empty]</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rPr>
              <a:t>        Write “OVERFLOW”</a:t>
            </a:r>
          </a:p>
          <a:p>
            <a:pPr>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 return </a:t>
            </a:r>
            <a:r>
              <a:rPr lang="en-US" altLang="en-US" sz="1600">
                <a:latin typeface="Times New Roman" panose="02020603050405020304" pitchFamily="18" charset="0"/>
                <a:cs typeface="Times New Roman" panose="02020603050405020304" pitchFamily="18" charset="0"/>
              </a:rPr>
              <a:t>[end of IF structure]</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rPr>
              <a:t>2.NEW</a:t>
            </a:r>
            <a:r>
              <a:rPr lang="en-US" altLang="en-US" sz="1600" b="1">
                <a:latin typeface="Times New Roman" panose="02020603050405020304" pitchFamily="18" charset="0"/>
                <a:cs typeface="Times New Roman" panose="02020603050405020304" pitchFamily="18" charset="0"/>
                <a:sym typeface="Wingdings" panose="05000000000000000000" pitchFamily="2" charset="2"/>
              </a:rPr>
              <a:t>AVAIL</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3.AVAILLINK(AVAIL)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[Update AVAIL]</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4.INFO(NEW)ITEM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[copy ITEM into INFO part of new node]</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5.LINK(NEW)NULL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[Set link part of the new  node to NULL]</a:t>
            </a:r>
          </a:p>
          <a:p>
            <a:pPr>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6.[Is the list empty?]</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If  HEAD=NULL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then</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			HEADNEW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[set NEW as HEAD of new list]</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			Return</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  [end of if structure]</a:t>
            </a:r>
          </a:p>
          <a:p>
            <a:pPr>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7.[Traverse the list if non-empty]</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PTRHEAD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[set PTR to HEAD of the list]</a:t>
            </a:r>
          </a:p>
          <a:p>
            <a:pPr>
              <a:buFont typeface="Times New Roman" panose="02020603050405020304" pitchFamily="18" charset="0"/>
              <a:buNone/>
            </a:pPr>
            <a:endParaRPr lang="en-US" altLang="en-US" sz="1600">
              <a:latin typeface="Times New Roman" panose="02020603050405020304" pitchFamily="18" charset="0"/>
              <a:cs typeface="Times New Roman" panose="02020603050405020304" pitchFamily="18" charset="0"/>
              <a:sym typeface="Wingdings" panose="05000000000000000000" pitchFamily="2" charset="2"/>
            </a:endParaRPr>
          </a:p>
          <a:p>
            <a:pPr>
              <a:buFont typeface="Times New Roman" panose="02020603050405020304" pitchFamily="18" charset="0"/>
              <a:buNone/>
            </a:pPr>
            <a:endParaRPr lang="en-US" altLang="en-US" sz="1600"/>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Outlines</a:t>
            </a:r>
          </a:p>
        </p:txBody>
      </p:sp>
      <p:sp>
        <p:nvSpPr>
          <p:cNvPr id="2" name="Content Placeholder 1"/>
          <p:cNvSpPr>
            <a:spLocks noGrp="1"/>
          </p:cNvSpPr>
          <p:nvPr>
            <p:ph idx="1"/>
          </p:nvPr>
        </p:nvSpPr>
        <p:spPr>
          <a:xfrm>
            <a:off x="457200" y="990600"/>
            <a:ext cx="8382000" cy="5257800"/>
          </a:xfrm>
        </p:spPr>
        <p:txBody>
          <a:bodyPr>
            <a:normAutofit/>
          </a:bodyPr>
          <a:lstStyle/>
          <a:p>
            <a:r>
              <a:rPr lang="en-US" sz="2600" dirty="0">
                <a:solidFill>
                  <a:srgbClr val="002060"/>
                </a:solidFill>
                <a:latin typeface="Times New Roman" pitchFamily="18" charset="0"/>
                <a:cs typeface="Times New Roman" pitchFamily="18" charset="0"/>
              </a:rPr>
              <a:t>Insertion Algorithm</a:t>
            </a:r>
          </a:p>
          <a:p>
            <a:pPr lvl="1"/>
            <a:r>
              <a:rPr lang="en-US" sz="2400" dirty="0">
                <a:solidFill>
                  <a:srgbClr val="0070C0"/>
                </a:solidFill>
                <a:latin typeface="Times New Roman" pitchFamily="18" charset="0"/>
                <a:cs typeface="Times New Roman" pitchFamily="18" charset="0"/>
              </a:rPr>
              <a:t>Insertion at the beginning </a:t>
            </a:r>
          </a:p>
          <a:p>
            <a:pPr lvl="1"/>
            <a:r>
              <a:rPr lang="en-US" sz="2400" dirty="0">
                <a:solidFill>
                  <a:srgbClr val="0070C0"/>
                </a:solidFill>
                <a:latin typeface="Times New Roman" pitchFamily="18" charset="0"/>
                <a:cs typeface="Times New Roman" pitchFamily="18" charset="0"/>
              </a:rPr>
              <a:t>Insertion after a given node</a:t>
            </a:r>
          </a:p>
          <a:p>
            <a:pPr lvl="1"/>
            <a:r>
              <a:rPr lang="en-US" sz="2400" dirty="0">
                <a:solidFill>
                  <a:srgbClr val="0070C0"/>
                </a:solidFill>
                <a:latin typeface="Times New Roman" pitchFamily="18" charset="0"/>
                <a:cs typeface="Times New Roman" pitchFamily="18" charset="0"/>
              </a:rPr>
              <a:t>Insertion at the end</a:t>
            </a:r>
          </a:p>
          <a:p>
            <a:pPr lvl="1"/>
            <a:r>
              <a:rPr lang="en-US" sz="2400" dirty="0">
                <a:solidFill>
                  <a:srgbClr val="0070C0"/>
                </a:solidFill>
                <a:latin typeface="Times New Roman" pitchFamily="18" charset="0"/>
                <a:cs typeface="Times New Roman" pitchFamily="18" charset="0"/>
              </a:rPr>
              <a:t>Insertion into a sorted list</a:t>
            </a:r>
          </a:p>
          <a:p>
            <a:r>
              <a:rPr lang="en-US" sz="2600" dirty="0">
                <a:solidFill>
                  <a:srgbClr val="002060"/>
                </a:solidFill>
                <a:latin typeface="Times New Roman" pitchFamily="18" charset="0"/>
                <a:cs typeface="Times New Roman" pitchFamily="18" charset="0"/>
              </a:rPr>
              <a:t>Review Questions</a:t>
            </a:r>
          </a:p>
        </p:txBody>
      </p:sp>
      <p:sp>
        <p:nvSpPr>
          <p:cNvPr id="4" name="Footer Placeholder 3"/>
          <p:cNvSpPr>
            <a:spLocks noGrp="1"/>
          </p:cNvSpPr>
          <p:nvPr>
            <p:ph type="ftr" sz="quarter" idx="11"/>
          </p:nvPr>
        </p:nvSpPr>
        <p:spPr>
          <a:xfrm>
            <a:off x="762000" y="6340475"/>
            <a:ext cx="7586328" cy="365125"/>
          </a:xfrm>
        </p:spPr>
        <p:txBody>
          <a:bodyPr/>
          <a:lstStyle/>
          <a:p>
            <a:pPr algn="ctr"/>
            <a:endParaRPr lang="en-US" sz="1400" dirty="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0C83074-A117-5442-0121-307A47CC77D3}"/>
              </a:ext>
            </a:extLst>
          </p:cNvPr>
          <p:cNvSpPr>
            <a:spLocks noGrp="1"/>
          </p:cNvSpPr>
          <p:nvPr>
            <p:ph type="title"/>
          </p:nvPr>
        </p:nvSpPr>
        <p:spPr/>
        <p:txBody>
          <a:bodyPr/>
          <a:lstStyle/>
          <a:p>
            <a:endParaRPr lang="en-US" altLang="en-US"/>
          </a:p>
        </p:txBody>
      </p:sp>
      <p:sp>
        <p:nvSpPr>
          <p:cNvPr id="21507" name="Content Placeholder 2">
            <a:extLst>
              <a:ext uri="{FF2B5EF4-FFF2-40B4-BE49-F238E27FC236}">
                <a16:creationId xmlns:a16="http://schemas.microsoft.com/office/drawing/2014/main" id="{9FBE8728-0C4E-90EA-A835-D9E495DBB3BF}"/>
              </a:ext>
            </a:extLst>
          </p:cNvPr>
          <p:cNvSpPr>
            <a:spLocks noGrp="1"/>
          </p:cNvSpPr>
          <p:nvPr>
            <p:ph idx="1"/>
          </p:nvPr>
        </p:nvSpPr>
        <p:spPr>
          <a:xfrm>
            <a:off x="457200" y="381000"/>
            <a:ext cx="8105775" cy="5627688"/>
          </a:xfrm>
        </p:spPr>
        <p:txBody>
          <a:bodyPr/>
          <a:lstStyle/>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8.PREVPTRNULL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[set PREVPTR to NULL]</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9.Repeat while PTR!=NULL and ITEM&gt;INFO(PTR)</a:t>
            </a:r>
          </a:p>
          <a:p>
            <a:pPr>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[Update pointers]</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			a)PREVPTRPTR</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			b)PTRLINK(PTR)</a:t>
            </a:r>
          </a:p>
          <a:p>
            <a:pPr>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[End of step 9 loop]</a:t>
            </a:r>
          </a:p>
          <a:p>
            <a:pPr>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10.[Does new node precede all nodes in list?]</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If PREVPTR =NULL </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then [Insert new node at the front]</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			a)LINK(NEW)HEAD</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			b)HEADNEW</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Else</a:t>
            </a:r>
            <a:r>
              <a:rPr lang="en-US" altLang="en-US" sz="1600">
                <a:latin typeface="Times New Roman" panose="02020603050405020304" pitchFamily="18" charset="0"/>
                <a:cs typeface="Times New Roman" panose="02020603050405020304" pitchFamily="18" charset="0"/>
                <a:sym typeface="Wingdings" panose="05000000000000000000" pitchFamily="2" charset="2"/>
              </a:rPr>
              <a:t> [Insert new node somewhere in the middle or at the end]</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           	a)LINK(NEW)PTR</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           	b)LINK(PREVPTR)NEW</a:t>
            </a:r>
          </a:p>
          <a:p>
            <a:pPr>
              <a:buFont typeface="Times New Roman" panose="02020603050405020304" pitchFamily="18" charset="0"/>
              <a:buNone/>
            </a:pPr>
            <a:r>
              <a:rPr lang="en-US" altLang="en-US" sz="1600">
                <a:latin typeface="Times New Roman" panose="02020603050405020304" pitchFamily="18" charset="0"/>
                <a:cs typeface="Times New Roman" panose="02020603050405020304" pitchFamily="18" charset="0"/>
                <a:sym typeface="Wingdings" panose="05000000000000000000" pitchFamily="2" charset="2"/>
              </a:rPr>
              <a:t>[End of step 10]</a:t>
            </a:r>
          </a:p>
          <a:p>
            <a:pPr>
              <a:buFont typeface="Times New Roman" panose="02020603050405020304" pitchFamily="18" charset="0"/>
              <a:buNone/>
            </a:pPr>
            <a:r>
              <a:rPr lang="en-US" altLang="en-US" sz="1600" b="1">
                <a:latin typeface="Times New Roman" panose="02020603050405020304" pitchFamily="18" charset="0"/>
                <a:cs typeface="Times New Roman" panose="02020603050405020304" pitchFamily="18" charset="0"/>
                <a:sym typeface="Wingdings" panose="05000000000000000000" pitchFamily="2" charset="2"/>
              </a:rPr>
              <a:t>11.Return.</a:t>
            </a:r>
          </a:p>
          <a:p>
            <a:pPr>
              <a:buFont typeface="Times New Roman" panose="02020603050405020304" pitchFamily="18" charset="0"/>
              <a:buNone/>
            </a:pPr>
            <a:endParaRPr lang="en-US" altLang="en-US" sz="1600">
              <a:latin typeface="Times New Roman" panose="02020603050405020304" pitchFamily="18" charset="0"/>
              <a:cs typeface="Times New Roman" panose="02020603050405020304" pitchFamily="18" charset="0"/>
              <a:sym typeface="Wingdings" panose="05000000000000000000" pitchFamily="2" charset="2"/>
            </a:endParaRPr>
          </a:p>
          <a:p>
            <a:endParaRPr lang="en-US" altLang="en-US" sz="1600"/>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uestion_mark1.jpeg"/>
          <p:cNvPicPr>
            <a:picLocks noGrp="1" noChangeAspect="1"/>
          </p:cNvPicPr>
          <p:nvPr>
            <p:ph idx="1"/>
          </p:nvPr>
        </p:nvPicPr>
        <p:blipFill>
          <a:blip r:embed="rId2" cstate="print"/>
          <a:stretch>
            <a:fillRect/>
          </a:stretch>
        </p:blipFill>
        <p:spPr>
          <a:xfrm>
            <a:off x="2499518" y="1432718"/>
            <a:ext cx="4053682" cy="4053682"/>
          </a:xfrm>
        </p:spPr>
      </p:pic>
      <p:sp>
        <p:nvSpPr>
          <p:cNvPr id="5" name="Footer Placeholder 3"/>
          <p:cNvSpPr>
            <a:spLocks noGrp="1"/>
          </p:cNvSpPr>
          <p:nvPr>
            <p:ph type="ftr" sz="quarter" idx="11"/>
          </p:nvPr>
        </p:nvSpPr>
        <p:spPr>
          <a:xfrm>
            <a:off x="762000" y="6340475"/>
            <a:ext cx="7586328" cy="365125"/>
          </a:xfrm>
        </p:spPr>
        <p:txBody>
          <a:bodyPr/>
          <a:lstStyle/>
          <a:p>
            <a:pPr algn="ctr"/>
            <a:endParaRPr lang="en-US" sz="1400"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Review Questions</a:t>
            </a:r>
          </a:p>
        </p:txBody>
      </p:sp>
      <p:sp>
        <p:nvSpPr>
          <p:cNvPr id="2" name="Content Placeholder 1"/>
          <p:cNvSpPr>
            <a:spLocks noGrp="1"/>
          </p:cNvSpPr>
          <p:nvPr>
            <p:ph idx="1"/>
          </p:nvPr>
        </p:nvSpPr>
        <p:spPr>
          <a:xfrm>
            <a:off x="457200" y="990600"/>
            <a:ext cx="8382000" cy="5257800"/>
          </a:xfrm>
        </p:spPr>
        <p:txBody>
          <a:bodyPr>
            <a:normAutofit/>
          </a:bodyPr>
          <a:lstStyle/>
          <a:p>
            <a:r>
              <a:rPr lang="en-US" sz="2600" dirty="0">
                <a:solidFill>
                  <a:srgbClr val="002060"/>
                </a:solidFill>
                <a:latin typeface="Times New Roman" pitchFamily="18" charset="0"/>
                <a:cs typeface="Times New Roman" pitchFamily="18" charset="0"/>
              </a:rPr>
              <a:t>What is the condition for the list being empty?</a:t>
            </a:r>
          </a:p>
          <a:p>
            <a:pPr>
              <a:buNone/>
            </a:pPr>
            <a:endParaRPr lang="en-US" sz="2600" dirty="0">
              <a:solidFill>
                <a:srgbClr val="002060"/>
              </a:solidFill>
              <a:latin typeface="Times New Roman" pitchFamily="18" charset="0"/>
              <a:cs typeface="Times New Roman" pitchFamily="18" charset="0"/>
            </a:endParaRPr>
          </a:p>
          <a:p>
            <a:r>
              <a:rPr lang="en-US" sz="2600" dirty="0">
                <a:solidFill>
                  <a:srgbClr val="002060"/>
                </a:solidFill>
                <a:latin typeface="Times New Roman" pitchFamily="18" charset="0"/>
                <a:cs typeface="Times New Roman" pitchFamily="18" charset="0"/>
              </a:rPr>
              <a:t>How will you insert a node in a linked list after a given node?</a:t>
            </a:r>
          </a:p>
          <a:p>
            <a:endParaRPr lang="en-US" sz="2600" dirty="0">
              <a:solidFill>
                <a:srgbClr val="002060"/>
              </a:solidFill>
              <a:latin typeface="Times New Roman" pitchFamily="18" charset="0"/>
              <a:cs typeface="Times New Roman" pitchFamily="18" charset="0"/>
            </a:endParaRPr>
          </a:p>
          <a:p>
            <a:r>
              <a:rPr lang="en-US" sz="2600" dirty="0">
                <a:solidFill>
                  <a:srgbClr val="002060"/>
                </a:solidFill>
                <a:latin typeface="Times New Roman" pitchFamily="18" charset="0"/>
                <a:cs typeface="Times New Roman" pitchFamily="18" charset="0"/>
              </a:rPr>
              <a:t>Which pointer fields are changed when:</a:t>
            </a:r>
          </a:p>
          <a:p>
            <a:pPr lvl="1"/>
            <a:r>
              <a:rPr lang="en-US" sz="2400" dirty="0">
                <a:solidFill>
                  <a:srgbClr val="7030A0"/>
                </a:solidFill>
                <a:latin typeface="Times New Roman" pitchFamily="18" charset="0"/>
                <a:cs typeface="Times New Roman" pitchFamily="18" charset="0"/>
              </a:rPr>
              <a:t>a node is inserted after a given node</a:t>
            </a:r>
          </a:p>
          <a:p>
            <a:pPr lvl="1"/>
            <a:r>
              <a:rPr lang="en-US" sz="2400" dirty="0">
                <a:solidFill>
                  <a:srgbClr val="7030A0"/>
                </a:solidFill>
                <a:latin typeface="Times New Roman" pitchFamily="18" charset="0"/>
                <a:cs typeface="Times New Roman" pitchFamily="18" charset="0"/>
              </a:rPr>
              <a:t>a node is inserted at the end of list</a:t>
            </a:r>
          </a:p>
          <a:p>
            <a:pPr lvl="1"/>
            <a:r>
              <a:rPr lang="en-US" sz="2400" dirty="0">
                <a:solidFill>
                  <a:srgbClr val="7030A0"/>
                </a:solidFill>
                <a:latin typeface="Times New Roman" pitchFamily="18" charset="0"/>
                <a:cs typeface="Times New Roman" pitchFamily="18" charset="0"/>
              </a:rPr>
              <a:t>a node is inserted at the beginning of the list.</a:t>
            </a:r>
          </a:p>
          <a:p>
            <a:endParaRPr lang="en-US" sz="2600" dirty="0">
              <a:solidFill>
                <a:srgbClr val="00206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endParaRPr lang="en-US" sz="1400" dirty="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Review Questions</a:t>
            </a:r>
          </a:p>
        </p:txBody>
      </p:sp>
      <p:sp>
        <p:nvSpPr>
          <p:cNvPr id="2" name="Content Placeholder 1"/>
          <p:cNvSpPr>
            <a:spLocks noGrp="1"/>
          </p:cNvSpPr>
          <p:nvPr>
            <p:ph idx="1"/>
          </p:nvPr>
        </p:nvSpPr>
        <p:spPr>
          <a:xfrm>
            <a:off x="457200" y="990600"/>
            <a:ext cx="8382000" cy="5257800"/>
          </a:xfrm>
        </p:spPr>
        <p:txBody>
          <a:bodyPr>
            <a:normAutofit/>
          </a:bodyPr>
          <a:lstStyle/>
          <a:p>
            <a:r>
              <a:rPr lang="en-US" sz="2600" dirty="0">
                <a:solidFill>
                  <a:srgbClr val="002060"/>
                </a:solidFill>
                <a:latin typeface="Times New Roman" pitchFamily="18" charset="0"/>
                <a:cs typeface="Times New Roman" pitchFamily="18" charset="0"/>
              </a:rPr>
              <a:t>Correct the following algorithm such that </a:t>
            </a:r>
            <a:r>
              <a:rPr lang="en-US" sz="2600" dirty="0" err="1">
                <a:solidFill>
                  <a:srgbClr val="002060"/>
                </a:solidFill>
                <a:latin typeface="Times New Roman" pitchFamily="18" charset="0"/>
                <a:cs typeface="Times New Roman" pitchFamily="18" charset="0"/>
              </a:rPr>
              <a:t>ptr</a:t>
            </a:r>
            <a:r>
              <a:rPr lang="en-US" sz="2600" dirty="0">
                <a:solidFill>
                  <a:srgbClr val="002060"/>
                </a:solidFill>
                <a:latin typeface="Times New Roman" pitchFamily="18" charset="0"/>
                <a:cs typeface="Times New Roman" pitchFamily="18" charset="0"/>
              </a:rPr>
              <a:t> contains the address of the last node:</a:t>
            </a:r>
          </a:p>
          <a:p>
            <a:endParaRPr lang="en-US" sz="2600" dirty="0">
              <a:solidFill>
                <a:srgbClr val="002060"/>
              </a:solidFill>
              <a:latin typeface="Times New Roman" pitchFamily="18" charset="0"/>
              <a:cs typeface="Times New Roman" pitchFamily="18" charset="0"/>
            </a:endParaRPr>
          </a:p>
          <a:p>
            <a:pPr marL="514350" indent="-514350">
              <a:buAutoNum type="arabicPeriod"/>
            </a:pPr>
            <a:r>
              <a:rPr lang="en-US" sz="2600" dirty="0">
                <a:solidFill>
                  <a:srgbClr val="002060"/>
                </a:solidFill>
                <a:latin typeface="Times New Roman" pitchFamily="18" charset="0"/>
                <a:cs typeface="Times New Roman" pitchFamily="18" charset="0"/>
              </a:rPr>
              <a:t>Set </a:t>
            </a:r>
            <a:r>
              <a:rPr lang="en-US" sz="2600" dirty="0" err="1">
                <a:solidFill>
                  <a:srgbClr val="002060"/>
                </a:solidFill>
                <a:latin typeface="Times New Roman" pitchFamily="18" charset="0"/>
                <a:cs typeface="Times New Roman" pitchFamily="18" charset="0"/>
              </a:rPr>
              <a:t>PTR</a:t>
            </a:r>
            <a:r>
              <a:rPr lang="en-US" sz="2600" dirty="0">
                <a:solidFill>
                  <a:srgbClr val="002060"/>
                </a:solidFill>
                <a:latin typeface="Times New Roman" pitchFamily="18" charset="0"/>
                <a:cs typeface="Times New Roman" pitchFamily="18" charset="0"/>
              </a:rPr>
              <a:t> = START</a:t>
            </a:r>
          </a:p>
          <a:p>
            <a:pPr marL="514350" indent="-514350">
              <a:buAutoNum type="arabicPeriod"/>
            </a:pPr>
            <a:r>
              <a:rPr lang="en-US" sz="2600" dirty="0">
                <a:solidFill>
                  <a:srgbClr val="002060"/>
                </a:solidFill>
                <a:latin typeface="Times New Roman" pitchFamily="18" charset="0"/>
                <a:cs typeface="Times New Roman" pitchFamily="18" charset="0"/>
              </a:rPr>
              <a:t>Repeat Steps 3 WHILE </a:t>
            </a:r>
            <a:r>
              <a:rPr lang="en-US" sz="2600" dirty="0" err="1">
                <a:solidFill>
                  <a:srgbClr val="002060"/>
                </a:solidFill>
                <a:latin typeface="Times New Roman" pitchFamily="18" charset="0"/>
                <a:cs typeface="Times New Roman" pitchFamily="18" charset="0"/>
              </a:rPr>
              <a:t>PTR</a:t>
            </a:r>
            <a:r>
              <a:rPr lang="en-US" sz="2600" dirty="0">
                <a:solidFill>
                  <a:srgbClr val="002060"/>
                </a:solidFill>
                <a:latin typeface="Times New Roman" pitchFamily="18" charset="0"/>
                <a:cs typeface="Times New Roman" pitchFamily="18" charset="0"/>
              </a:rPr>
              <a:t> != NULL</a:t>
            </a:r>
          </a:p>
          <a:p>
            <a:pPr marL="514350" indent="-514350">
              <a:buAutoNum type="arabicPeriod"/>
            </a:pPr>
            <a:r>
              <a:rPr lang="en-US" sz="2600" dirty="0">
                <a:solidFill>
                  <a:srgbClr val="002060"/>
                </a:solidFill>
                <a:latin typeface="Times New Roman" pitchFamily="18" charset="0"/>
                <a:cs typeface="Times New Roman" pitchFamily="18" charset="0"/>
              </a:rPr>
              <a:t>   Set LINK[</a:t>
            </a:r>
            <a:r>
              <a:rPr lang="en-US" sz="2600" dirty="0" err="1">
                <a:solidFill>
                  <a:srgbClr val="002060"/>
                </a:solidFill>
                <a:latin typeface="Times New Roman" pitchFamily="18" charset="0"/>
                <a:cs typeface="Times New Roman" pitchFamily="18" charset="0"/>
              </a:rPr>
              <a:t>PTR</a:t>
            </a:r>
            <a:r>
              <a:rPr lang="en-US" sz="2600" dirty="0">
                <a:solidFill>
                  <a:srgbClr val="002060"/>
                </a:solidFill>
                <a:latin typeface="Times New Roman" pitchFamily="18" charset="0"/>
                <a:cs typeface="Times New Roman" pitchFamily="18" charset="0"/>
              </a:rPr>
              <a:t>] = </a:t>
            </a:r>
            <a:r>
              <a:rPr lang="en-US" sz="2600" dirty="0" err="1">
                <a:solidFill>
                  <a:srgbClr val="002060"/>
                </a:solidFill>
                <a:latin typeface="Times New Roman" pitchFamily="18" charset="0"/>
                <a:cs typeface="Times New Roman" pitchFamily="18" charset="0"/>
              </a:rPr>
              <a:t>PTR</a:t>
            </a:r>
            <a:r>
              <a:rPr lang="en-US" sz="2600" dirty="0">
                <a:solidFill>
                  <a:srgbClr val="002060"/>
                </a:solidFill>
                <a:latin typeface="Times New Roman" pitchFamily="18" charset="0"/>
                <a:cs typeface="Times New Roman" pitchFamily="18" charset="0"/>
              </a:rPr>
              <a:t>.</a:t>
            </a:r>
          </a:p>
          <a:p>
            <a:pPr marL="514350" indent="-514350">
              <a:buNone/>
            </a:pPr>
            <a:r>
              <a:rPr lang="en-US" sz="2600" dirty="0">
                <a:solidFill>
                  <a:srgbClr val="002060"/>
                </a:solidFill>
                <a:latin typeface="Times New Roman" pitchFamily="18" charset="0"/>
                <a:cs typeface="Times New Roman" pitchFamily="18" charset="0"/>
              </a:rPr>
              <a:t>	[End of the Loop]</a:t>
            </a:r>
          </a:p>
          <a:p>
            <a:pPr marL="514350" indent="-514350">
              <a:buNone/>
            </a:pPr>
            <a:r>
              <a:rPr lang="en-US" sz="2600" dirty="0">
                <a:solidFill>
                  <a:srgbClr val="002060"/>
                </a:solidFill>
                <a:latin typeface="Times New Roman" pitchFamily="18" charset="0"/>
                <a:cs typeface="Times New Roman" pitchFamily="18" charset="0"/>
              </a:rPr>
              <a:t>4. Return </a:t>
            </a:r>
            <a:r>
              <a:rPr lang="en-US" sz="2600" dirty="0" err="1">
                <a:solidFill>
                  <a:srgbClr val="002060"/>
                </a:solidFill>
                <a:latin typeface="Times New Roman" pitchFamily="18" charset="0"/>
                <a:cs typeface="Times New Roman" pitchFamily="18" charset="0"/>
              </a:rPr>
              <a:t>PTR</a:t>
            </a:r>
            <a:r>
              <a:rPr lang="en-US" sz="2600" dirty="0">
                <a:solidFill>
                  <a:srgbClr val="002060"/>
                </a:solidFill>
                <a:latin typeface="Times New Roman" pitchFamily="18" charset="0"/>
                <a:cs typeface="Times New Roman" pitchFamily="18" charset="0"/>
              </a:rPr>
              <a:t>.</a:t>
            </a:r>
          </a:p>
        </p:txBody>
      </p:sp>
      <p:sp>
        <p:nvSpPr>
          <p:cNvPr id="4" name="Footer Placeholder 3"/>
          <p:cNvSpPr>
            <a:spLocks noGrp="1"/>
          </p:cNvSpPr>
          <p:nvPr>
            <p:ph type="ftr" sz="quarter" idx="11"/>
          </p:nvPr>
        </p:nvSpPr>
        <p:spPr>
          <a:xfrm>
            <a:off x="762000" y="6340475"/>
            <a:ext cx="7586328" cy="365125"/>
          </a:xfrm>
        </p:spPr>
        <p:txBody>
          <a:bodyPr/>
          <a:lstStyle/>
          <a:p>
            <a:pPr algn="ctr"/>
            <a:endParaRPr lang="en-US" sz="1400" dirty="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Insertion into a Linked List</a:t>
            </a:r>
          </a:p>
        </p:txBody>
      </p:sp>
      <p:sp>
        <p:nvSpPr>
          <p:cNvPr id="2" name="Content Placeholder 1"/>
          <p:cNvSpPr>
            <a:spLocks noGrp="1"/>
          </p:cNvSpPr>
          <p:nvPr>
            <p:ph idx="1"/>
          </p:nvPr>
        </p:nvSpPr>
        <p:spPr>
          <a:xfrm>
            <a:off x="533400" y="990600"/>
            <a:ext cx="8610600" cy="5257800"/>
          </a:xfrm>
        </p:spPr>
        <p:txBody>
          <a:bodyPr>
            <a:normAutofit/>
          </a:bodyPr>
          <a:lstStyle/>
          <a:p>
            <a:pPr marL="514350" indent="-514350">
              <a:buFont typeface="Wingdings" pitchFamily="2" charset="2"/>
              <a:buChar char="q"/>
            </a:pPr>
            <a:endParaRPr lang="en-US" sz="2400" dirty="0">
              <a:solidFill>
                <a:srgbClr val="0070C0"/>
              </a:solidFill>
              <a:latin typeface="Times New Roman" pitchFamily="18" charset="0"/>
              <a:cs typeface="Times New Roman" pitchFamily="18" charset="0"/>
            </a:endParaRPr>
          </a:p>
          <a:p>
            <a:pPr marL="514350" indent="-514350">
              <a:buFont typeface="Wingdings" pitchFamily="2" charset="2"/>
              <a:buChar char="q"/>
            </a:pPr>
            <a:r>
              <a:rPr lang="en-US" sz="2400" dirty="0">
                <a:solidFill>
                  <a:srgbClr val="0070C0"/>
                </a:solidFill>
                <a:latin typeface="Times New Roman" pitchFamily="18" charset="0"/>
                <a:cs typeface="Times New Roman" pitchFamily="18" charset="0"/>
              </a:rPr>
              <a:t>New node N (which is to be inserted) will come from AVAIL list.</a:t>
            </a:r>
          </a:p>
          <a:p>
            <a:pPr marL="514350" indent="-514350"/>
            <a:r>
              <a:rPr lang="en-US" sz="2400" dirty="0">
                <a:solidFill>
                  <a:srgbClr val="0070C0"/>
                </a:solidFill>
                <a:latin typeface="Times New Roman" pitchFamily="18" charset="0"/>
                <a:cs typeface="Times New Roman" pitchFamily="18" charset="0"/>
              </a:rPr>
              <a:t>First node in the AVAIL list will be used for the new node N.</a:t>
            </a:r>
          </a:p>
          <a:p>
            <a:pPr marL="514350" indent="-514350">
              <a:buNone/>
            </a:pPr>
            <a:endParaRPr lang="en-US" sz="2400" dirty="0">
              <a:solidFill>
                <a:srgbClr val="0070C0"/>
              </a:solidFill>
              <a:latin typeface="Times New Roman" pitchFamily="18" charset="0"/>
              <a:cs typeface="Times New Roman" pitchFamily="18" charset="0"/>
            </a:endParaRPr>
          </a:p>
          <a:p>
            <a:pPr marL="514350" indent="-514350">
              <a:buFont typeface="Wingdings" pitchFamily="2" charset="2"/>
              <a:buChar char="q"/>
            </a:pPr>
            <a:r>
              <a:rPr lang="en-US" sz="2800" dirty="0">
                <a:solidFill>
                  <a:srgbClr val="C00000"/>
                </a:solidFill>
                <a:latin typeface="Times New Roman" pitchFamily="18" charset="0"/>
                <a:cs typeface="Times New Roman" pitchFamily="18" charset="0"/>
              </a:rPr>
              <a:t>Types of insertion:</a:t>
            </a:r>
          </a:p>
          <a:p>
            <a:pPr marL="514350" indent="-514350"/>
            <a:r>
              <a:rPr lang="en-US" sz="2400" dirty="0">
                <a:solidFill>
                  <a:srgbClr val="0070C0"/>
                </a:solidFill>
                <a:latin typeface="Times New Roman" pitchFamily="18" charset="0"/>
                <a:cs typeface="Times New Roman" pitchFamily="18" charset="0"/>
              </a:rPr>
              <a:t>Insertion at the beginning</a:t>
            </a:r>
          </a:p>
          <a:p>
            <a:pPr marL="514350" indent="-514350"/>
            <a:r>
              <a:rPr lang="en-US" sz="2400" dirty="0">
                <a:solidFill>
                  <a:srgbClr val="0070C0"/>
                </a:solidFill>
                <a:latin typeface="Times New Roman" pitchFamily="18" charset="0"/>
                <a:cs typeface="Times New Roman" pitchFamily="18" charset="0"/>
              </a:rPr>
              <a:t>Insertion between two nodes</a:t>
            </a:r>
          </a:p>
          <a:p>
            <a:pPr marL="514350" indent="-514350"/>
            <a:r>
              <a:rPr lang="en-US" sz="2400" dirty="0">
                <a:solidFill>
                  <a:srgbClr val="0070C0"/>
                </a:solidFill>
                <a:latin typeface="Times New Roman" pitchFamily="18" charset="0"/>
                <a:cs typeface="Times New Roman" pitchFamily="18" charset="0"/>
              </a:rPr>
              <a:t>Insertion at the end</a:t>
            </a:r>
          </a:p>
          <a:p>
            <a:pPr marL="514350" indent="-514350"/>
            <a:endParaRPr lang="en-US" sz="2400" dirty="0">
              <a:solidFill>
                <a:srgbClr val="0070C0"/>
              </a:solidFill>
              <a:latin typeface="Times New Roman" pitchFamily="18" charset="0"/>
              <a:cs typeface="Times New Roman" pitchFamily="18" charset="0"/>
            </a:endParaRPr>
          </a:p>
          <a:p>
            <a:pPr marL="514350" indent="-514350"/>
            <a:endParaRPr lang="en-US" sz="24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endParaRPr lang="en-US" sz="1400" dirty="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200" b="0" dirty="0">
                <a:solidFill>
                  <a:srgbClr val="C00000"/>
                </a:solidFill>
                <a:effectLst/>
                <a:latin typeface="Times New Roman" pitchFamily="18" charset="0"/>
                <a:cs typeface="Times New Roman" pitchFamily="18" charset="0"/>
              </a:rPr>
              <a:t>Checking the Available List </a:t>
            </a:r>
          </a:p>
        </p:txBody>
      </p:sp>
      <p:sp>
        <p:nvSpPr>
          <p:cNvPr id="2" name="Content Placeholder 1"/>
          <p:cNvSpPr>
            <a:spLocks noGrp="1"/>
          </p:cNvSpPr>
          <p:nvPr>
            <p:ph idx="1"/>
          </p:nvPr>
        </p:nvSpPr>
        <p:spPr>
          <a:xfrm>
            <a:off x="762000" y="1219200"/>
            <a:ext cx="8610600" cy="5257800"/>
          </a:xfrm>
        </p:spPr>
        <p:txBody>
          <a:bodyPr>
            <a:normAutofit/>
          </a:bodyPr>
          <a:lstStyle/>
          <a:p>
            <a:pPr marL="514350" indent="-514350">
              <a:buNone/>
            </a:pPr>
            <a:endParaRPr lang="en-US" sz="2400" dirty="0">
              <a:solidFill>
                <a:srgbClr val="0070C0"/>
              </a:solidFill>
              <a:latin typeface="Times New Roman" pitchFamily="18" charset="0"/>
              <a:cs typeface="Times New Roman" pitchFamily="18" charset="0"/>
            </a:endParaRPr>
          </a:p>
          <a:p>
            <a:pPr marL="514350" indent="-514350"/>
            <a:endParaRPr lang="en-US" sz="24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endParaRPr lang="en-US" sz="1400" dirty="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
        <p:nvSpPr>
          <p:cNvPr id="7" name="Rectangle 6"/>
          <p:cNvSpPr/>
          <p:nvPr/>
        </p:nvSpPr>
        <p:spPr>
          <a:xfrm>
            <a:off x="381000" y="1295400"/>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57400" y="2209800"/>
            <a:ext cx="914400" cy="9144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Times New Roman" pitchFamily="18" charset="0"/>
                <a:cs typeface="Times New Roman" pitchFamily="18" charset="0"/>
              </a:rPr>
              <a:t>ITEM</a:t>
            </a:r>
          </a:p>
        </p:txBody>
      </p:sp>
      <p:sp>
        <p:nvSpPr>
          <p:cNvPr id="9" name="Rectangle 8"/>
          <p:cNvSpPr/>
          <p:nvPr/>
        </p:nvSpPr>
        <p:spPr>
          <a:xfrm>
            <a:off x="2971800" y="22098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86200" y="2209800"/>
            <a:ext cx="914400" cy="914400"/>
          </a:xfrm>
          <a:prstGeom prst="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00600" y="22098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15000" y="2209800"/>
            <a:ext cx="914400" cy="914400"/>
          </a:xfrm>
          <a:prstGeom prst="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9400" y="22098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43800" y="2209800"/>
            <a:ext cx="914400" cy="914400"/>
          </a:xfrm>
          <a:prstGeom prst="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458200" y="22098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7" idx="3"/>
            <a:endCxn id="8" idx="1"/>
          </p:cNvCxnSpPr>
          <p:nvPr/>
        </p:nvCxnSpPr>
        <p:spPr>
          <a:xfrm>
            <a:off x="1143000" y="1676400"/>
            <a:ext cx="914400" cy="9906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00400" y="2667000"/>
            <a:ext cx="685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29200" y="2667000"/>
            <a:ext cx="685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58000" y="2667000"/>
            <a:ext cx="685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34400" y="2526268"/>
            <a:ext cx="351378" cy="369332"/>
          </a:xfrm>
          <a:prstGeom prst="rect">
            <a:avLst/>
          </a:prstGeom>
          <a:noFill/>
        </p:spPr>
        <p:txBody>
          <a:bodyPr wrap="none" rtlCol="0">
            <a:spAutoFit/>
          </a:bodyPr>
          <a:lstStyle/>
          <a:p>
            <a:r>
              <a:rPr lang="en-US" dirty="0">
                <a:solidFill>
                  <a:srgbClr val="C00000"/>
                </a:solidFill>
                <a:latin typeface="Times New Roman" pitchFamily="18" charset="0"/>
                <a:cs typeface="Times New Roman" pitchFamily="18" charset="0"/>
              </a:rPr>
              <a:t>Ø</a:t>
            </a:r>
          </a:p>
        </p:txBody>
      </p:sp>
      <p:sp>
        <p:nvSpPr>
          <p:cNvPr id="24" name="TextBox 23"/>
          <p:cNvSpPr txBox="1"/>
          <p:nvPr/>
        </p:nvSpPr>
        <p:spPr>
          <a:xfrm>
            <a:off x="1143000" y="1230868"/>
            <a:ext cx="843308" cy="369332"/>
          </a:xfrm>
          <a:prstGeom prst="rect">
            <a:avLst/>
          </a:prstGeom>
          <a:noFill/>
        </p:spPr>
        <p:txBody>
          <a:bodyPr wrap="none" rtlCol="0">
            <a:spAutoFit/>
          </a:bodyPr>
          <a:lstStyle/>
          <a:p>
            <a:r>
              <a:rPr lang="en-US" dirty="0">
                <a:solidFill>
                  <a:srgbClr val="C00000"/>
                </a:solidFill>
                <a:latin typeface="Times New Roman" pitchFamily="18" charset="0"/>
                <a:cs typeface="Times New Roman" pitchFamily="18" charset="0"/>
              </a:rPr>
              <a:t>AVAIL</a:t>
            </a:r>
          </a:p>
        </p:txBody>
      </p:sp>
      <p:sp>
        <p:nvSpPr>
          <p:cNvPr id="25" name="Rectangle 24"/>
          <p:cNvSpPr/>
          <p:nvPr/>
        </p:nvSpPr>
        <p:spPr>
          <a:xfrm>
            <a:off x="304800" y="3657600"/>
            <a:ext cx="914400" cy="9144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Times New Roman" pitchFamily="18" charset="0"/>
                <a:cs typeface="Times New Roman" pitchFamily="18" charset="0"/>
              </a:rPr>
              <a:t>NEW</a:t>
            </a:r>
          </a:p>
        </p:txBody>
      </p:sp>
      <p:cxnSp>
        <p:nvCxnSpPr>
          <p:cNvPr id="37" name="Straight Arrow Connector 36"/>
          <p:cNvCxnSpPr>
            <a:endCxn id="8" idx="2"/>
          </p:cNvCxnSpPr>
          <p:nvPr/>
        </p:nvCxnSpPr>
        <p:spPr>
          <a:xfrm rot="5400000" flipH="1" flipV="1">
            <a:off x="2019300" y="3619500"/>
            <a:ext cx="990600" cy="1588"/>
          </a:xfrm>
          <a:prstGeom prst="straightConnector1">
            <a:avLst/>
          </a:prstGeom>
          <a:ln w="381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5" idx="3"/>
          </p:cNvCxnSpPr>
          <p:nvPr/>
        </p:nvCxnSpPr>
        <p:spPr>
          <a:xfrm>
            <a:off x="1219200" y="4114800"/>
            <a:ext cx="1295400" cy="1588"/>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1143000" y="1676400"/>
            <a:ext cx="2743200" cy="990600"/>
          </a:xfrm>
          <a:prstGeom prst="bentConnector3">
            <a:avLst>
              <a:gd name="adj1" fmla="val 50000"/>
            </a:avLst>
          </a:prstGeom>
          <a:ln w="381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38600" y="3352800"/>
            <a:ext cx="2327881" cy="461665"/>
          </a:xfrm>
          <a:prstGeom prst="rect">
            <a:avLst/>
          </a:prstGeom>
          <a:noFill/>
        </p:spPr>
        <p:txBody>
          <a:bodyPr wrap="none" rtlCol="0">
            <a:spAutoFit/>
          </a:bodyPr>
          <a:lstStyle/>
          <a:p>
            <a:r>
              <a:rPr lang="en-US" sz="2400" dirty="0">
                <a:solidFill>
                  <a:srgbClr val="C00000"/>
                </a:solidFill>
                <a:latin typeface="Times New Roman" pitchFamily="18" charset="0"/>
                <a:cs typeface="Times New Roman" pitchFamily="18" charset="0"/>
              </a:rPr>
              <a:t>Free-Storage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2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20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2000"/>
                                        <p:tgtEl>
                                          <p:spTgt spid="2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par>
                                <p:cTn id="26" presetID="22" presetClass="entr" presetSubtype="8"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20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20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2000"/>
                                        <p:tgtEl>
                                          <p:spTgt spid="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2000"/>
                                        <p:tgtEl>
                                          <p:spTgt spid="13"/>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2000"/>
                                        <p:tgtEl>
                                          <p:spTgt spid="2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20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2000"/>
                                        <p:tgtEl>
                                          <p:spTgt spid="2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2000"/>
                                        <p:tgtEl>
                                          <p:spTgt spid="1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20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nodeType="clickEffect">
                                  <p:stCondLst>
                                    <p:cond delay="0"/>
                                  </p:stCondLst>
                                  <p:childTnLst>
                                    <p:animEffect transition="out" filter="checkerboard(across)">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55"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p:cTn id="62" dur="1000" fill="hold"/>
                                        <p:tgtEl>
                                          <p:spTgt spid="25"/>
                                        </p:tgtEl>
                                        <p:attrNameLst>
                                          <p:attrName>ppt_w</p:attrName>
                                        </p:attrNameLst>
                                      </p:cBhvr>
                                      <p:tavLst>
                                        <p:tav tm="0">
                                          <p:val>
                                            <p:strVal val="#ppt_w*0.70"/>
                                          </p:val>
                                        </p:tav>
                                        <p:tav tm="100000">
                                          <p:val>
                                            <p:strVal val="#ppt_w"/>
                                          </p:val>
                                        </p:tav>
                                      </p:tavLst>
                                    </p:anim>
                                    <p:anim calcmode="lin" valueType="num">
                                      <p:cBhvr>
                                        <p:cTn id="63" dur="1000" fill="hold"/>
                                        <p:tgtEl>
                                          <p:spTgt spid="25"/>
                                        </p:tgtEl>
                                        <p:attrNameLst>
                                          <p:attrName>ppt_h</p:attrName>
                                        </p:attrNameLst>
                                      </p:cBhvr>
                                      <p:tavLst>
                                        <p:tav tm="0">
                                          <p:val>
                                            <p:strVal val="#ppt_h"/>
                                          </p:val>
                                        </p:tav>
                                        <p:tav tm="100000">
                                          <p:val>
                                            <p:strVal val="#ppt_h"/>
                                          </p:val>
                                        </p:tav>
                                      </p:tavLst>
                                    </p:anim>
                                    <p:animEffect transition="in" filter="fade">
                                      <p:cBhvr>
                                        <p:cTn id="64" dur="10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ipe(down)">
                                      <p:cBhvr>
                                        <p:cTn id="69" dur="500"/>
                                        <p:tgtEl>
                                          <p:spTgt spid="45"/>
                                        </p:tgtEl>
                                      </p:cBhvr>
                                    </p:animEffect>
                                  </p:childTnLst>
                                </p:cTn>
                              </p:par>
                              <p:par>
                                <p:cTn id="70" presetID="22" presetClass="entr" presetSubtype="4"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5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770" decel="100000"/>
                                        <p:tgtEl>
                                          <p:spTgt spid="32"/>
                                        </p:tgtEl>
                                      </p:cBhvr>
                                    </p:animEffect>
                                    <p:animScale>
                                      <p:cBhvr>
                                        <p:cTn id="78" dur="770" decel="100000"/>
                                        <p:tgtEl>
                                          <p:spTgt spid="32"/>
                                        </p:tgtEl>
                                      </p:cBhvr>
                                      <p:from x="10000" y="10000"/>
                                      <p:to x="200000" y="450000"/>
                                    </p:animScale>
                                    <p:animScale>
                                      <p:cBhvr>
                                        <p:cTn id="79" dur="1230" accel="100000" fill="hold">
                                          <p:stCondLst>
                                            <p:cond delay="770"/>
                                          </p:stCondLst>
                                        </p:cTn>
                                        <p:tgtEl>
                                          <p:spTgt spid="32"/>
                                        </p:tgtEl>
                                      </p:cBhvr>
                                      <p:from x="200000" y="450000"/>
                                      <p:to x="100000" y="100000"/>
                                    </p:animScale>
                                    <p:set>
                                      <p:cBhvr>
                                        <p:cTn id="80" dur="770" fill="hold"/>
                                        <p:tgtEl>
                                          <p:spTgt spid="32"/>
                                        </p:tgtEl>
                                        <p:attrNameLst>
                                          <p:attrName>ppt_x</p:attrName>
                                        </p:attrNameLst>
                                      </p:cBhvr>
                                      <p:to>
                                        <p:strVal val="(0.5)"/>
                                      </p:to>
                                    </p:set>
                                    <p:anim from="(0.5)" to="(#ppt_x)" calcmode="lin" valueType="num">
                                      <p:cBhvr>
                                        <p:cTn id="81" dur="1230" accel="100000" fill="hold">
                                          <p:stCondLst>
                                            <p:cond delay="770"/>
                                          </p:stCondLst>
                                        </p:cTn>
                                        <p:tgtEl>
                                          <p:spTgt spid="32"/>
                                        </p:tgtEl>
                                        <p:attrNameLst>
                                          <p:attrName>ppt_x</p:attrName>
                                        </p:attrNameLst>
                                      </p:cBhvr>
                                    </p:anim>
                                    <p:set>
                                      <p:cBhvr>
                                        <p:cTn id="82" dur="770" fill="hold"/>
                                        <p:tgtEl>
                                          <p:spTgt spid="32"/>
                                        </p:tgtEl>
                                        <p:attrNameLst>
                                          <p:attrName>ppt_y</p:attrName>
                                        </p:attrNameLst>
                                      </p:cBhvr>
                                      <p:to>
                                        <p:strVal val="(#ppt_y+0.4)"/>
                                      </p:to>
                                    </p:set>
                                    <p:anim from="(#ppt_y+0.4)" to="(#ppt_y)" calcmode="lin" valueType="num">
                                      <p:cBhvr>
                                        <p:cTn id="83" dur="1230" accel="100000" fill="hold">
                                          <p:stCondLst>
                                            <p:cond delay="770"/>
                                          </p:stCondLst>
                                        </p:cTn>
                                        <p:tgtEl>
                                          <p:spTgt spid="3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4" grpId="0"/>
      <p:bldP spid="25" grpId="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200" b="0" dirty="0">
                <a:solidFill>
                  <a:srgbClr val="C00000"/>
                </a:solidFill>
                <a:effectLst/>
                <a:latin typeface="Times New Roman" pitchFamily="18" charset="0"/>
                <a:cs typeface="Times New Roman" pitchFamily="18" charset="0"/>
              </a:rPr>
              <a:t>Insertion at the beginning of Linked List</a:t>
            </a:r>
          </a:p>
        </p:txBody>
      </p:sp>
      <p:sp>
        <p:nvSpPr>
          <p:cNvPr id="2" name="Content Placeholder 1"/>
          <p:cNvSpPr>
            <a:spLocks noGrp="1"/>
          </p:cNvSpPr>
          <p:nvPr>
            <p:ph idx="1"/>
          </p:nvPr>
        </p:nvSpPr>
        <p:spPr>
          <a:xfrm>
            <a:off x="762000" y="1219200"/>
            <a:ext cx="8610600" cy="5257800"/>
          </a:xfrm>
        </p:spPr>
        <p:txBody>
          <a:bodyPr>
            <a:normAutofit/>
          </a:bodyPr>
          <a:lstStyle/>
          <a:p>
            <a:pPr marL="514350" indent="-514350">
              <a:buNone/>
            </a:pPr>
            <a:endParaRPr lang="en-US" sz="2400" dirty="0">
              <a:solidFill>
                <a:srgbClr val="0070C0"/>
              </a:solidFill>
              <a:latin typeface="Times New Roman" pitchFamily="18" charset="0"/>
              <a:cs typeface="Times New Roman" pitchFamily="18" charset="0"/>
            </a:endParaRPr>
          </a:p>
          <a:p>
            <a:pPr marL="514350" indent="-514350"/>
            <a:endParaRPr lang="en-US" sz="2400"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762000" y="6340475"/>
            <a:ext cx="7586328" cy="365125"/>
          </a:xfrm>
        </p:spPr>
        <p:txBody>
          <a:bodyPr/>
          <a:lstStyle/>
          <a:p>
            <a:pPr algn="ctr"/>
            <a:endParaRPr lang="en-US" sz="1400" dirty="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
        <p:nvSpPr>
          <p:cNvPr id="7" name="Rectangle 6"/>
          <p:cNvSpPr/>
          <p:nvPr/>
        </p:nvSpPr>
        <p:spPr>
          <a:xfrm>
            <a:off x="381000" y="1295400"/>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57400" y="2209800"/>
            <a:ext cx="914400" cy="914400"/>
          </a:xfrm>
          <a:prstGeom prst="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71800" y="22098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86200" y="2209800"/>
            <a:ext cx="914400" cy="914400"/>
          </a:xfrm>
          <a:prstGeom prst="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00600" y="22098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15000" y="2209800"/>
            <a:ext cx="914400" cy="914400"/>
          </a:xfrm>
          <a:prstGeom prst="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9400" y="22098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43800" y="2209800"/>
            <a:ext cx="914400" cy="914400"/>
          </a:xfrm>
          <a:prstGeom prst="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458200" y="22098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7" idx="3"/>
            <a:endCxn id="8" idx="1"/>
          </p:cNvCxnSpPr>
          <p:nvPr/>
        </p:nvCxnSpPr>
        <p:spPr>
          <a:xfrm>
            <a:off x="1143000" y="1676400"/>
            <a:ext cx="914400" cy="9906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200400" y="2667000"/>
            <a:ext cx="685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29200" y="2667000"/>
            <a:ext cx="685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58000" y="2667000"/>
            <a:ext cx="685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34400" y="2526268"/>
            <a:ext cx="351378" cy="369332"/>
          </a:xfrm>
          <a:prstGeom prst="rect">
            <a:avLst/>
          </a:prstGeom>
          <a:noFill/>
        </p:spPr>
        <p:txBody>
          <a:bodyPr wrap="none" rtlCol="0">
            <a:spAutoFit/>
          </a:bodyPr>
          <a:lstStyle/>
          <a:p>
            <a:r>
              <a:rPr lang="en-US" dirty="0">
                <a:solidFill>
                  <a:srgbClr val="C00000"/>
                </a:solidFill>
                <a:latin typeface="Times New Roman" pitchFamily="18" charset="0"/>
                <a:cs typeface="Times New Roman" pitchFamily="18" charset="0"/>
              </a:rPr>
              <a:t>Ø</a:t>
            </a:r>
          </a:p>
        </p:txBody>
      </p:sp>
      <p:sp>
        <p:nvSpPr>
          <p:cNvPr id="24" name="TextBox 23"/>
          <p:cNvSpPr txBox="1"/>
          <p:nvPr/>
        </p:nvSpPr>
        <p:spPr>
          <a:xfrm>
            <a:off x="1143000" y="1230868"/>
            <a:ext cx="883319" cy="369332"/>
          </a:xfrm>
          <a:prstGeom prst="rect">
            <a:avLst/>
          </a:prstGeom>
          <a:noFill/>
        </p:spPr>
        <p:txBody>
          <a:bodyPr wrap="none" rtlCol="0">
            <a:spAutoFit/>
          </a:bodyPr>
          <a:lstStyle/>
          <a:p>
            <a:r>
              <a:rPr lang="en-US" dirty="0">
                <a:solidFill>
                  <a:srgbClr val="C00000"/>
                </a:solidFill>
                <a:latin typeface="Times New Roman" pitchFamily="18" charset="0"/>
                <a:cs typeface="Times New Roman" pitchFamily="18" charset="0"/>
              </a:rPr>
              <a:t>START</a:t>
            </a:r>
          </a:p>
        </p:txBody>
      </p:sp>
      <p:sp>
        <p:nvSpPr>
          <p:cNvPr id="25" name="Rectangle 24"/>
          <p:cNvSpPr/>
          <p:nvPr/>
        </p:nvSpPr>
        <p:spPr>
          <a:xfrm>
            <a:off x="304800" y="3657600"/>
            <a:ext cx="914400" cy="9144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Times New Roman" pitchFamily="18" charset="0"/>
                <a:cs typeface="Times New Roman" pitchFamily="18" charset="0"/>
              </a:rPr>
              <a:t>ITEM</a:t>
            </a:r>
          </a:p>
        </p:txBody>
      </p:sp>
      <p:sp>
        <p:nvSpPr>
          <p:cNvPr id="26" name="Rectangle 25"/>
          <p:cNvSpPr/>
          <p:nvPr/>
        </p:nvSpPr>
        <p:spPr>
          <a:xfrm>
            <a:off x="1219200" y="3657600"/>
            <a:ext cx="457200" cy="914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7" idx="2"/>
          </p:cNvCxnSpPr>
          <p:nvPr/>
        </p:nvCxnSpPr>
        <p:spPr>
          <a:xfrm rot="5400000">
            <a:off x="-38100" y="2857500"/>
            <a:ext cx="1600200" cy="1588"/>
          </a:xfrm>
          <a:prstGeom prst="straightConnector1">
            <a:avLst/>
          </a:prstGeom>
          <a:ln w="381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8" idx="2"/>
          </p:cNvCxnSpPr>
          <p:nvPr/>
        </p:nvCxnSpPr>
        <p:spPr>
          <a:xfrm rot="5400000" flipH="1" flipV="1">
            <a:off x="2019300" y="3619500"/>
            <a:ext cx="990600" cy="1588"/>
          </a:xfrm>
          <a:prstGeom prst="straightConnector1">
            <a:avLst/>
          </a:prstGeom>
          <a:ln w="3810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447800" y="4114800"/>
            <a:ext cx="1066800" cy="1588"/>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2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20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20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20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2000"/>
                                        <p:tgtEl>
                                          <p:spTgt spid="2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20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2000"/>
                                        <p:tgtEl>
                                          <p:spTgt spid="11"/>
                                        </p:tgtEl>
                                      </p:cBhvr>
                                    </p:animEffect>
                                  </p:childTnLst>
                                </p:cTn>
                              </p:par>
                              <p:par>
                                <p:cTn id="29" presetID="2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2000"/>
                                        <p:tgtEl>
                                          <p:spTgt spid="2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2000"/>
                                        <p:tgtEl>
                                          <p:spTgt spid="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2000"/>
                                        <p:tgtEl>
                                          <p:spTgt spid="13"/>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2000"/>
                                        <p:tgtEl>
                                          <p:spTgt spid="2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2000"/>
                                        <p:tgtEl>
                                          <p:spTgt spid="1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2000"/>
                                        <p:tgtEl>
                                          <p:spTgt spid="1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20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circle(in)">
                                      <p:cBhvr>
                                        <p:cTn id="54" dur="2000"/>
                                        <p:tgtEl>
                                          <p:spTgt spid="25"/>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circle(in)">
                                      <p:cBhvr>
                                        <p:cTn id="57" dur="20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20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down)">
                                      <p:cBhvr>
                                        <p:cTn id="67" dur="20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29" presetClass="exit" presetSubtype="0" fill="hold" nodeType="clickEffect">
                                  <p:stCondLst>
                                    <p:cond delay="0"/>
                                  </p:stCondLst>
                                  <p:childTnLst>
                                    <p:anim calcmode="lin" valueType="num">
                                      <p:cBhvr>
                                        <p:cTn id="71" dur="2000"/>
                                        <p:tgtEl>
                                          <p:spTgt spid="17"/>
                                        </p:tgtEl>
                                        <p:attrNameLst>
                                          <p:attrName>ppt_x</p:attrName>
                                        </p:attrNameLst>
                                      </p:cBhvr>
                                      <p:tavLst>
                                        <p:tav tm="0">
                                          <p:val>
                                            <p:strVal val="ppt_x"/>
                                          </p:val>
                                        </p:tav>
                                        <p:tav tm="100000">
                                          <p:val>
                                            <p:strVal val="ppt_x-.2"/>
                                          </p:val>
                                        </p:tav>
                                      </p:tavLst>
                                    </p:anim>
                                    <p:anim calcmode="lin" valueType="num">
                                      <p:cBhvr>
                                        <p:cTn id="72" dur="2000"/>
                                        <p:tgtEl>
                                          <p:spTgt spid="17"/>
                                        </p:tgtEl>
                                        <p:attrNameLst>
                                          <p:attrName>ppt_y</p:attrName>
                                        </p:attrNameLst>
                                      </p:cBhvr>
                                      <p:tavLst>
                                        <p:tav tm="0">
                                          <p:val>
                                            <p:strVal val="ppt_y"/>
                                          </p:val>
                                        </p:tav>
                                        <p:tav tm="100000">
                                          <p:val>
                                            <p:strVal val="ppt_y"/>
                                          </p:val>
                                        </p:tav>
                                      </p:tavLst>
                                    </p:anim>
                                    <p:animEffect transition="out" filter="fade">
                                      <p:cBhvr>
                                        <p:cTn id="73" dur="2000"/>
                                        <p:tgtEl>
                                          <p:spTgt spid="17"/>
                                        </p:tgtEl>
                                      </p:cBhvr>
                                    </p:animEffect>
                                    <p:set>
                                      <p:cBhvr>
                                        <p:cTn id="74" dur="1" fill="hold">
                                          <p:stCondLst>
                                            <p:cond delay="1999"/>
                                          </p:stCondLst>
                                        </p:cTn>
                                        <p:tgtEl>
                                          <p:spTgt spid="1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wipe(up)">
                                      <p:cBhvr>
                                        <p:cTn id="79"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4" grpId="0"/>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0DDF3D0-2285-6B83-C39B-1DCE6CBA3B92}"/>
              </a:ext>
            </a:extLst>
          </p:cNvPr>
          <p:cNvSpPr>
            <a:spLocks noGrp="1"/>
          </p:cNvSpPr>
          <p:nvPr>
            <p:ph type="title"/>
          </p:nvPr>
        </p:nvSpPr>
        <p:spPr/>
        <p:txBody>
          <a:bodyPr/>
          <a:lstStyle/>
          <a:p>
            <a:pPr eaLnBrk="1" hangingPunct="1"/>
            <a:r>
              <a:rPr lang="en-US" altLang="en-US" b="1" u="sng"/>
              <a:t>3.INSERTION IN LINKED LIST</a:t>
            </a:r>
          </a:p>
        </p:txBody>
      </p:sp>
      <p:sp>
        <p:nvSpPr>
          <p:cNvPr id="7171" name="Content Placeholder 2">
            <a:extLst>
              <a:ext uri="{FF2B5EF4-FFF2-40B4-BE49-F238E27FC236}">
                <a16:creationId xmlns:a16="http://schemas.microsoft.com/office/drawing/2014/main" id="{87179B88-E61B-ACF6-EE4B-E65E47F981AF}"/>
              </a:ext>
            </a:extLst>
          </p:cNvPr>
          <p:cNvSpPr>
            <a:spLocks noGrp="1"/>
          </p:cNvSpPr>
          <p:nvPr>
            <p:ph idx="1"/>
          </p:nvPr>
        </p:nvSpPr>
        <p:spPr>
          <a:xfrm>
            <a:off x="457200" y="1066800"/>
            <a:ext cx="8105775" cy="4941888"/>
          </a:xfrm>
        </p:spPr>
        <p:txBody>
          <a:bodyPr>
            <a:normAutofit lnSpcReduction="10000"/>
          </a:bodyPr>
          <a:lstStyle/>
          <a:p>
            <a:pPr algn="just" eaLnBrk="1" hangingPunct="1"/>
            <a:r>
              <a:rPr lang="en-US" altLang="en-US"/>
              <a:t>Insertion into an unsorted linked list is generally performed either at the beginning or at the end of the list .In sorted linked list ,new data can be inserted in the middle but the order has to be maintained.</a:t>
            </a:r>
          </a:p>
          <a:p>
            <a:pPr algn="just" eaLnBrk="1" hangingPunct="1"/>
            <a:r>
              <a:rPr lang="en-US" altLang="en-US"/>
              <a:t>To insert a new node into a linked list , we need to first create space and then insert data in the INFO part.</a:t>
            </a:r>
          </a:p>
          <a:p>
            <a:pPr algn="just" eaLnBrk="1" hangingPunct="1"/>
            <a:r>
              <a:rPr lang="en-US" altLang="en-US"/>
              <a:t>The space for the new node is made available from the free storage list or AVAIL list.</a:t>
            </a: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3A1E254-8B49-BABD-E207-5C63A77650F0}"/>
              </a:ext>
            </a:extLst>
          </p:cNvPr>
          <p:cNvSpPr>
            <a:spLocks noGrp="1"/>
          </p:cNvSpPr>
          <p:nvPr>
            <p:ph type="title"/>
          </p:nvPr>
        </p:nvSpPr>
        <p:spPr/>
        <p:txBody>
          <a:bodyPr/>
          <a:lstStyle/>
          <a:p>
            <a:pPr eaLnBrk="1" hangingPunct="1"/>
            <a:endParaRPr lang="en-US" altLang="en-US"/>
          </a:p>
        </p:txBody>
      </p:sp>
      <p:sp>
        <p:nvSpPr>
          <p:cNvPr id="8195" name="Content Placeholder 2">
            <a:extLst>
              <a:ext uri="{FF2B5EF4-FFF2-40B4-BE49-F238E27FC236}">
                <a16:creationId xmlns:a16="http://schemas.microsoft.com/office/drawing/2014/main" id="{EFF03C4C-5869-EFC6-6094-55CA1BB30290}"/>
              </a:ext>
            </a:extLst>
          </p:cNvPr>
          <p:cNvSpPr>
            <a:spLocks noGrp="1"/>
          </p:cNvSpPr>
          <p:nvPr>
            <p:ph idx="1"/>
          </p:nvPr>
        </p:nvSpPr>
        <p:spPr/>
        <p:txBody>
          <a:bodyPr>
            <a:normAutofit fontScale="92500" lnSpcReduction="10000"/>
          </a:bodyPr>
          <a:lstStyle/>
          <a:p>
            <a:pPr eaLnBrk="1" hangingPunct="1"/>
            <a:r>
              <a:rPr lang="en-US" altLang="en-US"/>
              <a:t>If AVAIL=NULL(space is not  available) no insertion could be done</a:t>
            </a:r>
          </a:p>
          <a:p>
            <a:pPr eaLnBrk="1" hangingPunct="1"/>
            <a:r>
              <a:rPr lang="en-US" altLang="en-US"/>
              <a:t>If AVAIL !=NULL(Node available) then the first node from the free storage list is removed and pointer variable NEW is used to point to this new node.</a:t>
            </a:r>
          </a:p>
          <a:p>
            <a:pPr eaLnBrk="1" hangingPunct="1"/>
            <a:r>
              <a:rPr lang="en-US" altLang="en-US"/>
              <a:t>On removing the first node from the free storage list,AVAIL pointer now points to next node in the free storage list.</a:t>
            </a:r>
          </a:p>
          <a:p>
            <a:pPr eaLnBrk="1" hangingPunct="1"/>
            <a:r>
              <a:rPr lang="en-US" altLang="en-US"/>
              <a:t>Finally data is inserted into INFO(NEW)&lt;-ITEM</a:t>
            </a: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65A5DAA-4B61-F1DF-C72E-256AC542DF01}"/>
              </a:ext>
            </a:extLst>
          </p:cNvPr>
          <p:cNvSpPr>
            <a:spLocks noGrp="1"/>
          </p:cNvSpPr>
          <p:nvPr>
            <p:ph type="title"/>
          </p:nvPr>
        </p:nvSpPr>
        <p:spPr/>
        <p:txBody>
          <a:bodyPr/>
          <a:lstStyle/>
          <a:p>
            <a:endParaRPr lang="en-US" altLang="en-US"/>
          </a:p>
        </p:txBody>
      </p:sp>
      <p:pic>
        <p:nvPicPr>
          <p:cNvPr id="9219" name="Picture 5">
            <a:extLst>
              <a:ext uri="{FF2B5EF4-FFF2-40B4-BE49-F238E27FC236}">
                <a16:creationId xmlns:a16="http://schemas.microsoft.com/office/drawing/2014/main" id="{0882C120-1DC8-D7C1-CADB-E9996700A5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2950" y="2397125"/>
            <a:ext cx="7534275" cy="2819400"/>
          </a:xfrm>
          <a:noFill/>
        </p:spPr>
      </p:pic>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F6DAF04-0C07-92B6-7D06-4F1293A1ED10}"/>
              </a:ext>
            </a:extLst>
          </p:cNvPr>
          <p:cNvSpPr>
            <a:spLocks noGrp="1"/>
          </p:cNvSpPr>
          <p:nvPr>
            <p:ph type="title"/>
          </p:nvPr>
        </p:nvSpPr>
        <p:spPr/>
        <p:txBody>
          <a:bodyPr>
            <a:normAutofit fontScale="90000"/>
          </a:bodyPr>
          <a:lstStyle/>
          <a:p>
            <a:br>
              <a:rPr lang="en-US" altLang="en-US"/>
            </a:br>
            <a:r>
              <a:rPr lang="en-US" altLang="en-US"/>
              <a:t>3.1</a:t>
            </a:r>
            <a:r>
              <a:rPr lang="en-US" altLang="en-US" b="1"/>
              <a:t>INSERTION AT THE BEIGNNING OF LIST</a:t>
            </a:r>
          </a:p>
        </p:txBody>
      </p:sp>
      <p:sp>
        <p:nvSpPr>
          <p:cNvPr id="10243" name="Content Placeholder 2">
            <a:extLst>
              <a:ext uri="{FF2B5EF4-FFF2-40B4-BE49-F238E27FC236}">
                <a16:creationId xmlns:a16="http://schemas.microsoft.com/office/drawing/2014/main" id="{DCA10F9F-8D28-15F8-EAA0-2CD44E040CA1}"/>
              </a:ext>
            </a:extLst>
          </p:cNvPr>
          <p:cNvSpPr>
            <a:spLocks noGrp="1"/>
          </p:cNvSpPr>
          <p:nvPr>
            <p:ph idx="1"/>
          </p:nvPr>
        </p:nvSpPr>
        <p:spPr/>
        <p:txBody>
          <a:bodyPr/>
          <a:lstStyle/>
          <a:p>
            <a:pPr algn="just"/>
            <a:r>
              <a:rPr lang="en-US" altLang="en-US" b="1"/>
              <a:t>INSTBEG(HEAD,ITEM,AVAIL)-</a:t>
            </a:r>
            <a:r>
              <a:rPr lang="en-US" altLang="en-US">
                <a:latin typeface="Comic Sans MS" panose="030F0702030302020204" pitchFamily="66" charset="0"/>
              </a:rPr>
              <a:t>Given LIST first node address is stored in HEAD. This algorithm inserts ITEM as the first node in the linked list. Here we use a local variable NEW that points to new node and AVAIL pointer pointing to the first node of free storage list</a:t>
            </a:r>
          </a:p>
        </p:txBody>
      </p:sp>
    </p:spTree>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theme/theme1.xml><?xml version="1.0" encoding="utf-8"?>
<a:theme xmlns:a="http://schemas.openxmlformats.org/drawingml/2006/main" name="Office Theme">
  <a:themeElements>
    <a:clrScheme name="Custom Ravi">
      <a:dk1>
        <a:sysClr val="windowText" lastClr="000000"/>
      </a:dk1>
      <a:lt1>
        <a:srgbClr val="FAF1D4"/>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1343</TotalTime>
  <Words>1510</Words>
  <Application>Microsoft Office PowerPoint</Application>
  <PresentationFormat>On-screen Show (4:3)</PresentationFormat>
  <Paragraphs>138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Comic Sans MS</vt:lpstr>
      <vt:lpstr>Times New Roman</vt:lpstr>
      <vt:lpstr>Wingdings</vt:lpstr>
      <vt:lpstr>Office Theme</vt:lpstr>
      <vt:lpstr>Data Structures  Topic: Insertion in Linked List</vt:lpstr>
      <vt:lpstr>Outlines</vt:lpstr>
      <vt:lpstr>Insertion into a Linked List</vt:lpstr>
      <vt:lpstr>Checking the Available List </vt:lpstr>
      <vt:lpstr>Insertion at the beginning of Linked List</vt:lpstr>
      <vt:lpstr>3.INSERTION IN LINKED LIST</vt:lpstr>
      <vt:lpstr>PowerPoint Presentation</vt:lpstr>
      <vt:lpstr>PowerPoint Presentation</vt:lpstr>
      <vt:lpstr> 3.1INSERTION AT THE BEIGNNING OF LIST</vt:lpstr>
      <vt:lpstr>PowerPoint Presentation</vt:lpstr>
      <vt:lpstr>3.2INSERTING NODE AFTER A GIVEN NODE</vt:lpstr>
      <vt:lpstr>PowerPoint Presentation</vt:lpstr>
      <vt:lpstr>PowerPoint Presentation</vt:lpstr>
      <vt:lpstr> 3.3 INSERTING A NODE AT THE END OF LIST</vt:lpstr>
      <vt:lpstr>PowerPoint Presentation</vt:lpstr>
      <vt:lpstr>PowerPoint Presentation</vt:lpstr>
      <vt:lpstr>3.4INSERTION IN THE SORTED LIST</vt:lpstr>
      <vt:lpstr>PowerPoint Presentation</vt:lpstr>
      <vt:lpstr>PowerPoint Presentation</vt:lpstr>
      <vt:lpstr>PowerPoint Presentation</vt:lpstr>
      <vt:lpstr>PowerPoint Presentation</vt:lpstr>
      <vt:lpstr>Review Questions</vt:lpstr>
      <vt:lpstr>Review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22: JDBC</dc:title>
  <dc:creator>RA-V</dc:creator>
  <cp:lastModifiedBy>sheveta vashisht</cp:lastModifiedBy>
  <cp:revision>48</cp:revision>
  <dcterms:created xsi:type="dcterms:W3CDTF">2006-08-16T00:00:00Z</dcterms:created>
  <dcterms:modified xsi:type="dcterms:W3CDTF">2022-08-09T05:04:07Z</dcterms:modified>
</cp:coreProperties>
</file>