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33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433" y="2541508"/>
            <a:ext cx="5027533" cy="314646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42223" y="876895"/>
            <a:ext cx="7859554" cy="14897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65"/>
              </a:lnSpc>
              <a:buNone/>
            </a:pPr>
            <a:r>
              <a:rPr lang="en-US" sz="4692" b="1" kern="0" spc="-9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Blockchain-based Microfinance Platform</a:t>
            </a:r>
            <a:endParaRPr lang="en-US" sz="4692" dirty="0"/>
          </a:p>
        </p:txBody>
      </p:sp>
      <p:sp>
        <p:nvSpPr>
          <p:cNvPr id="7" name="Text 2"/>
          <p:cNvSpPr/>
          <p:nvPr/>
        </p:nvSpPr>
        <p:spPr>
          <a:xfrm>
            <a:off x="642223" y="2641759"/>
            <a:ext cx="7859554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Empowering Financial Inclusion through Decentralization</a:t>
            </a:r>
            <a:endParaRPr lang="en-US" sz="2720" dirty="0"/>
          </a:p>
        </p:txBody>
      </p:sp>
      <p:sp>
        <p:nvSpPr>
          <p:cNvPr id="8" name="Text 3"/>
          <p:cNvSpPr/>
          <p:nvPr/>
        </p:nvSpPr>
        <p:spPr>
          <a:xfrm>
            <a:off x="642223" y="3780353"/>
            <a:ext cx="3579495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
Team:  </a:t>
            </a:r>
          </a:p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</a:t>
            </a:r>
            <a:r>
              <a:rPr lang="en-US" sz="2720" b="1" kern="0" spc="-54" dirty="0" err="1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DApp</a:t>
            </a: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Developers</a:t>
            </a:r>
            <a:endParaRPr lang="en-US" sz="2720" dirty="0"/>
          </a:p>
        </p:txBody>
      </p:sp>
      <p:sp>
        <p:nvSpPr>
          <p:cNvPr id="9" name="Text 4"/>
          <p:cNvSpPr/>
          <p:nvPr/>
        </p:nvSpPr>
        <p:spPr>
          <a:xfrm>
            <a:off x="642223" y="4918948"/>
            <a:ext cx="7859554" cy="12951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
Members: </a:t>
            </a:r>
          </a:p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Chakradhar,  </a:t>
            </a:r>
            <a:r>
              <a:rPr lang="en-US" sz="2720" b="1" kern="0" spc="-54" dirty="0" err="1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Jaswanth</a:t>
            </a: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Aditya, Mahesh Datta</a:t>
            </a:r>
            <a:endParaRPr lang="en-US" sz="2720" dirty="0"/>
          </a:p>
        </p:txBody>
      </p:sp>
      <p:sp>
        <p:nvSpPr>
          <p:cNvPr id="10" name="Text 5"/>
          <p:cNvSpPr/>
          <p:nvPr/>
        </p:nvSpPr>
        <p:spPr>
          <a:xfrm>
            <a:off x="642223" y="6489263"/>
            <a:ext cx="3454241" cy="8634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20" b="1" kern="0" spc="-5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
College: IIIT Sricity</a:t>
            </a:r>
            <a:endParaRPr lang="en-US" sz="27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89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76851" y="3464004"/>
            <a:ext cx="5344001" cy="667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0"/>
              </a:lnSpc>
              <a:buNone/>
            </a:pPr>
            <a:r>
              <a:rPr lang="en-US" sz="4208" b="1" kern="0" spc="-8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Problem Statement</a:t>
            </a:r>
            <a:endParaRPr lang="en-US" sz="4208" dirty="0"/>
          </a:p>
        </p:txBody>
      </p:sp>
      <p:sp>
        <p:nvSpPr>
          <p:cNvPr id="6" name="Shape 2"/>
          <p:cNvSpPr/>
          <p:nvPr/>
        </p:nvSpPr>
        <p:spPr>
          <a:xfrm>
            <a:off x="1476851" y="4728091"/>
            <a:ext cx="511016" cy="511016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652230" y="4823222"/>
            <a:ext cx="160258" cy="320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25"/>
              </a:lnSpc>
              <a:buNone/>
            </a:pPr>
            <a:r>
              <a:rPr lang="en-US" sz="2525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525" dirty="0"/>
          </a:p>
        </p:txBody>
      </p:sp>
      <p:sp>
        <p:nvSpPr>
          <p:cNvPr id="8" name="Text 4"/>
          <p:cNvSpPr/>
          <p:nvPr/>
        </p:nvSpPr>
        <p:spPr>
          <a:xfrm>
            <a:off x="2214920" y="4728091"/>
            <a:ext cx="2672001" cy="333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0"/>
              </a:lnSpc>
              <a:buNone/>
            </a:pPr>
            <a:r>
              <a:rPr lang="en-US" sz="2104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Lack of Access</a:t>
            </a:r>
            <a:endParaRPr lang="en-US" sz="2104" dirty="0"/>
          </a:p>
        </p:txBody>
      </p:sp>
      <p:sp>
        <p:nvSpPr>
          <p:cNvPr id="9" name="Text 5"/>
          <p:cNvSpPr/>
          <p:nvPr/>
        </p:nvSpPr>
        <p:spPr>
          <a:xfrm>
            <a:off x="2214920" y="5198269"/>
            <a:ext cx="4986695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1"/>
              </a:lnSpc>
              <a:buNone/>
            </a:pPr>
            <a:r>
              <a:rPr lang="en-US" sz="1788" kern="0" spc="-36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Millions in developing countries lack access to traditional banking and financial services.</a:t>
            </a:r>
            <a:endParaRPr lang="en-US" sz="1788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7428667" y="4728091"/>
            <a:ext cx="511016" cy="511016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7604046" y="4823222"/>
            <a:ext cx="160258" cy="320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25"/>
              </a:lnSpc>
              <a:buNone/>
            </a:pPr>
            <a:r>
              <a:rPr lang="en-US" sz="2525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525" dirty="0"/>
          </a:p>
        </p:txBody>
      </p:sp>
      <p:sp>
        <p:nvSpPr>
          <p:cNvPr id="12" name="Text 8"/>
          <p:cNvSpPr/>
          <p:nvPr/>
        </p:nvSpPr>
        <p:spPr>
          <a:xfrm>
            <a:off x="8166735" y="4728091"/>
            <a:ext cx="2672001" cy="333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0"/>
              </a:lnSpc>
              <a:buNone/>
            </a:pPr>
            <a:r>
              <a:rPr lang="en-US" sz="2104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High Fees</a:t>
            </a:r>
            <a:endParaRPr lang="en-US" sz="2104" dirty="0"/>
          </a:p>
        </p:txBody>
      </p:sp>
      <p:sp>
        <p:nvSpPr>
          <p:cNvPr id="13" name="Text 9"/>
          <p:cNvSpPr/>
          <p:nvPr/>
        </p:nvSpPr>
        <p:spPr>
          <a:xfrm>
            <a:off x="8166735" y="5198269"/>
            <a:ext cx="4986695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1"/>
              </a:lnSpc>
              <a:buNone/>
            </a:pPr>
            <a:r>
              <a:rPr lang="en-US" sz="1788" kern="0" spc="-36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Existing microfinance institutions often charge high-interest rates and fees.</a:t>
            </a:r>
            <a:endParaRPr lang="en-US" sz="1788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1476851" y="6407587"/>
            <a:ext cx="511016" cy="511016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1652230" y="6502718"/>
            <a:ext cx="160258" cy="320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25"/>
              </a:lnSpc>
              <a:buNone/>
            </a:pPr>
            <a:r>
              <a:rPr lang="en-US" sz="2525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525" dirty="0"/>
          </a:p>
        </p:txBody>
      </p:sp>
      <p:sp>
        <p:nvSpPr>
          <p:cNvPr id="16" name="Text 12"/>
          <p:cNvSpPr/>
          <p:nvPr/>
        </p:nvSpPr>
        <p:spPr>
          <a:xfrm>
            <a:off x="2214920" y="6407587"/>
            <a:ext cx="2672001" cy="333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0"/>
              </a:lnSpc>
              <a:buNone/>
            </a:pPr>
            <a:r>
              <a:rPr lang="en-US" sz="2104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Inefficiencies</a:t>
            </a:r>
            <a:endParaRPr lang="en-US" sz="2104" dirty="0"/>
          </a:p>
        </p:txBody>
      </p:sp>
      <p:sp>
        <p:nvSpPr>
          <p:cNvPr id="17" name="Text 13"/>
          <p:cNvSpPr/>
          <p:nvPr/>
        </p:nvSpPr>
        <p:spPr>
          <a:xfrm>
            <a:off x="2214920" y="6877764"/>
            <a:ext cx="4986695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1"/>
              </a:lnSpc>
              <a:buNone/>
            </a:pPr>
            <a:r>
              <a:rPr lang="en-US" sz="1788" kern="0" spc="-36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Traditional microfinance operations are inefficient and prone to delays and errors.</a:t>
            </a:r>
            <a:endParaRPr lang="en-US" sz="1788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7428667" y="6407587"/>
            <a:ext cx="511016" cy="511016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5"/>
          <p:cNvSpPr/>
          <p:nvPr/>
        </p:nvSpPr>
        <p:spPr>
          <a:xfrm>
            <a:off x="7604046" y="6502718"/>
            <a:ext cx="160258" cy="320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25"/>
              </a:lnSpc>
              <a:buNone/>
            </a:pPr>
            <a:r>
              <a:rPr lang="en-US" sz="2525" b="1" kern="0" spc="-50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525" dirty="0"/>
          </a:p>
        </p:txBody>
      </p:sp>
      <p:sp>
        <p:nvSpPr>
          <p:cNvPr id="20" name="Text 16"/>
          <p:cNvSpPr/>
          <p:nvPr/>
        </p:nvSpPr>
        <p:spPr>
          <a:xfrm>
            <a:off x="8166735" y="6407587"/>
            <a:ext cx="2672001" cy="333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0"/>
              </a:lnSpc>
              <a:buNone/>
            </a:pPr>
            <a:r>
              <a:rPr lang="en-US" sz="2104" b="1" kern="0" spc="-4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Trust Issues</a:t>
            </a:r>
            <a:endParaRPr lang="en-US" sz="2104" dirty="0"/>
          </a:p>
        </p:txBody>
      </p:sp>
      <p:sp>
        <p:nvSpPr>
          <p:cNvPr id="21" name="Text 17"/>
          <p:cNvSpPr/>
          <p:nvPr/>
        </p:nvSpPr>
        <p:spPr>
          <a:xfrm>
            <a:off x="8166735" y="6877764"/>
            <a:ext cx="4986695" cy="726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1"/>
              </a:lnSpc>
              <a:buNone/>
            </a:pPr>
            <a:r>
              <a:rPr lang="en-US" sz="1788" kern="0" spc="-36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Borrowers and lenders face trust issues due to lack of transparency and accountability.</a:t>
            </a:r>
            <a:endParaRPr lang="en-US" sz="1788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" y="2174200"/>
            <a:ext cx="5002411" cy="38810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4104" y="1013817"/>
            <a:ext cx="4556165" cy="569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84"/>
              </a:lnSpc>
              <a:buNone/>
            </a:pPr>
            <a:r>
              <a:rPr lang="en-US" sz="3588" b="1" kern="0" spc="-72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Idea</a:t>
            </a:r>
            <a:endParaRPr lang="en-US" sz="3588" dirty="0"/>
          </a:p>
        </p:txBody>
      </p:sp>
      <p:sp>
        <p:nvSpPr>
          <p:cNvPr id="7" name="Shape 2"/>
          <p:cNvSpPr/>
          <p:nvPr/>
        </p:nvSpPr>
        <p:spPr>
          <a:xfrm>
            <a:off x="6164104" y="1860524"/>
            <a:ext cx="7788593" cy="1112877"/>
          </a:xfrm>
          <a:prstGeom prst="roundRect">
            <a:avLst>
              <a:gd name="adj" fmla="val 73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365319" y="2074902"/>
            <a:ext cx="2278023" cy="284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2"/>
              </a:lnSpc>
              <a:buNone/>
            </a:pPr>
            <a:r>
              <a:rPr lang="en-US" sz="1794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Decentralization</a:t>
            </a:r>
            <a:endParaRPr lang="en-US" sz="1794" dirty="0"/>
          </a:p>
        </p:txBody>
      </p:sp>
      <p:sp>
        <p:nvSpPr>
          <p:cNvPr id="9" name="Text 4"/>
          <p:cNvSpPr/>
          <p:nvPr/>
        </p:nvSpPr>
        <p:spPr>
          <a:xfrm>
            <a:off x="6365319" y="2475667"/>
            <a:ext cx="738616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Utilize blockchain technology to create a decentralized microfinance platform.</a:t>
            </a:r>
            <a:endParaRPr lang="en-US" sz="152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073793" y="3187779"/>
            <a:ext cx="7788593" cy="1112877"/>
          </a:xfrm>
          <a:prstGeom prst="roundRect">
            <a:avLst>
              <a:gd name="adj" fmla="val 73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6365319" y="3381375"/>
            <a:ext cx="2278023" cy="284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2"/>
              </a:lnSpc>
              <a:buNone/>
            </a:pPr>
            <a:r>
              <a:rPr lang="en-US" sz="1794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Peer-to-Peer Lending</a:t>
            </a:r>
            <a:endParaRPr lang="en-US" sz="1794" dirty="0"/>
          </a:p>
        </p:txBody>
      </p:sp>
      <p:sp>
        <p:nvSpPr>
          <p:cNvPr id="12" name="Text 7"/>
          <p:cNvSpPr/>
          <p:nvPr/>
        </p:nvSpPr>
        <p:spPr>
          <a:xfrm>
            <a:off x="6365319" y="3782139"/>
            <a:ext cx="738616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Facilitate direct lending between individuals, reducing the need for intermediaries.</a:t>
            </a:r>
            <a:endParaRPr lang="en-US" sz="152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3" name="Shape 8"/>
          <p:cNvSpPr/>
          <p:nvPr/>
        </p:nvSpPr>
        <p:spPr>
          <a:xfrm>
            <a:off x="6164104" y="4486632"/>
            <a:ext cx="7788593" cy="1422559"/>
          </a:xfrm>
          <a:prstGeom prst="roundRect">
            <a:avLst>
              <a:gd name="adj" fmla="val 571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6365319" y="4687848"/>
            <a:ext cx="2278023" cy="284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2"/>
              </a:lnSpc>
              <a:buNone/>
            </a:pPr>
            <a:r>
              <a:rPr lang="en-US" sz="1794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Transparency</a:t>
            </a:r>
            <a:endParaRPr lang="en-US" sz="1794" dirty="0"/>
          </a:p>
        </p:txBody>
      </p:sp>
      <p:sp>
        <p:nvSpPr>
          <p:cNvPr id="15" name="Text 10"/>
          <p:cNvSpPr/>
          <p:nvPr/>
        </p:nvSpPr>
        <p:spPr>
          <a:xfrm>
            <a:off x="6365319" y="5088612"/>
            <a:ext cx="7386161" cy="619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Ensure all transactions and agreements are recorded on the blockchain for transparency and trust.</a:t>
            </a:r>
            <a:endParaRPr lang="en-US" sz="152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6" name="Shape 11"/>
          <p:cNvSpPr/>
          <p:nvPr/>
        </p:nvSpPr>
        <p:spPr>
          <a:xfrm>
            <a:off x="6164104" y="6102787"/>
            <a:ext cx="7788593" cy="1112877"/>
          </a:xfrm>
          <a:prstGeom prst="roundRect">
            <a:avLst>
              <a:gd name="adj" fmla="val 73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2"/>
          <p:cNvSpPr/>
          <p:nvPr/>
        </p:nvSpPr>
        <p:spPr>
          <a:xfrm>
            <a:off x="6365319" y="6304002"/>
            <a:ext cx="2278023" cy="2846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2"/>
              </a:lnSpc>
              <a:buNone/>
            </a:pPr>
            <a:r>
              <a:rPr lang="en-US" sz="1794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Automation</a:t>
            </a:r>
            <a:endParaRPr lang="en-US" sz="1794" dirty="0"/>
          </a:p>
        </p:txBody>
      </p:sp>
      <p:sp>
        <p:nvSpPr>
          <p:cNvPr id="18" name="Text 13"/>
          <p:cNvSpPr/>
          <p:nvPr/>
        </p:nvSpPr>
        <p:spPr>
          <a:xfrm>
            <a:off x="6365319" y="6704767"/>
            <a:ext cx="7386161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152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Use smart contracts to automate loan agreements, disbursements, and repayments.</a:t>
            </a:r>
            <a:endParaRPr lang="en-US" sz="152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69939" y="528995"/>
            <a:ext cx="4526518" cy="5657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5"/>
              </a:lnSpc>
              <a:buNone/>
            </a:pPr>
            <a:r>
              <a:rPr lang="en-US" sz="3564" b="1" kern="0" spc="-7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Solution Approach</a:t>
            </a:r>
            <a:endParaRPr lang="en-US" sz="3564" dirty="0"/>
          </a:p>
        </p:txBody>
      </p:sp>
      <p:sp>
        <p:nvSpPr>
          <p:cNvPr id="5" name="Shape 2"/>
          <p:cNvSpPr/>
          <p:nvPr/>
        </p:nvSpPr>
        <p:spPr>
          <a:xfrm>
            <a:off x="2646998" y="1479471"/>
            <a:ext cx="22860" cy="6222206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851964" y="1900714"/>
            <a:ext cx="673298" cy="22860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2442031" y="1695807"/>
            <a:ext cx="432792" cy="43279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590502" y="1776413"/>
            <a:ext cx="135731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9"/>
              </a:lnSpc>
              <a:buNone/>
            </a:pPr>
            <a:r>
              <a:rPr lang="en-US" sz="2139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139" dirty="0"/>
          </a:p>
        </p:txBody>
      </p:sp>
      <p:sp>
        <p:nvSpPr>
          <p:cNvPr id="9" name="Text 6"/>
          <p:cNvSpPr/>
          <p:nvPr/>
        </p:nvSpPr>
        <p:spPr>
          <a:xfrm>
            <a:off x="3716417" y="1671757"/>
            <a:ext cx="2263259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 Registration</a:t>
            </a:r>
            <a:endParaRPr lang="en-US" sz="1782" dirty="0"/>
          </a:p>
        </p:txBody>
      </p:sp>
      <p:sp>
        <p:nvSpPr>
          <p:cNvPr id="10" name="Text 7"/>
          <p:cNvSpPr/>
          <p:nvPr/>
        </p:nvSpPr>
        <p:spPr>
          <a:xfrm>
            <a:off x="3716417" y="2070021"/>
            <a:ext cx="8544044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Users create accounts and undergo identity verification.</a:t>
            </a:r>
            <a:endParaRPr lang="en-US" sz="151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51964" y="3183612"/>
            <a:ext cx="673298" cy="22860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2442031" y="2978706"/>
            <a:ext cx="432792" cy="43279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590502" y="3059311"/>
            <a:ext cx="135731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9"/>
              </a:lnSpc>
              <a:buNone/>
            </a:pPr>
            <a:r>
              <a:rPr lang="en-US" sz="2139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139" dirty="0"/>
          </a:p>
        </p:txBody>
      </p:sp>
      <p:sp>
        <p:nvSpPr>
          <p:cNvPr id="14" name="Text 11"/>
          <p:cNvSpPr/>
          <p:nvPr/>
        </p:nvSpPr>
        <p:spPr>
          <a:xfrm>
            <a:off x="3716417" y="2954655"/>
            <a:ext cx="2263259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Loan Creation</a:t>
            </a:r>
            <a:endParaRPr lang="en-US" sz="1782" dirty="0"/>
          </a:p>
        </p:txBody>
      </p:sp>
      <p:sp>
        <p:nvSpPr>
          <p:cNvPr id="15" name="Text 12"/>
          <p:cNvSpPr/>
          <p:nvPr/>
        </p:nvSpPr>
        <p:spPr>
          <a:xfrm>
            <a:off x="3716417" y="3352919"/>
            <a:ext cx="8544044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Borrowers create loan requests specifying amount, interest rate, and repayment terms</a:t>
            </a:r>
            <a:r>
              <a:rPr lang="en-US" sz="151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15" dirty="0"/>
          </a:p>
        </p:txBody>
      </p:sp>
      <p:sp>
        <p:nvSpPr>
          <p:cNvPr id="16" name="Shape 13"/>
          <p:cNvSpPr/>
          <p:nvPr/>
        </p:nvSpPr>
        <p:spPr>
          <a:xfrm>
            <a:off x="2851964" y="4466511"/>
            <a:ext cx="673298" cy="22860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2442031" y="4261604"/>
            <a:ext cx="432792" cy="43279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2590502" y="4342209"/>
            <a:ext cx="135731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9"/>
              </a:lnSpc>
              <a:buNone/>
            </a:pPr>
            <a:r>
              <a:rPr lang="en-US" sz="2139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139" dirty="0"/>
          </a:p>
        </p:txBody>
      </p:sp>
      <p:sp>
        <p:nvSpPr>
          <p:cNvPr id="19" name="Text 16"/>
          <p:cNvSpPr/>
          <p:nvPr/>
        </p:nvSpPr>
        <p:spPr>
          <a:xfrm>
            <a:off x="3716417" y="4237553"/>
            <a:ext cx="2263259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Funding Loans</a:t>
            </a:r>
            <a:endParaRPr lang="en-US" sz="1782" dirty="0"/>
          </a:p>
        </p:txBody>
      </p:sp>
      <p:sp>
        <p:nvSpPr>
          <p:cNvPr id="20" name="Text 17"/>
          <p:cNvSpPr/>
          <p:nvPr/>
        </p:nvSpPr>
        <p:spPr>
          <a:xfrm>
            <a:off x="3716417" y="4635818"/>
            <a:ext cx="8544044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Lenders browse loan requests and fund loans directly through the platform.</a:t>
            </a:r>
            <a:endParaRPr lang="en-US" sz="1515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2851964" y="5749409"/>
            <a:ext cx="673298" cy="22860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9"/>
          <p:cNvSpPr/>
          <p:nvPr/>
        </p:nvSpPr>
        <p:spPr>
          <a:xfrm>
            <a:off x="2442031" y="5544503"/>
            <a:ext cx="432792" cy="43279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2590502" y="5625108"/>
            <a:ext cx="135731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9"/>
              </a:lnSpc>
              <a:buNone/>
            </a:pPr>
            <a:r>
              <a:rPr lang="en-US" sz="2139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139" dirty="0"/>
          </a:p>
        </p:txBody>
      </p:sp>
      <p:sp>
        <p:nvSpPr>
          <p:cNvPr id="24" name="Text 21"/>
          <p:cNvSpPr/>
          <p:nvPr/>
        </p:nvSpPr>
        <p:spPr>
          <a:xfrm>
            <a:off x="3716417" y="5520452"/>
            <a:ext cx="2263259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Smart Contracts</a:t>
            </a:r>
            <a:endParaRPr lang="en-US" sz="1782" dirty="0"/>
          </a:p>
        </p:txBody>
      </p:sp>
      <p:sp>
        <p:nvSpPr>
          <p:cNvPr id="25" name="Text 22"/>
          <p:cNvSpPr/>
          <p:nvPr/>
        </p:nvSpPr>
        <p:spPr>
          <a:xfrm>
            <a:off x="3716417" y="5918716"/>
            <a:ext cx="8544044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Smart contracts govern loan agreements, ensuring automatic disbursements and repayments</a:t>
            </a:r>
            <a:r>
              <a:rPr lang="en-US" sz="151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15" dirty="0"/>
          </a:p>
        </p:txBody>
      </p:sp>
      <p:sp>
        <p:nvSpPr>
          <p:cNvPr id="26" name="Shape 23"/>
          <p:cNvSpPr/>
          <p:nvPr/>
        </p:nvSpPr>
        <p:spPr>
          <a:xfrm>
            <a:off x="2851964" y="7032308"/>
            <a:ext cx="673298" cy="22860"/>
          </a:xfrm>
          <a:prstGeom prst="roundRect">
            <a:avLst>
              <a:gd name="adj" fmla="val 353454"/>
            </a:avLst>
          </a:prstGeom>
          <a:solidFill>
            <a:srgbClr val="D6BA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4"/>
          <p:cNvSpPr/>
          <p:nvPr/>
        </p:nvSpPr>
        <p:spPr>
          <a:xfrm>
            <a:off x="2442031" y="6827401"/>
            <a:ext cx="432792" cy="43279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8" name="Text 25"/>
          <p:cNvSpPr/>
          <p:nvPr/>
        </p:nvSpPr>
        <p:spPr>
          <a:xfrm>
            <a:off x="2590502" y="6908006"/>
            <a:ext cx="135731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9"/>
              </a:lnSpc>
              <a:buNone/>
            </a:pPr>
            <a:r>
              <a:rPr lang="en-US" sz="2139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</a:t>
            </a:r>
            <a:endParaRPr lang="en-US" sz="2139" dirty="0"/>
          </a:p>
        </p:txBody>
      </p:sp>
      <p:sp>
        <p:nvSpPr>
          <p:cNvPr id="29" name="Text 26"/>
          <p:cNvSpPr/>
          <p:nvPr/>
        </p:nvSpPr>
        <p:spPr>
          <a:xfrm>
            <a:off x="3716417" y="6803350"/>
            <a:ext cx="2263259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8"/>
              </a:lnSpc>
              <a:buNone/>
            </a:pPr>
            <a:r>
              <a:rPr lang="en-US" sz="1782" b="1" kern="0" spc="-3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Repayment Tracking</a:t>
            </a:r>
            <a:endParaRPr lang="en-US" sz="1782" dirty="0"/>
          </a:p>
        </p:txBody>
      </p:sp>
      <p:sp>
        <p:nvSpPr>
          <p:cNvPr id="30" name="Text 27"/>
          <p:cNvSpPr/>
          <p:nvPr/>
        </p:nvSpPr>
        <p:spPr>
          <a:xfrm>
            <a:off x="3716417" y="7201614"/>
            <a:ext cx="8544044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24"/>
              </a:lnSpc>
              <a:buNone/>
            </a:pPr>
            <a:r>
              <a:rPr lang="en-US" sz="1515" kern="0" spc="-30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The platform tracks repayments and updates lender balances automatically</a:t>
            </a:r>
            <a:r>
              <a:rPr lang="en-US" sz="1515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68693" y="2632115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Features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975259"/>
            <a:ext cx="345078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 User Authentication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585216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Ensuring secure and verified user access.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407462" y="397525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Loan Marketplace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585216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A transparent marketplace for borrowers and lenders.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846231" y="3975259"/>
            <a:ext cx="347686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Smart Contract Automation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585216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Automated execution of loan terms and conditions.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747367"/>
            <a:ext cx="4868942" cy="273474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431846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Tech Stack</a:t>
            </a:r>
            <a:endParaRPr lang="en-US" sz="4574" dirty="0"/>
          </a:p>
        </p:txBody>
      </p:sp>
      <p:sp>
        <p:nvSpPr>
          <p:cNvPr id="7" name="Shape 2"/>
          <p:cNvSpPr/>
          <p:nvPr/>
        </p:nvSpPr>
        <p:spPr>
          <a:xfrm>
            <a:off x="6350437" y="2528173"/>
            <a:ext cx="7415927" cy="4269581"/>
          </a:xfrm>
          <a:prstGeom prst="roundRect">
            <a:avLst>
              <a:gd name="adj" fmla="val 242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6365677" y="2543413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4"/>
          <p:cNvSpPr/>
          <p:nvPr/>
        </p:nvSpPr>
        <p:spPr>
          <a:xfrm>
            <a:off x="6612493" y="2699147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Frontend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10309027" y="2699147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React.js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6365677" y="3249930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6612493" y="3405664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Interaction</a:t>
            </a:r>
            <a:endParaRPr lang="en-US" sz="1944" dirty="0"/>
          </a:p>
        </p:txBody>
      </p:sp>
      <p:sp>
        <p:nvSpPr>
          <p:cNvPr id="13" name="Text 8"/>
          <p:cNvSpPr/>
          <p:nvPr/>
        </p:nvSpPr>
        <p:spPr>
          <a:xfrm>
            <a:off x="10309027" y="3405664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Web3.js</a:t>
            </a:r>
            <a:endParaRPr lang="en-US" sz="1944" dirty="0"/>
          </a:p>
        </p:txBody>
      </p:sp>
      <p:sp>
        <p:nvSpPr>
          <p:cNvPr id="14" name="Shape 9"/>
          <p:cNvSpPr/>
          <p:nvPr/>
        </p:nvSpPr>
        <p:spPr>
          <a:xfrm>
            <a:off x="6365677" y="3956447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6612493" y="411218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Contracts</a:t>
            </a:r>
            <a:endParaRPr lang="en-US" sz="1944" dirty="0"/>
          </a:p>
        </p:txBody>
      </p:sp>
      <p:sp>
        <p:nvSpPr>
          <p:cNvPr id="16" name="Text 11"/>
          <p:cNvSpPr/>
          <p:nvPr/>
        </p:nvSpPr>
        <p:spPr>
          <a:xfrm>
            <a:off x="10309027" y="411218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Solidity</a:t>
            </a:r>
            <a:endParaRPr lang="en-US" sz="1944" dirty="0"/>
          </a:p>
        </p:txBody>
      </p:sp>
      <p:sp>
        <p:nvSpPr>
          <p:cNvPr id="17" name="Shape 12"/>
          <p:cNvSpPr/>
          <p:nvPr/>
        </p:nvSpPr>
        <p:spPr>
          <a:xfrm>
            <a:off x="6365677" y="4662964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3"/>
          <p:cNvSpPr/>
          <p:nvPr/>
        </p:nvSpPr>
        <p:spPr>
          <a:xfrm>
            <a:off x="6612493" y="481869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</a:t>
            </a:r>
            <a:endParaRPr lang="en-US" sz="1944" dirty="0"/>
          </a:p>
        </p:txBody>
      </p:sp>
      <p:sp>
        <p:nvSpPr>
          <p:cNvPr id="19" name="Text 14"/>
          <p:cNvSpPr/>
          <p:nvPr/>
        </p:nvSpPr>
        <p:spPr>
          <a:xfrm>
            <a:off x="10309027" y="481869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with Express</a:t>
            </a:r>
            <a:endParaRPr lang="en-US" sz="1944" dirty="0"/>
          </a:p>
        </p:txBody>
      </p:sp>
      <p:sp>
        <p:nvSpPr>
          <p:cNvPr id="20" name="Shape 15"/>
          <p:cNvSpPr/>
          <p:nvPr/>
        </p:nvSpPr>
        <p:spPr>
          <a:xfrm>
            <a:off x="6365677" y="5369481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6"/>
          <p:cNvSpPr/>
          <p:nvPr/>
        </p:nvSpPr>
        <p:spPr>
          <a:xfrm>
            <a:off x="6612493" y="5525214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</a:t>
            </a:r>
            <a:endParaRPr lang="en-US" sz="1944" dirty="0"/>
          </a:p>
        </p:txBody>
      </p:sp>
      <p:sp>
        <p:nvSpPr>
          <p:cNvPr id="22" name="Text 17"/>
          <p:cNvSpPr/>
          <p:nvPr/>
        </p:nvSpPr>
        <p:spPr>
          <a:xfrm>
            <a:off x="10309027" y="5525214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MongoDB (optional)</a:t>
            </a:r>
            <a:endParaRPr lang="en-US" sz="1944" dirty="0"/>
          </a:p>
        </p:txBody>
      </p:sp>
      <p:sp>
        <p:nvSpPr>
          <p:cNvPr id="23" name="Shape 18"/>
          <p:cNvSpPr/>
          <p:nvPr/>
        </p:nvSpPr>
        <p:spPr>
          <a:xfrm>
            <a:off x="6365677" y="6075998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19"/>
          <p:cNvSpPr/>
          <p:nvPr/>
        </p:nvSpPr>
        <p:spPr>
          <a:xfrm>
            <a:off x="6612493" y="623173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Wallet Integration</a:t>
            </a:r>
            <a:endParaRPr lang="en-US" sz="1944" dirty="0"/>
          </a:p>
        </p:txBody>
      </p:sp>
      <p:sp>
        <p:nvSpPr>
          <p:cNvPr id="25" name="Text 20"/>
          <p:cNvSpPr/>
          <p:nvPr/>
        </p:nvSpPr>
        <p:spPr>
          <a:xfrm>
            <a:off x="10309027" y="623173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MetaMask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3200" y="0"/>
            <a:ext cx="14630400" cy="10099477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872621" y="475178"/>
            <a:ext cx="4066342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kern="0" spc="-64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Solution Architecture</a:t>
            </a:r>
            <a:endParaRPr lang="en-US" sz="320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21" y="1328976"/>
            <a:ext cx="864037" cy="13825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95857" y="150173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 Interface</a:t>
            </a:r>
            <a:endParaRPr lang="en-US" sz="1601" dirty="0"/>
          </a:p>
        </p:txBody>
      </p:sp>
      <p:sp>
        <p:nvSpPr>
          <p:cNvPr id="7" name="Text 3"/>
          <p:cNvSpPr/>
          <p:nvPr/>
        </p:nvSpPr>
        <p:spPr>
          <a:xfrm>
            <a:off x="3995857" y="1859518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React.js application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621" y="2711529"/>
            <a:ext cx="864037" cy="138255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995857" y="2884289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Blockchain Node</a:t>
            </a:r>
            <a:endParaRPr lang="en-US" sz="1601" dirty="0"/>
          </a:p>
        </p:txBody>
      </p:sp>
      <p:sp>
        <p:nvSpPr>
          <p:cNvPr id="10" name="Text 5"/>
          <p:cNvSpPr/>
          <p:nvPr/>
        </p:nvSpPr>
        <p:spPr>
          <a:xfrm>
            <a:off x="3995857" y="3242072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Ethereum (Rinkeby testnet)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621" y="4094083"/>
            <a:ext cx="864037" cy="138255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995857" y="4266843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Wallet Provider</a:t>
            </a:r>
            <a:endParaRPr lang="en-US" sz="1601" dirty="0"/>
          </a:p>
        </p:txBody>
      </p:sp>
      <p:sp>
        <p:nvSpPr>
          <p:cNvPr id="13" name="Text 7"/>
          <p:cNvSpPr/>
          <p:nvPr/>
        </p:nvSpPr>
        <p:spPr>
          <a:xfrm>
            <a:off x="3995857" y="4624626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MetaMask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621" y="5476637"/>
            <a:ext cx="864037" cy="138255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3995857" y="5649397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Blockchain Interaction</a:t>
            </a:r>
            <a:endParaRPr lang="en-US" sz="1601" dirty="0"/>
          </a:p>
        </p:txBody>
      </p:sp>
      <p:sp>
        <p:nvSpPr>
          <p:cNvPr id="16" name="Text 9"/>
          <p:cNvSpPr/>
          <p:nvPr/>
        </p:nvSpPr>
        <p:spPr>
          <a:xfrm>
            <a:off x="3995857" y="6007179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Web3.js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2621" y="6859191"/>
            <a:ext cx="864037" cy="1382554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3995857" y="7031950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Backend</a:t>
            </a:r>
            <a:endParaRPr lang="en-US" sz="1601" dirty="0"/>
          </a:p>
        </p:txBody>
      </p:sp>
      <p:sp>
        <p:nvSpPr>
          <p:cNvPr id="19" name="Text 11"/>
          <p:cNvSpPr/>
          <p:nvPr/>
        </p:nvSpPr>
        <p:spPr>
          <a:xfrm>
            <a:off x="3995857" y="7389733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Node.js server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2621" y="8241744"/>
            <a:ext cx="864037" cy="1382554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3995857" y="8414504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Database</a:t>
            </a:r>
            <a:endParaRPr lang="en-US" sz="1601" dirty="0"/>
          </a:p>
        </p:txBody>
      </p:sp>
      <p:sp>
        <p:nvSpPr>
          <p:cNvPr id="22" name="Text 13"/>
          <p:cNvSpPr/>
          <p:nvPr/>
        </p:nvSpPr>
        <p:spPr>
          <a:xfrm>
            <a:off x="3995857" y="8772287"/>
            <a:ext cx="776180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MongoDB (optional for extended features)</a:t>
            </a:r>
            <a:endParaRPr lang="en-US" sz="1361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968693" y="1623536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000000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Demonstration</a:t>
            </a:r>
            <a:endParaRPr lang="en-US" sz="45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2843332"/>
            <a:ext cx="2895481" cy="17895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8693" y="4941451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Registration Process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968693" y="5452705"/>
            <a:ext cx="289548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Walkthrough of user registration and verification.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458" y="2843332"/>
            <a:ext cx="2895481" cy="17895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34458" y="4941451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 Loan Request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234458" y="5452705"/>
            <a:ext cx="289548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Demonstrate creating a loan request.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2843332"/>
            <a:ext cx="2895481" cy="178950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00223" y="4941451"/>
            <a:ext cx="289548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Fund a Loan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500223" y="5452705"/>
            <a:ext cx="289548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Show how a lender funds a loan request.</a:t>
            </a:r>
            <a:endParaRPr lang="en-US" sz="1944" dirty="0"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988" y="2843332"/>
            <a:ext cx="2895600" cy="1789509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65988" y="4941451"/>
            <a:ext cx="2895600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Automated Repayment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65988" y="5815846"/>
            <a:ext cx="289560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Source Sans Pro" pitchFamily="34" charset="-120"/>
              </a:rPr>
              <a:t>Display how repayments are tracked and updated</a:t>
            </a: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367</Words>
  <Application>Microsoft Office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Sylvester Garner</cp:lastModifiedBy>
  <cp:revision>2</cp:revision>
  <dcterms:created xsi:type="dcterms:W3CDTF">2024-08-08T03:09:18Z</dcterms:created>
  <dcterms:modified xsi:type="dcterms:W3CDTF">2024-08-08T03:31:31Z</dcterms:modified>
</cp:coreProperties>
</file>