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797675" cy="9874250"/>
  <p:embeddedFontLst>
    <p:embeddedFont>
      <p:font typeface="Trebuchet MS" panose="020B0603020202020204"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Lora"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lRpNRHTejnkDLta1dToZwmKba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4EB0B7-7364-434D-895B-2DE1444FFDDD}">
  <a:tblStyle styleId="{7A4EB0B7-7364-434D-895B-2DE1444FFD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7"/>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528934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6425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a26931e9_0_1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a26931e9_0_12: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4" name="Google Shape;84;g73a26931e9_0_12: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251455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3a26931e9_0_1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3a26931e9_0_16: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1" name="Google Shape;91;g73a26931e9_0_16: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144409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3a26931e9_0_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3a26931e9_0_2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8" name="Google Shape;98;g73a26931e9_0_20: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2857198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37aee4c36_1_9: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g837aee4c36_1_9: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733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3a26931e9_0_2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3a26931e9_0_24: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g73a26931e9_0_24: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202765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37aee4c36_0_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37aee4c36_0_1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g837aee4c36_0_10: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166776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7aee4c36_0_27: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g837aee4c36_0_27: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435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37aee4c36_0_42: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g837aee4c36_0_4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911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7aee4c36_0_48: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140" name="Google Shape;140;g837aee4c36_0_4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2300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37aee4c36_0_54: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g837aee4c36_0_5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328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27" name="Google Shape;27;p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3828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37aee4c36_0_60: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154" name="Google Shape;154;g837aee4c36_0_6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900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37aee4c36_0_66: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161" name="Google Shape;161;g837aee4c36_0_6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065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37aee4c36_0_72: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168" name="Google Shape;168;g837aee4c36_0_72: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716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37aee4c36_1_3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37aee4c36_1_31: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837aee4c36_1_31: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3128220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37aee4c36_0_101: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g837aee4c36_0_10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326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37aee4c36_0_11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g837aee4c36_0_11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33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37aee4c36_0_115: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g837aee4c36_0_11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557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37aee4c36_0_12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g837aee4c36_0_1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552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7aee4c36_6_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37aee4c36_6_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0" name="Google Shape;210;g837aee4c36_6_0: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2074461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6: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574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3: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34" name="Google Shape;34;p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838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837aee4c36_1_23: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837aee4c36_1_23: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 name="Google Shape;42;g837aee4c36_1_23: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68353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5: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a:buNone/>
            </a:pPr>
            <a:endParaRPr/>
          </a:p>
        </p:txBody>
      </p:sp>
      <p:sp>
        <p:nvSpPr>
          <p:cNvPr id="48" name="Google Shape;48;p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957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8364540ea2_0_5: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g8364540ea2_0_5: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 name="Google Shape;56;g8364540ea2_0_5:notes"/>
          <p:cNvSpPr txBox="1">
            <a:spLocks noGrp="1"/>
          </p:cNvSpPr>
          <p:nvPr>
            <p:ph type="sldNum" idx="12"/>
          </p:nvPr>
        </p:nvSpPr>
        <p:spPr>
          <a:xfrm>
            <a:off x="3849664" y="9378514"/>
            <a:ext cx="2946300" cy="494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207121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3a26931e9_1_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3a26931e9_1_0: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 name="Google Shape;63;g73a26931e9_1_0: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98771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3a26931e9_0_4: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3a26931e9_0_4: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g73a26931e9_0_4: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163249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3a26931e9_0_8: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3a26931e9_0_8:notes"/>
          <p:cNvSpPr txBox="1">
            <a:spLocks noGrp="1"/>
          </p:cNvSpPr>
          <p:nvPr>
            <p:ph type="body" idx="1"/>
          </p:nvPr>
        </p:nvSpPr>
        <p:spPr>
          <a:xfrm>
            <a:off x="680551" y="4690944"/>
            <a:ext cx="5438100" cy="444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g73a26931e9_0_8:notes"/>
          <p:cNvSpPr txBox="1">
            <a:spLocks noGrp="1"/>
          </p:cNvSpPr>
          <p:nvPr>
            <p:ph type="sldNum" idx="12"/>
          </p:nvPr>
        </p:nvSpPr>
        <p:spPr>
          <a:xfrm>
            <a:off x="3849664" y="9378514"/>
            <a:ext cx="2946300" cy="49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1776994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8"/>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5" name="Google Shape;15;p8"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alphaModFix/>
          </a:blip>
          <a:srcRect/>
          <a:stretch/>
        </p:blipFill>
        <p:spPr>
          <a:xfrm>
            <a:off x="179696" y="152400"/>
            <a:ext cx="868725" cy="972000"/>
          </a:xfrm>
          <a:prstGeom prst="rect">
            <a:avLst/>
          </a:prstGeom>
          <a:noFill/>
          <a:ln>
            <a:noFill/>
          </a:ln>
        </p:spPr>
      </p:pic>
      <p:pic>
        <p:nvPicPr>
          <p:cNvPr id="16" name="Google Shape;16;p8"/>
          <p:cNvPicPr preferRelativeResize="0"/>
          <p:nvPr/>
        </p:nvPicPr>
        <p:blipFill rotWithShape="1">
          <a:blip r:embed="rId3">
            <a:alphaModFix/>
          </a:blip>
          <a:srcRect/>
          <a:stretch/>
        </p:blipFill>
        <p:spPr>
          <a:xfrm>
            <a:off x="7530152" y="1676400"/>
            <a:ext cx="1600200" cy="5050808"/>
          </a:xfrm>
          <a:prstGeom prst="rect">
            <a:avLst/>
          </a:prstGeom>
          <a:noFill/>
          <a:ln>
            <a:noFill/>
          </a:ln>
        </p:spPr>
      </p:pic>
      <p:pic>
        <p:nvPicPr>
          <p:cNvPr id="17" name="Google Shape;17;p8"/>
          <p:cNvPicPr preferRelativeResize="0"/>
          <p:nvPr/>
        </p:nvPicPr>
        <p:blipFill rotWithShape="1">
          <a:blip r:embed="rId4">
            <a:alphaModFix/>
          </a:blip>
          <a:src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7"/>
          <p:cNvPicPr preferRelativeResize="0"/>
          <p:nvPr/>
        </p:nvPicPr>
        <p:blipFill rotWithShape="1">
          <a:blip r:embed="rId3">
            <a:alphaModFix/>
          </a:blip>
          <a:srcRect/>
          <a:stretch/>
        </p:blipFill>
        <p:spPr>
          <a:xfrm>
            <a:off x="1" y="-13648"/>
            <a:ext cx="9144000" cy="6934200"/>
          </a:xfrm>
          <a:prstGeom prst="rect">
            <a:avLst/>
          </a:prstGeom>
          <a:noFill/>
          <a:ln>
            <a:noFill/>
          </a:ln>
        </p:spPr>
      </p:pic>
      <p:sp>
        <p:nvSpPr>
          <p:cNvPr id="11" name="Google Shape;11;p7"/>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2" name="Google Shape;12;p7"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alphaModFix/>
          </a:blip>
          <a:src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www.google.com/search?safe=active&amp;bih=722&amp;biw=1536&amp;rlz=1C1CHZL_enIN847IN847&amp;hl=en&amp;sxsrf=ALeKk02_giOINhmUEevERHl-C_2aqBlHvw:1585813177837&amp;q=Guenter+Butschek&amp;stick=H4sIAAAAAAAAAOPgE-LUz9U3MM6qKMlV4tVP1zc0TDauLDI1LzDSUsxOttLPL0pPzMusSizJzM9D4Vglp-YvYhVwL03NK0ktUnAqLSlOzkjN3sHKCAC9UeUzVQAAAA&amp;sa=X&amp;ved=2ahUKEwjc_pO5nsnoAhVXop4KHfrHAr4QmxMoATA6egQIDhAD" TargetMode="External"/><Relationship Id="rId13" Type="http://schemas.openxmlformats.org/officeDocument/2006/relationships/image" Target="../media/image10.jpg"/><Relationship Id="rId3" Type="http://schemas.openxmlformats.org/officeDocument/2006/relationships/hyperlink" Target="https://www.google.com/search?safe=active&amp;bih=722&amp;biw=1536&amp;rlz=1C1CHZL_enIN847IN847&amp;hl=en&amp;sxsrf=ALeKk02_giOINhmUEevERHl-C_2aqBlHvw:1585813177837&amp;q=tata+motors+stock+price&amp;stick=H4sIAAAAAAAAAONgecRoxi3w8sc9YSndSWtOXmNU5-IKzsgvd80rySypFJLkYoOy-KV4ubj10_UNU8oMM3LNcngWsYqXJJYkKuTml-QXFSsUl-QnZysUFGUmpwIAIyrZHFUAAAA&amp;sa=X&amp;ved=2ahUKEwjc_pO5nsnoAhVXop4KHfrHAr4Q6BMwOHoECAkQAg" TargetMode="External"/><Relationship Id="rId7" Type="http://schemas.openxmlformats.org/officeDocument/2006/relationships/hyperlink" Target="https://www.google.com/search?safe=active&amp;bih=722&amp;biw=1536&amp;rlz=1C1CHZL_enIN847IN847&amp;hl=en&amp;sxsrf=ALeKk02_giOINhmUEevERHl-C_2aqBlHvw:1585813177837&amp;q=tata+motors+ceo&amp;stick=H4sIAAAAAAAAAOPgE-LUz9U3MM6qKMnVUsxOttLPL0pPzMusSizJzM9D4Vglp-YvYuUvSSxJVMjNL8kvKlYAigAAjuCDykIAAAA&amp;sa=X&amp;ved=2ahUKEwjc_pO5nsnoAhVXop4KHfrHAr4Q6BMoADA6egQIDhAC" TargetMode="External"/><Relationship Id="rId12"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www.google.com/search?safe=active&amp;bih=722&amp;biw=1536&amp;rlz=1C1CHZL_enIN847IN847&amp;hl=en&amp;sxsrf=ALeKk02_giOINhmUEevERHl-C_2aqBlHvw:1585813177837&amp;q=Tata+Motors+Cars&amp;stick=H4sIAAAAAAAAAONgVuLSz9U3yMkxLDDNW8QqEJJYkqjgm1-SX1Ss4JxYVAwANB2sIiEAAAA&amp;sa=X&amp;ved=2ahUKEwjc_pO5nsnoAhVXop4KHfrHAr4QmxMoATA5egQIDBAD" TargetMode="External"/><Relationship Id="rId11" Type="http://schemas.openxmlformats.org/officeDocument/2006/relationships/hyperlink" Target="http://www.jaguarlandrover.com/" TargetMode="External"/><Relationship Id="rId5" Type="http://schemas.openxmlformats.org/officeDocument/2006/relationships/hyperlink" Target="https://www.google.com/search?safe=active&amp;bih=722&amp;biw=1536&amp;rlz=1C1CHZL_enIN847IN847&amp;hl=en&amp;sxsrf=ALeKk02_giOINhmUEevERHl-C_2aqBlHvw:1585813177837&amp;q=tata+motors+divisions&amp;sa=X&amp;ved=2ahUKEwjc_pO5nsnoAhVXop4KHfrHAr4Q6BMoADA5egQIDBAC" TargetMode="External"/><Relationship Id="rId10" Type="http://schemas.openxmlformats.org/officeDocument/2006/relationships/hyperlink" Target="https://www.google.com/search?safe=active&amp;bih=722&amp;biw=1536&amp;rlz=1C1CHZL_enIN847IN847&amp;hl=en&amp;sxsrf=ALeKk02_giOINhmUEevERHl-C_2aqBlHvw:1585813177837&amp;q=Tata+Group&amp;stick=H4sIAAAAAAAAAOPgE-LUz9U3MM6qKMlVAjMNTXKyjbWUM8qt9JPzc3JSk0sy8_P084vSE_MyqxJBnGKrgsSi1LySRaxcIYkliQruRfmlBTtYGQE7Db3tTQAAAA&amp;sa=X&amp;ved=2ahUKEwjc_pO5nsnoAhVXop4KHfrHAr4QmxMoATA7egQIDxAD" TargetMode="External"/><Relationship Id="rId4" Type="http://schemas.openxmlformats.org/officeDocument/2006/relationships/hyperlink" Target="https://www.google.com/search?safe=active&amp;bih=722&amp;biw=1536&amp;rlz=1C1CHZL_enIN847IN847&amp;hl=en&amp;sxsrf=ALeKk02_giOINhmUEevERHl-C_2aqBlHvw:1585813177837&amp;q=NSE:+TATAMOTORS&amp;stick=H4sIAAAAAAAAAONgecRoxi3w8sc9YSndSWtOXmNU5-IKzsgvd80rySypFJLkYoOy-KV4ubj10_UNU8oMM3LNcngWsfL7BbtaKYQ4hjj6-of4BwUDALBZettNAAAA&amp;sa=X&amp;ved=2ahUKEwjc_pO5nsnoAhVXop4KHfrHAr4QsRUwOHoECAkQAw" TargetMode="External"/><Relationship Id="rId9" Type="http://schemas.openxmlformats.org/officeDocument/2006/relationships/hyperlink" Target="https://www.google.com/search?safe=active&amp;bih=722&amp;biw=1536&amp;rlz=1C1CHZL_enIN847IN847&amp;hl=en&amp;sxsrf=ALeKk02_giOINhmUEevERHl-C_2aqBlHvw:1585813177837&amp;q=tata+motors+parent+organization&amp;stick=H4sIAAAAAAAAAOPgE-LUz9U3MM6qKMnVUs4ot9JPzs_JSU0uyczP088vSk_My6xKBHGKrQoSi1LzShaxypckliQq5OaX5BcVK0AEFZBVAgDH2PoLVAAAAA&amp;sa=X&amp;ved=2ahUKEwjc_pO5nsnoAhVXop4KHfrHAr4Q6BMoADA7egQIDxAC"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13600" cy="133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a:solidFill>
                  <a:srgbClr val="FF0000"/>
                </a:solidFill>
                <a:latin typeface="Trebuchet MS"/>
                <a:ea typeface="Trebuchet MS"/>
                <a:cs typeface="Trebuchet MS"/>
                <a:sym typeface="Trebuchet MS"/>
              </a:rPr>
              <a:t>Knowledge Management (</a:t>
            </a:r>
            <a:r>
              <a:rPr lang="en-US" sz="3200">
                <a:solidFill>
                  <a:srgbClr val="FF0000"/>
                </a:solidFill>
                <a:latin typeface="Trebuchet MS"/>
                <a:ea typeface="Trebuchet MS"/>
                <a:cs typeface="Trebuchet MS"/>
                <a:sym typeface="Trebuchet MS"/>
              </a:rPr>
              <a:t>UE17CS342</a:t>
            </a:r>
            <a:r>
              <a:rPr lang="en-US" sz="3600">
                <a:solidFill>
                  <a:srgbClr val="FF0000"/>
                </a:solidFill>
                <a:latin typeface="Trebuchet MS"/>
                <a:ea typeface="Trebuchet MS"/>
                <a:cs typeface="Trebuchet MS"/>
                <a:sym typeface="Trebuchet MS"/>
              </a:rPr>
              <a:t>)</a:t>
            </a:r>
            <a:endParaRPr sz="3200" b="0" i="0" u="none" strike="noStrike" cap="none">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000"/>
              <a:buFont typeface="Arial"/>
              <a:buNone/>
            </a:pPr>
            <a:r>
              <a:rPr lang="en-US" sz="3200" b="0" i="0" u="none" strike="noStrike" cap="none">
                <a:solidFill>
                  <a:srgbClr val="FF0000"/>
                </a:solidFill>
                <a:latin typeface="Trebuchet MS"/>
                <a:ea typeface="Trebuchet MS"/>
                <a:cs typeface="Trebuchet MS"/>
                <a:sym typeface="Trebuchet MS"/>
              </a:rPr>
              <a:t>6th Semester</a:t>
            </a:r>
            <a:endParaRPr sz="4000" b="0" i="0" u="none" strike="noStrike" cap="none">
              <a:solidFill>
                <a:srgbClr val="FF0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rgbClr val="FF0000"/>
              </a:solidFill>
              <a:latin typeface="Trebuchet MS"/>
              <a:ea typeface="Trebuchet MS"/>
              <a:cs typeface="Trebuchet MS"/>
              <a:sym typeface="Trebuchet MS"/>
            </a:endParaRPr>
          </a:p>
        </p:txBody>
      </p:sp>
      <p:sp>
        <p:nvSpPr>
          <p:cNvPr id="23" name="Google Shape;23;p1"/>
          <p:cNvSpPr txBox="1"/>
          <p:nvPr/>
        </p:nvSpPr>
        <p:spPr>
          <a:xfrm>
            <a:off x="200650" y="3115824"/>
            <a:ext cx="8721900" cy="336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400" b="0" i="0" u="none" strike="noStrike" cap="none" dirty="0">
                <a:solidFill>
                  <a:srgbClr val="0000FF"/>
                </a:solidFill>
                <a:latin typeface="Trebuchet MS"/>
                <a:ea typeface="Trebuchet MS"/>
                <a:cs typeface="Trebuchet MS"/>
                <a:sym typeface="Trebuchet MS"/>
              </a:rPr>
              <a:t>Project Title     :  </a:t>
            </a:r>
            <a:r>
              <a:rPr lang="en-US" sz="2400" dirty="0">
                <a:solidFill>
                  <a:srgbClr val="0000FF"/>
                </a:solidFill>
                <a:latin typeface="Trebuchet MS"/>
                <a:ea typeface="Trebuchet MS"/>
                <a:cs typeface="Trebuchet MS"/>
                <a:sym typeface="Trebuchet MS"/>
              </a:rPr>
              <a:t>Case Study of TATA Group</a:t>
            </a:r>
            <a:endParaRPr sz="2400" b="0" i="0" u="none" strike="noStrike" cap="none"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dirty="0">
                <a:solidFill>
                  <a:srgbClr val="0000FF"/>
                </a:solidFill>
                <a:latin typeface="Trebuchet MS"/>
                <a:ea typeface="Trebuchet MS"/>
                <a:cs typeface="Trebuchet MS"/>
                <a:sym typeface="Trebuchet MS"/>
              </a:rPr>
              <a:t>Project Team    :</a:t>
            </a:r>
            <a:r>
              <a:rPr lang="en-US" sz="2400" dirty="0">
                <a:solidFill>
                  <a:srgbClr val="0000FF"/>
                </a:solidFill>
                <a:latin typeface="Trebuchet MS"/>
                <a:ea typeface="Trebuchet MS"/>
                <a:cs typeface="Trebuchet MS"/>
                <a:sym typeface="Trebuchet MS"/>
              </a:rPr>
              <a:t> </a:t>
            </a:r>
            <a:r>
              <a:rPr lang="en-US" sz="2400" b="0" i="0" u="none" strike="noStrike" cap="none" dirty="0">
                <a:solidFill>
                  <a:srgbClr val="0000FF"/>
                </a:solidFill>
                <a:latin typeface="Trebuchet MS"/>
                <a:ea typeface="Trebuchet MS"/>
                <a:cs typeface="Trebuchet MS"/>
                <a:sym typeface="Trebuchet MS"/>
              </a:rPr>
              <a:t>Mahesh H A        PES120170</a:t>
            </a:r>
            <a:r>
              <a:rPr lang="en-US" sz="2400" dirty="0">
                <a:solidFill>
                  <a:srgbClr val="0000FF"/>
                </a:solidFill>
                <a:latin typeface="Trebuchet MS"/>
                <a:ea typeface="Trebuchet MS"/>
                <a:cs typeface="Trebuchet MS"/>
                <a:sym typeface="Trebuchet MS"/>
              </a:rPr>
              <a:t>1667</a:t>
            </a:r>
            <a:endParaRPr sz="24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a:t>
            </a:r>
            <a:r>
              <a:rPr lang="en-US" sz="2400" dirty="0" err="1" smtClean="0">
                <a:solidFill>
                  <a:srgbClr val="0000FF"/>
                </a:solidFill>
                <a:latin typeface="Trebuchet MS"/>
                <a:ea typeface="Trebuchet MS"/>
                <a:cs typeface="Trebuchet MS"/>
                <a:sym typeface="Trebuchet MS"/>
              </a:rPr>
              <a:t>Vaibhav</a:t>
            </a:r>
            <a:r>
              <a:rPr lang="en-US" sz="2400" dirty="0" smtClean="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V </a:t>
            </a:r>
            <a:r>
              <a:rPr lang="en-US" sz="2400" dirty="0" err="1">
                <a:solidFill>
                  <a:srgbClr val="0000FF"/>
                </a:solidFill>
                <a:latin typeface="Trebuchet MS"/>
                <a:ea typeface="Trebuchet MS"/>
                <a:cs typeface="Trebuchet MS"/>
                <a:sym typeface="Trebuchet MS"/>
              </a:rPr>
              <a:t>Pawar</a:t>
            </a:r>
            <a:r>
              <a:rPr lang="en-US" sz="2400" dirty="0">
                <a:solidFill>
                  <a:srgbClr val="0000FF"/>
                </a:solidFill>
                <a:latin typeface="Trebuchet MS"/>
                <a:ea typeface="Trebuchet MS"/>
                <a:cs typeface="Trebuchet MS"/>
                <a:sym typeface="Trebuchet MS"/>
              </a:rPr>
              <a:t> PES1201701131</a:t>
            </a:r>
            <a:endParaRPr sz="24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dirty="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a:t>
            </a:r>
            <a:r>
              <a:rPr lang="en-US" sz="2400" dirty="0" err="1" smtClean="0">
                <a:solidFill>
                  <a:srgbClr val="0000FF"/>
                </a:solidFill>
                <a:latin typeface="Trebuchet MS"/>
                <a:ea typeface="Trebuchet MS"/>
                <a:cs typeface="Trebuchet MS"/>
                <a:sym typeface="Trebuchet MS"/>
              </a:rPr>
              <a:t>Vithal</a:t>
            </a:r>
            <a:r>
              <a:rPr lang="en-US" sz="2400" dirty="0" smtClean="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P </a:t>
            </a:r>
            <a:r>
              <a:rPr lang="en-US" sz="2400" dirty="0" err="1">
                <a:solidFill>
                  <a:srgbClr val="0000FF"/>
                </a:solidFill>
                <a:latin typeface="Trebuchet MS"/>
                <a:ea typeface="Trebuchet MS"/>
                <a:cs typeface="Trebuchet MS"/>
                <a:sym typeface="Trebuchet MS"/>
              </a:rPr>
              <a:t>Nakod</a:t>
            </a: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PES1201701746</a:t>
            </a:r>
            <a:endParaRPr sz="24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dirty="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Krishna </a:t>
            </a:r>
            <a:r>
              <a:rPr lang="en-US" sz="2400" dirty="0" err="1">
                <a:solidFill>
                  <a:srgbClr val="0000FF"/>
                </a:solidFill>
                <a:latin typeface="Trebuchet MS"/>
                <a:ea typeface="Trebuchet MS"/>
                <a:cs typeface="Trebuchet MS"/>
                <a:sym typeface="Trebuchet MS"/>
              </a:rPr>
              <a:t>Jadhav</a:t>
            </a:r>
            <a:r>
              <a:rPr lang="en-US" sz="2400" dirty="0">
                <a:solidFill>
                  <a:srgbClr val="0000FF"/>
                </a:solidFill>
                <a:latin typeface="Trebuchet MS"/>
                <a:ea typeface="Trebuchet MS"/>
                <a:cs typeface="Trebuchet MS"/>
                <a:sym typeface="Trebuchet MS"/>
              </a:rPr>
              <a:t>   PES1201701759</a:t>
            </a:r>
            <a:endParaRPr sz="24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dirty="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K </a:t>
            </a:r>
            <a:r>
              <a:rPr lang="en-US" sz="2400" dirty="0">
                <a:solidFill>
                  <a:srgbClr val="0000FF"/>
                </a:solidFill>
                <a:latin typeface="Trebuchet MS"/>
                <a:ea typeface="Trebuchet MS"/>
                <a:cs typeface="Trebuchet MS"/>
                <a:sym typeface="Trebuchet MS"/>
              </a:rPr>
              <a:t>Anil Kumar      PES1201701385</a:t>
            </a:r>
            <a:endParaRPr sz="2400" dirty="0">
              <a:solidFill>
                <a:srgbClr val="0000FF"/>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000"/>
              <a:buFont typeface="Arial"/>
              <a:buNone/>
            </a:pPr>
            <a:r>
              <a:rPr lang="en-US" sz="2400" dirty="0">
                <a:solidFill>
                  <a:srgbClr val="0000FF"/>
                </a:solidFill>
                <a:latin typeface="Trebuchet MS"/>
                <a:ea typeface="Trebuchet MS"/>
                <a:cs typeface="Trebuchet MS"/>
                <a:sym typeface="Trebuchet MS"/>
              </a:rPr>
              <a:t>		</a:t>
            </a:r>
            <a:r>
              <a:rPr lang="en-US" sz="2400" dirty="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     </a:t>
            </a:r>
            <a:r>
              <a:rPr lang="en-US" sz="2400" dirty="0" smtClean="0">
                <a:solidFill>
                  <a:srgbClr val="0000FF"/>
                </a:solidFill>
                <a:latin typeface="Trebuchet MS"/>
                <a:ea typeface="Trebuchet MS"/>
                <a:cs typeface="Trebuchet MS"/>
                <a:sym typeface="Trebuchet MS"/>
              </a:rPr>
              <a:t>MD </a:t>
            </a:r>
            <a:r>
              <a:rPr lang="en-US" sz="2400" dirty="0" err="1">
                <a:solidFill>
                  <a:srgbClr val="0000FF"/>
                </a:solidFill>
                <a:latin typeface="Trebuchet MS"/>
                <a:ea typeface="Trebuchet MS"/>
                <a:cs typeface="Trebuchet MS"/>
                <a:sym typeface="Trebuchet MS"/>
              </a:rPr>
              <a:t>Faizan</a:t>
            </a:r>
            <a:r>
              <a:rPr lang="en-US" sz="2400" dirty="0">
                <a:solidFill>
                  <a:srgbClr val="0000FF"/>
                </a:solidFill>
                <a:latin typeface="Trebuchet MS"/>
                <a:ea typeface="Trebuchet MS"/>
                <a:cs typeface="Trebuchet MS"/>
                <a:sym typeface="Trebuchet MS"/>
              </a:rPr>
              <a:t> Siddiqui PES1201701740</a:t>
            </a:r>
            <a:endParaRPr sz="2400" dirty="0">
              <a:solidFill>
                <a:srgbClr val="0000FF"/>
              </a:solidFill>
              <a:latin typeface="Trebuchet MS"/>
              <a:ea typeface="Trebuchet MS"/>
              <a:cs typeface="Trebuchet MS"/>
              <a:sym typeface="Trebuchet MS"/>
            </a:endParaRPr>
          </a:p>
        </p:txBody>
      </p:sp>
      <p:pic>
        <p:nvPicPr>
          <p:cNvPr id="24" name="Google Shape;24;p1"/>
          <p:cNvPicPr preferRelativeResize="0"/>
          <p:nvPr/>
        </p:nvPicPr>
        <p:blipFill>
          <a:blip r:embed="rId3">
            <a:alphaModFix/>
          </a:blip>
          <a:stretch>
            <a:fillRect/>
          </a:stretch>
        </p:blipFill>
        <p:spPr>
          <a:xfrm>
            <a:off x="0" y="4256675"/>
            <a:ext cx="2727600" cy="1711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73a26931e9_0_12"/>
          <p:cNvSpPr txBox="1"/>
          <p:nvPr/>
        </p:nvSpPr>
        <p:spPr>
          <a:xfrm>
            <a:off x="1238250" y="1238250"/>
            <a:ext cx="7753200" cy="42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a:solidFill>
                  <a:srgbClr val="FF0000"/>
                </a:solidFill>
                <a:latin typeface="Lora"/>
                <a:ea typeface="Lora"/>
                <a:cs typeface="Lora"/>
                <a:sym typeface="Lora"/>
              </a:rPr>
              <a:t>                                                                                           KM - Key Initiative in TCL</a:t>
            </a:r>
            <a:endParaRPr/>
          </a:p>
        </p:txBody>
      </p:sp>
      <p:sp>
        <p:nvSpPr>
          <p:cNvPr id="87" name="Google Shape;87;g73a26931e9_0_12"/>
          <p:cNvSpPr txBox="1"/>
          <p:nvPr/>
        </p:nvSpPr>
        <p:spPr>
          <a:xfrm>
            <a:off x="485775" y="1847850"/>
            <a:ext cx="6762600" cy="47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FF0000"/>
                </a:solidFill>
                <a:latin typeface="Trebuchet MS"/>
                <a:ea typeface="Trebuchet MS"/>
                <a:cs typeface="Trebuchet MS"/>
                <a:sym typeface="Trebuchet MS"/>
              </a:rPr>
              <a:t>4. Knowledge Sharing Sessions .</a:t>
            </a:r>
            <a:endParaRPr sz="1800">
              <a:solidFill>
                <a:srgbClr val="FF0000"/>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FF0000"/>
              </a:solidFill>
              <a:latin typeface="Trebuchet MS"/>
              <a:ea typeface="Trebuchet MS"/>
              <a:cs typeface="Trebuchet MS"/>
              <a:sym typeface="Trebuchet MS"/>
            </a:endParaRPr>
          </a:p>
          <a:p>
            <a:pPr marL="0" lvl="0" indent="0" algn="l" rtl="0">
              <a:spcBef>
                <a:spcPts val="0"/>
              </a:spcBef>
              <a:spcAft>
                <a:spcPts val="0"/>
              </a:spcAft>
              <a:buNone/>
            </a:pPr>
            <a:r>
              <a:rPr lang="en-US" sz="1800">
                <a:solidFill>
                  <a:srgbClr val="FF0000"/>
                </a:solidFill>
                <a:latin typeface="Trebuchet MS"/>
                <a:ea typeface="Trebuchet MS"/>
                <a:cs typeface="Trebuchet MS"/>
                <a:sym typeface="Trebuchet MS"/>
              </a:rPr>
              <a:t>5. Blob : </a:t>
            </a:r>
            <a:r>
              <a:rPr lang="en-US" sz="1800">
                <a:solidFill>
                  <a:schemeClr val="dk1"/>
                </a:solidFill>
                <a:latin typeface="Trebuchet MS"/>
                <a:ea typeface="Trebuchet MS"/>
                <a:cs typeface="Trebuchet MS"/>
                <a:sym typeface="Trebuchet MS"/>
              </a:rPr>
              <a:t>Blogs promote expression of viewpoints and ideas. Blogs are also used by a number of departments to share general information about activities being carried out in each department.</a:t>
            </a: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en-US" sz="1800">
                <a:solidFill>
                  <a:srgbClr val="FF0000"/>
                </a:solidFill>
                <a:latin typeface="Trebuchet MS"/>
                <a:ea typeface="Trebuchet MS"/>
                <a:cs typeface="Trebuchet MS"/>
                <a:sym typeface="Trebuchet MS"/>
              </a:rPr>
              <a:t>6. K Cafe : </a:t>
            </a:r>
            <a:r>
              <a:rPr lang="en-US" sz="1800">
                <a:latin typeface="Trebuchet MS"/>
                <a:ea typeface="Trebuchet MS"/>
                <a:cs typeface="Trebuchet MS"/>
                <a:sym typeface="Trebuchet MS"/>
              </a:rPr>
              <a:t>It is </a:t>
            </a:r>
            <a:r>
              <a:rPr lang="en-US" sz="1800">
                <a:solidFill>
                  <a:srgbClr val="FF0000"/>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Innovative yet simple methodology for hosting conversations about questions that matter, based on the need of the business. Teams are invited to come together to present ideas.</a:t>
            </a:r>
            <a:endParaRPr sz="1800">
              <a:solidFill>
                <a:srgbClr val="FF0000"/>
              </a:solidFill>
              <a:latin typeface="Trebuchet MS"/>
              <a:ea typeface="Trebuchet MS"/>
              <a:cs typeface="Trebuchet MS"/>
              <a:sym typeface="Trebuchet MS"/>
            </a:endParaRPr>
          </a:p>
          <a:p>
            <a:pPr marL="0" lvl="0" indent="0" algn="l" rtl="0">
              <a:spcBef>
                <a:spcPts val="0"/>
              </a:spcBef>
              <a:spcAft>
                <a:spcPts val="0"/>
              </a:spcAft>
              <a:buNone/>
            </a:pPr>
            <a:r>
              <a:rPr lang="en-US" sz="1800">
                <a:solidFill>
                  <a:schemeClr val="dk1"/>
                </a:solidFill>
                <a:latin typeface="Trebuchet MS"/>
                <a:ea typeface="Trebuchet MS"/>
                <a:cs typeface="Trebuchet MS"/>
                <a:sym typeface="Trebuchet MS"/>
              </a:rPr>
              <a:t>	Evaluation will be done based on :</a:t>
            </a: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r>
              <a:rPr lang="en-US" sz="1800">
                <a:solidFill>
                  <a:schemeClr val="dk1"/>
                </a:solidFill>
                <a:latin typeface="Trebuchet MS"/>
                <a:ea typeface="Trebuchet MS"/>
                <a:cs typeface="Trebuchet MS"/>
                <a:sym typeface="Trebuchet MS"/>
              </a:rPr>
              <a:t>	Innovation, novelty, actionable, interdisciplinary approach, futuristic and impact on business .</a:t>
            </a:r>
            <a:endParaRPr sz="180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All the ideas that are accepted are tracked in terms of its implementation status.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73a26931e9_0_16"/>
          <p:cNvSpPr txBox="1"/>
          <p:nvPr/>
        </p:nvSpPr>
        <p:spPr>
          <a:xfrm>
            <a:off x="1495425" y="1209675"/>
            <a:ext cx="7572300" cy="466800"/>
          </a:xfrm>
          <a:prstGeom prst="rect">
            <a:avLst/>
          </a:prstGeom>
          <a:noFill/>
          <a:ln>
            <a:noFill/>
          </a:ln>
        </p:spPr>
        <p:txBody>
          <a:bodyPr spcFirstLastPara="1" wrap="square" lIns="91425" tIns="91425" rIns="91425" bIns="91425" anchor="t" anchorCtr="0">
            <a:noAutofit/>
          </a:bodyPr>
          <a:lstStyle/>
          <a:p>
            <a:pPr marL="5029200" lvl="0" indent="0" algn="l" rtl="0">
              <a:spcBef>
                <a:spcPts val="0"/>
              </a:spcBef>
              <a:spcAft>
                <a:spcPts val="0"/>
              </a:spcAft>
              <a:buNone/>
            </a:pPr>
            <a:r>
              <a:rPr lang="en-US" sz="2000">
                <a:solidFill>
                  <a:srgbClr val="FF0000"/>
                </a:solidFill>
              </a:rPr>
              <a:t>Innovation and KM</a:t>
            </a:r>
            <a:r>
              <a:rPr lang="en-US" sz="1800">
                <a:solidFill>
                  <a:srgbClr val="FF0000"/>
                </a:solidFill>
              </a:rPr>
              <a:t> </a:t>
            </a:r>
            <a:endParaRPr sz="1800">
              <a:solidFill>
                <a:srgbClr val="FF0000"/>
              </a:solidFill>
            </a:endParaRPr>
          </a:p>
        </p:txBody>
      </p:sp>
      <p:sp>
        <p:nvSpPr>
          <p:cNvPr id="94" name="Google Shape;94;g73a26931e9_0_16"/>
          <p:cNvSpPr txBox="1"/>
          <p:nvPr/>
        </p:nvSpPr>
        <p:spPr>
          <a:xfrm>
            <a:off x="409575" y="1914525"/>
            <a:ext cx="7029600" cy="47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rebuchet MS"/>
                <a:ea typeface="Trebuchet MS"/>
                <a:cs typeface="Trebuchet MS"/>
                <a:sym typeface="Trebuchet MS"/>
              </a:rPr>
              <a:t>TCL perform three main task for innovation :</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Clr>
                <a:srgbClr val="FF0000"/>
              </a:buClr>
              <a:buSzPts val="1800"/>
              <a:buFont typeface="Trebuchet MS"/>
              <a:buAutoNum type="arabicPeriod"/>
            </a:pPr>
            <a:r>
              <a:rPr lang="en-US" sz="1800" i="1">
                <a:solidFill>
                  <a:srgbClr val="FF0000"/>
                </a:solidFill>
                <a:latin typeface="Trebuchet MS"/>
                <a:ea typeface="Trebuchet MS"/>
                <a:cs typeface="Trebuchet MS"/>
                <a:sym typeface="Trebuchet MS"/>
              </a:rPr>
              <a:t>Tata Innoverse</a:t>
            </a:r>
            <a:r>
              <a:rPr lang="en-US" sz="1800">
                <a:solidFill>
                  <a:srgbClr val="FF0000"/>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This is a web 2.0 application of TQMS (Tata Quality Management Services) where challenges can be posted and ideas for these challenges can be received from participating Tata Group companies.</a:t>
            </a:r>
            <a:endParaRPr sz="1800">
              <a:solidFill>
                <a:schemeClr val="dk1"/>
              </a:solidFill>
              <a:latin typeface="Trebuchet MS"/>
              <a:ea typeface="Trebuchet MS"/>
              <a:cs typeface="Trebuchet MS"/>
              <a:sym typeface="Trebuchet MS"/>
            </a:endParaRPr>
          </a:p>
          <a:p>
            <a:pPr marL="457200" lvl="0" indent="0" algn="l" rtl="0">
              <a:lnSpc>
                <a:spcPct val="115000"/>
              </a:lnSpc>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FF0000"/>
              </a:buClr>
              <a:buSzPts val="1800"/>
              <a:buFont typeface="Trebuchet MS"/>
              <a:buAutoNum type="arabicPeriod"/>
            </a:pPr>
            <a:r>
              <a:rPr lang="en-US" sz="1800" i="1">
                <a:solidFill>
                  <a:srgbClr val="FF0000"/>
                </a:solidFill>
                <a:latin typeface="Trebuchet MS"/>
                <a:ea typeface="Trebuchet MS"/>
                <a:cs typeface="Trebuchet MS"/>
                <a:sym typeface="Trebuchet MS"/>
              </a:rPr>
              <a:t>Prerana </a:t>
            </a:r>
            <a:r>
              <a:rPr lang="en-US" sz="1800">
                <a:solidFill>
                  <a:srgbClr val="FF0000"/>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This is a suggestion portal open for all employees in TCL for posting a valuable suggestion for any area of concern for TCL.</a:t>
            </a:r>
            <a:endParaRPr sz="180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FF0000"/>
              </a:buClr>
              <a:buSzPts val="1800"/>
              <a:buFont typeface="Trebuchet MS"/>
              <a:buAutoNum type="arabicPeriod"/>
            </a:pPr>
            <a:r>
              <a:rPr lang="en-US" sz="1800">
                <a:solidFill>
                  <a:srgbClr val="FF0000"/>
                </a:solidFill>
                <a:latin typeface="Trebuchet MS"/>
                <a:ea typeface="Trebuchet MS"/>
                <a:cs typeface="Trebuchet MS"/>
                <a:sym typeface="Trebuchet MS"/>
              </a:rPr>
              <a:t>EurekaOnDemand :</a:t>
            </a:r>
            <a:r>
              <a:rPr lang="en-US" sz="1800" i="1">
                <a:solidFill>
                  <a:schemeClr val="dk1"/>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This is a platform for enabling collaborating problem solving approaches across the value chain of the organizational problem solving process – from problem definition, to solution finding.</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73a26931e9_0_20"/>
          <p:cNvSpPr txBox="1"/>
          <p:nvPr/>
        </p:nvSpPr>
        <p:spPr>
          <a:xfrm>
            <a:off x="1666875" y="1228725"/>
            <a:ext cx="7248600" cy="457200"/>
          </a:xfrm>
          <a:prstGeom prst="rect">
            <a:avLst/>
          </a:prstGeom>
          <a:noFill/>
          <a:ln>
            <a:noFill/>
          </a:ln>
        </p:spPr>
        <p:txBody>
          <a:bodyPr spcFirstLastPara="1" wrap="square" lIns="91425" tIns="91425" rIns="91425" bIns="91425" anchor="t" anchorCtr="0">
            <a:noAutofit/>
          </a:bodyPr>
          <a:lstStyle/>
          <a:p>
            <a:pPr marL="5029200" lvl="0" indent="457200" algn="l" rtl="0">
              <a:spcBef>
                <a:spcPts val="0"/>
              </a:spcBef>
              <a:spcAft>
                <a:spcPts val="0"/>
              </a:spcAft>
              <a:buNone/>
            </a:pPr>
            <a:r>
              <a:rPr lang="en-US" sz="1800">
                <a:solidFill>
                  <a:srgbClr val="FF0000"/>
                </a:solidFill>
              </a:rPr>
              <a:t>Measuring KM</a:t>
            </a:r>
            <a:r>
              <a:rPr lang="en-US" sz="1600">
                <a:solidFill>
                  <a:srgbClr val="FF0000"/>
                </a:solidFill>
              </a:rPr>
              <a:t> </a:t>
            </a:r>
            <a:endParaRPr sz="1600">
              <a:solidFill>
                <a:srgbClr val="FF0000"/>
              </a:solidFill>
            </a:endParaRPr>
          </a:p>
        </p:txBody>
      </p:sp>
      <p:sp>
        <p:nvSpPr>
          <p:cNvPr id="101" name="Google Shape;101;g73a26931e9_0_20"/>
          <p:cNvSpPr txBox="1"/>
          <p:nvPr/>
        </p:nvSpPr>
        <p:spPr>
          <a:xfrm>
            <a:off x="571500" y="1695450"/>
            <a:ext cx="6858000" cy="4896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Trebuchet MS"/>
              <a:buChar char="●"/>
            </a:pPr>
            <a:r>
              <a:rPr lang="en-US" sz="1800">
                <a:solidFill>
                  <a:schemeClr val="dk1"/>
                </a:solidFill>
                <a:latin typeface="Trebuchet MS"/>
                <a:ea typeface="Trebuchet MS"/>
                <a:cs typeface="Trebuchet MS"/>
                <a:sym typeface="Trebuchet MS"/>
              </a:rPr>
              <a:t>Measuring the value of knowledge and ensuring that it is in line with the business objectives is critical</a:t>
            </a:r>
            <a:endParaRPr sz="1800">
              <a:solidFill>
                <a:schemeClr val="dk1"/>
              </a:solidFill>
              <a:latin typeface="Trebuchet MS"/>
              <a:ea typeface="Trebuchet MS"/>
              <a:cs typeface="Trebuchet MS"/>
              <a:sym typeface="Trebuchet MS"/>
            </a:endParaRPr>
          </a:p>
          <a:p>
            <a:pPr marL="457200" lvl="0" indent="-342900" algn="l" rtl="0">
              <a:lnSpc>
                <a:spcPct val="115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TCL has two focus areas while measuring KM :</a:t>
            </a:r>
            <a:endParaRPr sz="1800">
              <a:solidFill>
                <a:schemeClr val="dk1"/>
              </a:solidFill>
              <a:latin typeface="Trebuchet MS"/>
              <a:ea typeface="Trebuchet MS"/>
              <a:cs typeface="Trebuchet MS"/>
              <a:sym typeface="Trebuchet MS"/>
            </a:endParaRPr>
          </a:p>
          <a:p>
            <a:pPr marL="914400" lvl="1" indent="-342900" algn="l" rtl="0">
              <a:lnSpc>
                <a:spcPct val="115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Individual : Individual KM measured through Privilege points one accrued by his contributions to KM.</a:t>
            </a:r>
            <a:endParaRPr sz="1800">
              <a:solidFill>
                <a:schemeClr val="dk1"/>
              </a:solidFill>
              <a:latin typeface="Trebuchet MS"/>
              <a:ea typeface="Trebuchet MS"/>
              <a:cs typeface="Trebuchet MS"/>
              <a:sym typeface="Trebuchet MS"/>
            </a:endParaRPr>
          </a:p>
          <a:p>
            <a:pPr marL="914400" lvl="1" indent="-342900" algn="l" rtl="0">
              <a:lnSpc>
                <a:spcPct val="115000"/>
              </a:lnSpc>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Group KM : measured by “Knowledge Management Meter”,it  has been proposed as a parsimonious and useful tool to help TCL gauge its Knowledge management capabilities.</a:t>
            </a:r>
            <a:endParaRPr sz="1800">
              <a:solidFill>
                <a:schemeClr val="dk1"/>
              </a:solidFill>
              <a:latin typeface="Trebuchet MS"/>
              <a:ea typeface="Trebuchet MS"/>
              <a:cs typeface="Trebuchet MS"/>
              <a:sym typeface="Trebuchet MS"/>
            </a:endParaRPr>
          </a:p>
          <a:p>
            <a:pPr marL="457200" lvl="0" indent="-304800" algn="l" rtl="0">
              <a:lnSpc>
                <a:spcPct val="115000"/>
              </a:lnSpc>
              <a:spcBef>
                <a:spcPts val="0"/>
              </a:spcBef>
              <a:spcAft>
                <a:spcPts val="0"/>
              </a:spcAft>
              <a:buClr>
                <a:schemeClr val="dk1"/>
              </a:buClr>
              <a:buSzPts val="1200"/>
              <a:buChar char="●"/>
            </a:pPr>
            <a:r>
              <a:rPr lang="en-US" sz="1800">
                <a:solidFill>
                  <a:schemeClr val="dk1"/>
                </a:solidFill>
                <a:latin typeface="Trebuchet MS"/>
                <a:ea typeface="Trebuchet MS"/>
                <a:cs typeface="Trebuchet MS"/>
                <a:sym typeface="Trebuchet MS"/>
              </a:rPr>
              <a:t>It is the first step in “  </a:t>
            </a:r>
            <a:r>
              <a:rPr lang="en-US" sz="1800" b="1">
                <a:solidFill>
                  <a:schemeClr val="dk1"/>
                </a:solidFill>
                <a:latin typeface="Trebuchet MS"/>
                <a:ea typeface="Trebuchet MS"/>
                <a:cs typeface="Trebuchet MS"/>
                <a:sym typeface="Trebuchet MS"/>
              </a:rPr>
              <a:t>understanding the difference between what TCL is currently doing and what it needs to do in order to maintain and improve</a:t>
            </a:r>
            <a:r>
              <a:rPr lang="en-US" sz="1200">
                <a:solidFill>
                  <a:schemeClr val="dk1"/>
                </a:solidFill>
                <a:latin typeface="Trebuchet MS"/>
                <a:ea typeface="Trebuchet MS"/>
                <a:cs typeface="Trebuchet MS"/>
                <a:sym typeface="Trebuchet MS"/>
              </a:rPr>
              <a:t>.  ”</a:t>
            </a:r>
            <a:endParaRPr sz="12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837aee4c36_1_9"/>
          <p:cNvSpPr txBox="1"/>
          <p:nvPr/>
        </p:nvSpPr>
        <p:spPr>
          <a:xfrm>
            <a:off x="-504315" y="2740082"/>
            <a:ext cx="9418200" cy="33651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3000" b="0" i="0" u="none" strike="noStrike" cap="none">
                <a:solidFill>
                  <a:srgbClr val="FF0000"/>
                </a:solidFill>
                <a:latin typeface="Trebuchet MS"/>
                <a:ea typeface="Trebuchet MS"/>
                <a:cs typeface="Trebuchet MS"/>
                <a:sym typeface="Trebuchet MS"/>
              </a:rPr>
              <a:t>  KNOWLEDGE MANAGEMENT IN TATA STEEL GROUP</a:t>
            </a:r>
            <a:endParaRPr sz="3000" b="0" i="0" u="none" strike="noStrike" cap="none">
              <a:solidFill>
                <a:schemeClr val="dk1"/>
              </a:solidFill>
              <a:latin typeface="Arial"/>
              <a:ea typeface="Arial"/>
              <a:cs typeface="Arial"/>
              <a:sym typeface="Arial"/>
            </a:endParaRPr>
          </a:p>
        </p:txBody>
      </p:sp>
      <p:pic>
        <p:nvPicPr>
          <p:cNvPr id="107" name="Google Shape;107;g837aee4c36_1_9"/>
          <p:cNvPicPr preferRelativeResize="0"/>
          <p:nvPr/>
        </p:nvPicPr>
        <p:blipFill rotWithShape="1">
          <a:blip r:embed="rId3">
            <a:alphaModFix/>
          </a:blip>
          <a:srcRect/>
          <a:stretch/>
        </p:blipFill>
        <p:spPr>
          <a:xfrm>
            <a:off x="2708425" y="3434313"/>
            <a:ext cx="3514025" cy="197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73a26931e9_0_24"/>
          <p:cNvSpPr txBox="1"/>
          <p:nvPr/>
        </p:nvSpPr>
        <p:spPr>
          <a:xfrm>
            <a:off x="1524000" y="1163550"/>
            <a:ext cx="7420200" cy="417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US" sz="2400">
                <a:solidFill>
                  <a:srgbClr val="FF0000"/>
                </a:solidFill>
              </a:rPr>
              <a:t>                                                            TATA  Steel</a:t>
            </a:r>
            <a:endParaRPr sz="2400">
              <a:solidFill>
                <a:srgbClr val="FF0000"/>
              </a:solidFill>
            </a:endParaRPr>
          </a:p>
        </p:txBody>
      </p:sp>
      <p:sp>
        <p:nvSpPr>
          <p:cNvPr id="114" name="Google Shape;114;g73a26931e9_0_24"/>
          <p:cNvSpPr txBox="1"/>
          <p:nvPr/>
        </p:nvSpPr>
        <p:spPr>
          <a:xfrm>
            <a:off x="399075" y="1617750"/>
            <a:ext cx="7629000" cy="48021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800"/>
              <a:buFont typeface="Noto Sans Symbols"/>
              <a:buChar char="❑"/>
            </a:pPr>
            <a:r>
              <a:rPr lang="en-US" sz="1800">
                <a:solidFill>
                  <a:srgbClr val="333333"/>
                </a:solidFill>
                <a:latin typeface="Trebuchet MS"/>
                <a:ea typeface="Trebuchet MS"/>
                <a:cs typeface="Trebuchet MS"/>
                <a:sym typeface="Trebuchet MS"/>
              </a:rPr>
              <a:t>Tata Steel was established in India as Asia’s first integrated private steel company in 1907 at Jamshedpur &amp; made it India’s first industrial city.</a:t>
            </a:r>
            <a:endParaRPr sz="1800">
              <a:solidFill>
                <a:srgbClr val="333333"/>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333333"/>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Tata Steel group is among the top global steel companies with an annual crude steel capacity of 33 million tonnes per annum (MnTPA). It is one of the world's most geographically-diversified steel producers, with operations and commercial presence across the world. The group recorded a consolidated turnover of US $22.67 billion in the financial year ending March 31, 2019.</a:t>
            </a:r>
            <a:endParaRPr>
              <a:solidFill>
                <a:schemeClr val="dk1"/>
              </a:solidFill>
            </a:endParaRPr>
          </a:p>
          <a:p>
            <a:pPr marL="0" lvl="0" indent="0" algn="l" rtl="0">
              <a:spcBef>
                <a:spcPts val="0"/>
              </a:spcBef>
              <a:spcAft>
                <a:spcPts val="0"/>
              </a:spcAft>
              <a:buNone/>
            </a:pPr>
            <a:r>
              <a:rPr lang="en-US" sz="1800">
                <a:solidFill>
                  <a:srgbClr val="333333"/>
                </a:solidFill>
                <a:latin typeface="Trebuchet MS"/>
                <a:ea typeface="Trebuchet MS"/>
                <a:cs typeface="Trebuchet MS"/>
                <a:sym typeface="Trebuchet MS"/>
              </a:rPr>
              <a:t> </a:t>
            </a:r>
            <a:endParaRPr sz="1800">
              <a:solidFill>
                <a:srgbClr val="333333"/>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In 1999, They started implementing Knowledge management strategies and  practices. By 2000, 8 divisions were ISO-14001 certified.</a:t>
            </a:r>
            <a:endParaRPr>
              <a:solidFill>
                <a:schemeClr val="dk1"/>
              </a:solidFill>
            </a:endParaRPr>
          </a:p>
          <a:p>
            <a:pPr marL="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285750" lvl="0" indent="-285750" algn="l" rtl="0">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In 2004, The American Productivity quality Council (APQC) has selected Tata Steel (the only Indian Company) as the </a:t>
            </a:r>
            <a:r>
              <a:rPr lang="en-US" sz="1800" b="1">
                <a:solidFill>
                  <a:schemeClr val="dk1"/>
                </a:solidFill>
                <a:latin typeface="Trebuchet MS"/>
                <a:ea typeface="Trebuchet MS"/>
                <a:cs typeface="Trebuchet MS"/>
                <a:sym typeface="Trebuchet MS"/>
              </a:rPr>
              <a:t>"Best Practice Partner in Knowledge Management"</a:t>
            </a:r>
            <a:r>
              <a:rPr lang="en-US" sz="1800">
                <a:solidFill>
                  <a:schemeClr val="dk1"/>
                </a:solidFill>
                <a:latin typeface="Trebuchet MS"/>
                <a:ea typeface="Trebuchet MS"/>
                <a:cs typeface="Trebuchet MS"/>
                <a:sym typeface="Trebuchet MS"/>
              </a:rPr>
              <a:t> in its 14th Consortium study.</a:t>
            </a:r>
            <a:endParaRPr>
              <a:solidFill>
                <a:schemeClr val="dk1"/>
              </a:solidFill>
            </a:endParaRPr>
          </a:p>
        </p:txBody>
      </p:sp>
      <p:sp>
        <p:nvSpPr>
          <p:cNvPr id="115" name="Google Shape;115;g73a26931e9_0_24"/>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837aee4c36_0_10"/>
          <p:cNvSpPr txBox="1"/>
          <p:nvPr/>
        </p:nvSpPr>
        <p:spPr>
          <a:xfrm>
            <a:off x="849250" y="1198750"/>
            <a:ext cx="7773600" cy="498000"/>
          </a:xfrm>
          <a:prstGeom prst="rect">
            <a:avLst/>
          </a:prstGeom>
          <a:noFill/>
          <a:ln>
            <a:noFill/>
          </a:ln>
        </p:spPr>
        <p:txBody>
          <a:bodyPr spcFirstLastPara="1" wrap="square" lIns="91425" tIns="91425" rIns="91425" bIns="91425" anchor="t" anchorCtr="0">
            <a:noAutofit/>
          </a:bodyPr>
          <a:lstStyle/>
          <a:p>
            <a:pPr marL="342900" lvl="0" indent="-342900" algn="r" rtl="0">
              <a:spcBef>
                <a:spcPts val="0"/>
              </a:spcBef>
              <a:spcAft>
                <a:spcPts val="0"/>
              </a:spcAft>
              <a:buClr>
                <a:srgbClr val="FF0000"/>
              </a:buClr>
              <a:buSzPts val="2400"/>
              <a:buFont typeface="Trebuchet MS"/>
              <a:buNone/>
            </a:pPr>
            <a:r>
              <a:rPr lang="en-US" sz="2400">
                <a:solidFill>
                  <a:srgbClr val="FF0000"/>
                </a:solidFill>
                <a:latin typeface="Trebuchet MS"/>
                <a:ea typeface="Trebuchet MS"/>
                <a:cs typeface="Trebuchet MS"/>
                <a:sym typeface="Trebuchet MS"/>
              </a:rPr>
              <a:t>KM Strategies at TATA STEEL</a:t>
            </a:r>
            <a:endParaRPr/>
          </a:p>
        </p:txBody>
      </p:sp>
      <p:sp>
        <p:nvSpPr>
          <p:cNvPr id="122" name="Google Shape;122;g837aee4c36_0_10"/>
          <p:cNvSpPr txBox="1"/>
          <p:nvPr/>
        </p:nvSpPr>
        <p:spPr>
          <a:xfrm>
            <a:off x="240925" y="2000575"/>
            <a:ext cx="7018500" cy="46896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2000"/>
              <a:buFont typeface="Noto Sans Symbols"/>
              <a:buChar char="❑"/>
            </a:pPr>
            <a:r>
              <a:rPr lang="en-US" sz="2000" b="1">
                <a:solidFill>
                  <a:schemeClr val="dk1"/>
                </a:solidFill>
                <a:latin typeface="Trebuchet MS"/>
                <a:ea typeface="Trebuchet MS"/>
                <a:cs typeface="Trebuchet MS"/>
                <a:sym typeface="Trebuchet MS"/>
              </a:rPr>
              <a:t>Codification</a:t>
            </a:r>
            <a:r>
              <a:rPr lang="en-US" sz="2000">
                <a:solidFill>
                  <a:schemeClr val="dk1"/>
                </a:solidFill>
                <a:latin typeface="Trebuchet MS"/>
                <a:ea typeface="Trebuchet MS"/>
                <a:cs typeface="Trebuchet MS"/>
                <a:sym typeface="Trebuchet MS"/>
              </a:rPr>
              <a:t> (Tacit – Explicit – Tacit)</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Capture, Deploy and Use.</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Knowledge transfer is independent of time and space.</a:t>
            </a:r>
            <a:endParaRPr>
              <a:solidFill>
                <a:schemeClr val="dk1"/>
              </a:solidFill>
            </a:endParaRPr>
          </a:p>
          <a:p>
            <a:pPr marL="514350" lvl="2" indent="-387350" algn="l" rtl="0">
              <a:spcBef>
                <a:spcPts val="0"/>
              </a:spcBef>
              <a:spcAft>
                <a:spcPts val="0"/>
              </a:spcAft>
              <a:buNone/>
            </a:pPr>
            <a:endParaRPr sz="2000">
              <a:solidFill>
                <a:schemeClr val="dk1"/>
              </a:solidFill>
              <a:latin typeface="Trebuchet MS"/>
              <a:ea typeface="Trebuchet MS"/>
              <a:cs typeface="Trebuchet MS"/>
              <a:sym typeface="Trebuchet MS"/>
            </a:endParaRPr>
          </a:p>
          <a:p>
            <a:pPr marL="342900" lvl="2" indent="-342900" algn="l" rtl="0">
              <a:spcBef>
                <a:spcPts val="0"/>
              </a:spcBef>
              <a:spcAft>
                <a:spcPts val="0"/>
              </a:spcAft>
              <a:buClr>
                <a:schemeClr val="dk1"/>
              </a:buClr>
              <a:buSzPts val="2000"/>
              <a:buFont typeface="Noto Sans Symbols"/>
              <a:buChar char="❑"/>
            </a:pPr>
            <a:r>
              <a:rPr lang="en-US" sz="2000" b="1">
                <a:solidFill>
                  <a:schemeClr val="dk1"/>
                </a:solidFill>
                <a:latin typeface="Trebuchet MS"/>
                <a:ea typeface="Trebuchet MS"/>
                <a:cs typeface="Trebuchet MS"/>
                <a:sym typeface="Trebuchet MS"/>
              </a:rPr>
              <a:t>Personalization</a:t>
            </a:r>
            <a:r>
              <a:rPr lang="en-US" sz="2000">
                <a:solidFill>
                  <a:schemeClr val="dk1"/>
                </a:solidFill>
                <a:latin typeface="Trebuchet MS"/>
                <a:ea typeface="Trebuchet MS"/>
                <a:cs typeface="Trebuchet MS"/>
                <a:sym typeface="Trebuchet MS"/>
              </a:rPr>
              <a:t> (Tacit – Tacit)</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Knowledge transfers across the divisions, departments, customers, suppliers i.e., K-communities.	</a:t>
            </a:r>
            <a:endParaRPr>
              <a:solidFill>
                <a:schemeClr val="dk1"/>
              </a:solidFill>
            </a:endParaRPr>
          </a:p>
          <a:p>
            <a:pPr marL="0" lvl="2"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342900" lvl="2" indent="-342900" algn="l" rtl="0">
              <a:spcBef>
                <a:spcPts val="0"/>
              </a:spcBef>
              <a:spcAft>
                <a:spcPts val="0"/>
              </a:spcAft>
              <a:buClr>
                <a:schemeClr val="dk1"/>
              </a:buClr>
              <a:buSzPts val="2000"/>
              <a:buFont typeface="Noto Sans Symbols"/>
              <a:buChar char="❑"/>
            </a:pPr>
            <a:r>
              <a:rPr lang="en-US" sz="2000" b="1">
                <a:solidFill>
                  <a:schemeClr val="dk1"/>
                </a:solidFill>
                <a:latin typeface="Trebuchet MS"/>
                <a:ea typeface="Trebuchet MS"/>
                <a:cs typeface="Trebuchet MS"/>
                <a:sym typeface="Trebuchet MS"/>
              </a:rPr>
              <a:t>Knowledge Diffusion</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Usage of Assets (Projects &amp; other works)</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Conducting Debates</a:t>
            </a:r>
            <a:endParaRPr>
              <a:solidFill>
                <a:schemeClr val="dk1"/>
              </a:solidFill>
            </a:endParaRPr>
          </a:p>
          <a:p>
            <a:pPr marL="514350" lvl="2" indent="-514350" algn="l" rtl="0">
              <a:spcBef>
                <a:spcPts val="0"/>
              </a:spcBef>
              <a:spcAft>
                <a:spcPts val="0"/>
              </a:spcAft>
              <a:buClr>
                <a:schemeClr val="dk1"/>
              </a:buClr>
              <a:buSzPts val="2000"/>
              <a:buAutoNum type="romanLcPeriod"/>
            </a:pPr>
            <a:r>
              <a:rPr lang="en-US" sz="2000">
                <a:solidFill>
                  <a:schemeClr val="dk1"/>
                </a:solidFill>
                <a:latin typeface="Trebuchet MS"/>
                <a:ea typeface="Trebuchet MS"/>
                <a:cs typeface="Trebuchet MS"/>
                <a:sym typeface="Trebuchet MS"/>
              </a:rPr>
              <a:t>Quizzes	</a:t>
            </a:r>
            <a:endParaRPr sz="2000">
              <a:solidFill>
                <a:schemeClr val="dk1"/>
              </a:solidFill>
              <a:latin typeface="Trebuchet MS"/>
              <a:ea typeface="Trebuchet MS"/>
              <a:cs typeface="Trebuchet MS"/>
              <a:sym typeface="Trebuchet MS"/>
            </a:endParaRPr>
          </a:p>
          <a:p>
            <a:pPr marL="0" lvl="1" indent="0" algn="l" rtl="0">
              <a:spcBef>
                <a:spcPts val="0"/>
              </a:spcBef>
              <a:spcAft>
                <a:spcPts val="0"/>
              </a:spcAft>
              <a:buNone/>
            </a:pPr>
            <a:r>
              <a:rPr lang="en-US" sz="2000">
                <a:solidFill>
                  <a:schemeClr val="dk1"/>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p:txBody>
      </p:sp>
      <p:sp>
        <p:nvSpPr>
          <p:cNvPr id="123" name="Google Shape;123;g837aee4c36_0_10"/>
          <p:cNvSpPr/>
          <p:nvPr/>
        </p:nvSpPr>
        <p:spPr>
          <a:xfrm>
            <a:off x="1524000" y="16967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37aee4c36_0_27"/>
          <p:cNvSpPr txBox="1"/>
          <p:nvPr/>
        </p:nvSpPr>
        <p:spPr>
          <a:xfrm>
            <a:off x="2581656" y="1155998"/>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KM Strategies at TATA STEEL contd..</a:t>
            </a:r>
            <a:endParaRPr sz="1800" b="0" i="0" u="none" strike="noStrike" cap="none">
              <a:solidFill>
                <a:schemeClr val="dk1"/>
              </a:solidFill>
              <a:latin typeface="Arial"/>
              <a:ea typeface="Arial"/>
              <a:cs typeface="Arial"/>
              <a:sym typeface="Arial"/>
            </a:endParaRPr>
          </a:p>
        </p:txBody>
      </p:sp>
      <p:sp>
        <p:nvSpPr>
          <p:cNvPr id="129" name="Google Shape;129;g837aee4c36_0_27"/>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g837aee4c36_0_27"/>
          <p:cNvSpPr txBox="1"/>
          <p:nvPr/>
        </p:nvSpPr>
        <p:spPr>
          <a:xfrm>
            <a:off x="231648" y="1617663"/>
            <a:ext cx="8607600" cy="5016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rebuchet MS"/>
                <a:ea typeface="Trebuchet MS"/>
                <a:cs typeface="Trebuchet MS"/>
                <a:sym typeface="Trebuchet MS"/>
              </a:rPr>
              <a:t>Tata Steel developed two programs in particular to help manage knowledge across its value chain. They are,</a:t>
            </a:r>
            <a:endParaRPr/>
          </a:p>
          <a:p>
            <a:pPr marL="514350" marR="0" lvl="0" indent="-514350" algn="l" rtl="0">
              <a:lnSpc>
                <a:spcPct val="100000"/>
              </a:lnSpc>
              <a:spcBef>
                <a:spcPts val="0"/>
              </a:spcBef>
              <a:spcAft>
                <a:spcPts val="0"/>
              </a:spcAft>
              <a:buClr>
                <a:srgbClr val="000000"/>
              </a:buClr>
              <a:buSzPts val="2000"/>
              <a:buFont typeface="Arial"/>
              <a:buAutoNum type="romanLcPeriod"/>
            </a:pPr>
            <a:r>
              <a:rPr lang="en-US" sz="2000" b="0" i="0" u="none" strike="noStrike" cap="none">
                <a:solidFill>
                  <a:srgbClr val="000000"/>
                </a:solidFill>
                <a:latin typeface="Trebuchet MS"/>
                <a:ea typeface="Trebuchet MS"/>
                <a:cs typeface="Trebuchet MS"/>
                <a:sym typeface="Trebuchet MS"/>
              </a:rPr>
              <a:t>The Customer Value Management (CVM) program</a:t>
            </a:r>
            <a:endParaRPr/>
          </a:p>
          <a:p>
            <a:pPr marL="514350" marR="0" lvl="0" indent="-514350" algn="l" rtl="0">
              <a:lnSpc>
                <a:spcPct val="100000"/>
              </a:lnSpc>
              <a:spcBef>
                <a:spcPts val="0"/>
              </a:spcBef>
              <a:spcAft>
                <a:spcPts val="0"/>
              </a:spcAft>
              <a:buClr>
                <a:srgbClr val="000000"/>
              </a:buClr>
              <a:buSzPts val="2000"/>
              <a:buFont typeface="Arial"/>
              <a:buAutoNum type="romanLcPeriod"/>
            </a:pPr>
            <a:r>
              <a:rPr lang="en-US" sz="2000" b="0" i="0" u="none" strike="noStrike" cap="none">
                <a:solidFill>
                  <a:srgbClr val="000000"/>
                </a:solidFill>
                <a:latin typeface="Trebuchet MS"/>
                <a:ea typeface="Trebuchet MS"/>
                <a:cs typeface="Trebuchet MS"/>
                <a:sym typeface="Trebuchet MS"/>
              </a:rPr>
              <a:t>Supplier Value Management (SVM)</a:t>
            </a:r>
            <a:endParaRPr/>
          </a:p>
          <a:p>
            <a:pPr marL="0" marR="0" lvl="0" indent="0" algn="l" rtl="0">
              <a:lnSpc>
                <a:spcPct val="100000"/>
              </a:lnSpc>
              <a:spcBef>
                <a:spcPts val="0"/>
              </a:spcBef>
              <a:spcAft>
                <a:spcPts val="0"/>
              </a:spcAft>
              <a:buNone/>
            </a:pPr>
            <a:endParaRPr sz="20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rebuchet MS"/>
                <a:ea typeface="Trebuchet MS"/>
                <a:cs typeface="Trebuchet MS"/>
                <a:sym typeface="Trebuchet MS"/>
              </a:rPr>
              <a:t>Tata Steel follows three strategies for managing organizational knowledge. Knowledge can be contributed either by an individual                                                       (codification)or a team or a group of people (Personalization).</a:t>
            </a:r>
            <a:endParaRPr/>
          </a:p>
          <a:p>
            <a:pPr marL="0" marR="0" lvl="0" indent="0" algn="l" rtl="0">
              <a:lnSpc>
                <a:spcPct val="100000"/>
              </a:lnSpc>
              <a:spcBef>
                <a:spcPts val="0"/>
              </a:spcBef>
              <a:spcAft>
                <a:spcPts val="0"/>
              </a:spcAft>
              <a:buNone/>
            </a:pPr>
            <a:endParaRPr sz="20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rebuchet MS"/>
                <a:ea typeface="Trebuchet MS"/>
                <a:cs typeface="Trebuchet MS"/>
                <a:sym typeface="Trebuchet MS"/>
              </a:rPr>
              <a:t>The first two strategies enable capture and systematic storage of knowledge, whereas the third strategy(Knowledge Diffusion)derives the benefit of replicating best practices identified in the repository.</a:t>
            </a:r>
            <a:endParaRPr/>
          </a:p>
          <a:p>
            <a:pPr marL="0" marR="0" lvl="0" indent="0" algn="l" rtl="0">
              <a:lnSpc>
                <a:spcPct val="100000"/>
              </a:lnSpc>
              <a:spcBef>
                <a:spcPts val="0"/>
              </a:spcBef>
              <a:spcAft>
                <a:spcPts val="0"/>
              </a:spcAft>
              <a:buNone/>
            </a:pPr>
            <a:endParaRPr sz="20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000"/>
              <a:buFont typeface="Noto Sans Symbols"/>
              <a:buChar char="❑"/>
            </a:pPr>
            <a:r>
              <a:rPr lang="en-US" sz="2000" b="1" i="0" u="none" strike="noStrike" cap="none">
                <a:solidFill>
                  <a:srgbClr val="000000"/>
                </a:solidFill>
                <a:latin typeface="Trebuchet MS"/>
                <a:ea typeface="Trebuchet MS"/>
                <a:cs typeface="Trebuchet MS"/>
                <a:sym typeface="Trebuchet MS"/>
              </a:rPr>
              <a:t>“ASK EXPERT” </a:t>
            </a:r>
            <a:r>
              <a:rPr lang="en-US" sz="2000" b="0" i="0" u="none" strike="noStrike" cap="none">
                <a:solidFill>
                  <a:srgbClr val="000000"/>
                </a:solidFill>
                <a:latin typeface="Trebuchet MS"/>
                <a:ea typeface="Trebuchet MS"/>
                <a:cs typeface="Trebuchet MS"/>
                <a:sym typeface="Trebuchet MS"/>
              </a:rPr>
              <a:t>is a program where a panel of experts is identified area-wise to answer the queries of users from all corners of Tata Steel.</a:t>
            </a:r>
            <a:endParaRPr sz="20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37aee4c36_0_42"/>
          <p:cNvSpPr txBox="1"/>
          <p:nvPr/>
        </p:nvSpPr>
        <p:spPr>
          <a:xfrm>
            <a:off x="2581656" y="1155998"/>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Journey of KM in TATA STEEL</a:t>
            </a:r>
            <a:endParaRPr sz="1800" b="0" i="0" u="none" strike="noStrike" cap="none">
              <a:solidFill>
                <a:schemeClr val="dk1"/>
              </a:solidFill>
              <a:latin typeface="Arial"/>
              <a:ea typeface="Arial"/>
              <a:cs typeface="Arial"/>
              <a:sym typeface="Arial"/>
            </a:endParaRPr>
          </a:p>
        </p:txBody>
      </p:sp>
      <p:sp>
        <p:nvSpPr>
          <p:cNvPr id="136" name="Google Shape;136;g837aee4c36_0_42"/>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g837aee4c36_0_42"/>
          <p:cNvSpPr txBox="1"/>
          <p:nvPr/>
        </p:nvSpPr>
        <p:spPr>
          <a:xfrm>
            <a:off x="134112" y="1617663"/>
            <a:ext cx="8680800" cy="51705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200"/>
              <a:buFont typeface="Noto Sans Symbols"/>
              <a:buChar char="❑"/>
            </a:pPr>
            <a:r>
              <a:rPr lang="en-US" sz="2200" b="0" i="1" u="none" strike="noStrike" cap="none">
                <a:solidFill>
                  <a:srgbClr val="000000"/>
                </a:solidFill>
                <a:latin typeface="Trebuchet MS"/>
                <a:ea typeface="Trebuchet MS"/>
                <a:cs typeface="Trebuchet MS"/>
                <a:sym typeface="Trebuchet MS"/>
              </a:rPr>
              <a:t>Step 1:  </a:t>
            </a:r>
            <a:r>
              <a:rPr lang="en-US" sz="2200" b="1" i="1" u="none" strike="noStrike" cap="none">
                <a:solidFill>
                  <a:srgbClr val="000000"/>
                </a:solidFill>
                <a:latin typeface="Trebuchet MS"/>
                <a:ea typeface="Trebuchet MS"/>
                <a:cs typeface="Trebuchet MS"/>
                <a:sym typeface="Trebuchet MS"/>
              </a:rPr>
              <a:t>KM Initiation</a:t>
            </a:r>
            <a:endParaRPr/>
          </a:p>
          <a:p>
            <a:pPr marL="0" marR="0" lvl="0" indent="0" algn="l" rtl="0">
              <a:lnSpc>
                <a:spcPct val="100000"/>
              </a:lnSpc>
              <a:spcBef>
                <a:spcPts val="0"/>
              </a:spcBef>
              <a:spcAft>
                <a:spcPts val="0"/>
              </a:spcAft>
              <a:buNone/>
            </a:pPr>
            <a:endParaRPr sz="2200" b="1" i="1" u="none" strike="noStrike" cap="none">
              <a:solidFill>
                <a:srgbClr val="000000"/>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Bringing people from different fields from within the company.</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Cultural transformation</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Top management support</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Connectivity</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Co-operation</a:t>
            </a:r>
            <a:endParaRPr/>
          </a:p>
          <a:p>
            <a:pPr marL="514350" marR="0" lvl="0" indent="-37465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200"/>
              <a:buFont typeface="Noto Sans Symbols"/>
              <a:buChar char="❑"/>
            </a:pPr>
            <a:r>
              <a:rPr lang="en-US" sz="2200" b="0" i="1" u="none" strike="noStrike" cap="none">
                <a:solidFill>
                  <a:srgbClr val="000000"/>
                </a:solidFill>
                <a:latin typeface="Trebuchet MS"/>
                <a:ea typeface="Trebuchet MS"/>
                <a:cs typeface="Trebuchet MS"/>
                <a:sym typeface="Trebuchet MS"/>
              </a:rPr>
              <a:t>Step 2: </a:t>
            </a:r>
            <a:r>
              <a:rPr lang="en-US" sz="2200" b="1" i="1" u="none" strike="noStrike" cap="none">
                <a:solidFill>
                  <a:srgbClr val="000000"/>
                </a:solidFill>
                <a:latin typeface="Trebuchet MS"/>
                <a:ea typeface="Trebuchet MS"/>
                <a:cs typeface="Trebuchet MS"/>
                <a:sym typeface="Trebuchet MS"/>
              </a:rPr>
              <a:t>Establishing Knowledge Repository</a:t>
            </a:r>
            <a:endParaRPr/>
          </a:p>
          <a:p>
            <a:pPr marL="0" marR="0" lvl="0" indent="0" algn="l" rtl="0">
              <a:lnSpc>
                <a:spcPct val="100000"/>
              </a:lnSpc>
              <a:spcBef>
                <a:spcPts val="0"/>
              </a:spcBef>
              <a:spcAft>
                <a:spcPts val="0"/>
              </a:spcAft>
              <a:buNone/>
            </a:pPr>
            <a:endParaRPr sz="2200" b="1" i="1" u="none" strike="noStrike" cap="none">
              <a:solidFill>
                <a:srgbClr val="000000"/>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Sharing experiences on corporate intranet.</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Knowledge piece and query on KM site.</a:t>
            </a:r>
            <a:endParaRPr/>
          </a:p>
          <a:p>
            <a:pPr marL="514350" marR="0" lvl="0" indent="-514350" algn="l" rtl="0">
              <a:lnSpc>
                <a:spcPct val="100000"/>
              </a:lnSpc>
              <a:spcBef>
                <a:spcPts val="0"/>
              </a:spcBef>
              <a:spcAft>
                <a:spcPts val="0"/>
              </a:spcAft>
              <a:buClr>
                <a:srgbClr val="000000"/>
              </a:buClr>
              <a:buSzPts val="2200"/>
              <a:buFont typeface="Arial"/>
              <a:buAutoNum type="romanLcPeriod"/>
            </a:pPr>
            <a:r>
              <a:rPr lang="en-US" sz="2200" b="0" i="0" u="none" strike="noStrike" cap="none">
                <a:solidFill>
                  <a:srgbClr val="000000"/>
                </a:solidFill>
                <a:latin typeface="Trebuchet MS"/>
                <a:ea typeface="Trebuchet MS"/>
                <a:cs typeface="Trebuchet MS"/>
                <a:sym typeface="Trebuchet MS"/>
              </a:rPr>
              <a:t>Integrate the repositories at Division/Department level.</a:t>
            </a:r>
            <a:endParaRPr/>
          </a:p>
          <a:p>
            <a:pPr marL="514350" marR="0" lvl="0" indent="-37465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22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837aee4c36_0_48"/>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837aee4c36_0_48"/>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Contd…</a:t>
            </a:r>
            <a:endParaRPr sz="1800" b="0" i="0" u="none" strike="noStrike" cap="none">
              <a:solidFill>
                <a:schemeClr val="dk1"/>
              </a:solidFill>
              <a:latin typeface="Arial"/>
              <a:ea typeface="Arial"/>
              <a:cs typeface="Arial"/>
              <a:sym typeface="Arial"/>
            </a:endParaRPr>
          </a:p>
        </p:txBody>
      </p:sp>
      <p:sp>
        <p:nvSpPr>
          <p:cNvPr id="144" name="Google Shape;144;g837aee4c36_0_48"/>
          <p:cNvSpPr txBox="1"/>
          <p:nvPr/>
        </p:nvSpPr>
        <p:spPr>
          <a:xfrm>
            <a:off x="121920" y="2055813"/>
            <a:ext cx="8680800" cy="3047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US" sz="2400" b="0" i="1" u="none" strike="noStrike" cap="none">
                <a:solidFill>
                  <a:srgbClr val="000000"/>
                </a:solidFill>
                <a:latin typeface="Trebuchet MS"/>
                <a:ea typeface="Trebuchet MS"/>
                <a:cs typeface="Trebuchet MS"/>
                <a:sym typeface="Trebuchet MS"/>
              </a:rPr>
              <a:t>Step 3: </a:t>
            </a:r>
            <a:r>
              <a:rPr lang="en-US" sz="2400" b="1" i="1" u="none" strike="noStrike" cap="none">
                <a:solidFill>
                  <a:srgbClr val="000000"/>
                </a:solidFill>
                <a:latin typeface="Trebuchet MS"/>
                <a:ea typeface="Trebuchet MS"/>
                <a:cs typeface="Trebuchet MS"/>
                <a:sym typeface="Trebuchet MS"/>
              </a:rPr>
              <a:t>Knowledge Communities</a:t>
            </a:r>
            <a:endParaRPr/>
          </a:p>
          <a:p>
            <a:pPr marL="0" marR="0" lvl="0" indent="0" algn="l" rtl="0">
              <a:lnSpc>
                <a:spcPct val="100000"/>
              </a:lnSpc>
              <a:spcBef>
                <a:spcPts val="0"/>
              </a:spcBef>
              <a:spcAft>
                <a:spcPts val="0"/>
              </a:spcAft>
              <a:buNone/>
            </a:pPr>
            <a:endParaRPr sz="2400" b="0" i="0" u="none" strike="noStrike" cap="none">
              <a:solidFill>
                <a:srgbClr val="000000"/>
              </a:solidFill>
              <a:latin typeface="Trebuchet MS"/>
              <a:ea typeface="Trebuchet MS"/>
              <a:cs typeface="Trebuchet MS"/>
              <a:sym typeface="Trebuchet MS"/>
            </a:endParaRPr>
          </a:p>
          <a:p>
            <a:pPr marL="514350" marR="0" lvl="0" indent="-514350" algn="l" rtl="0">
              <a:lnSpc>
                <a:spcPct val="100000"/>
              </a:lnSpc>
              <a:spcBef>
                <a:spcPts val="0"/>
              </a:spcBef>
              <a:spcAft>
                <a:spcPts val="0"/>
              </a:spcAft>
              <a:buClr>
                <a:srgbClr val="000000"/>
              </a:buClr>
              <a:buSzPts val="2400"/>
              <a:buFont typeface="Arial"/>
              <a:buAutoNum type="romanLcPeriod"/>
            </a:pPr>
            <a:r>
              <a:rPr lang="en-US" sz="2400" b="0" i="0" u="none" strike="noStrike" cap="none">
                <a:solidFill>
                  <a:srgbClr val="000000"/>
                </a:solidFill>
                <a:latin typeface="Trebuchet MS"/>
                <a:ea typeface="Trebuchet MS"/>
                <a:cs typeface="Trebuchet MS"/>
                <a:sym typeface="Trebuchet MS"/>
              </a:rPr>
              <a:t>Solving the problems using brainstorming</a:t>
            </a:r>
            <a:endParaRPr/>
          </a:p>
          <a:p>
            <a:pPr marL="514350" marR="0" lvl="0" indent="-514350" algn="l" rtl="0">
              <a:lnSpc>
                <a:spcPct val="100000"/>
              </a:lnSpc>
              <a:spcBef>
                <a:spcPts val="0"/>
              </a:spcBef>
              <a:spcAft>
                <a:spcPts val="0"/>
              </a:spcAft>
              <a:buClr>
                <a:srgbClr val="000000"/>
              </a:buClr>
              <a:buSzPts val="2400"/>
              <a:buFont typeface="Arial"/>
              <a:buAutoNum type="romanLcPeriod"/>
            </a:pPr>
            <a:r>
              <a:rPr lang="en-US" sz="2400" b="0" i="0" u="none" strike="noStrike" cap="none">
                <a:solidFill>
                  <a:srgbClr val="000000"/>
                </a:solidFill>
                <a:latin typeface="Trebuchet MS"/>
                <a:ea typeface="Trebuchet MS"/>
                <a:cs typeface="Trebuchet MS"/>
                <a:sym typeface="Trebuchet MS"/>
              </a:rPr>
              <a:t>Sharing tacit knowledge of experts</a:t>
            </a:r>
            <a:endParaRPr/>
          </a:p>
          <a:p>
            <a:pPr marL="514350" marR="0" lvl="0" indent="-514350" algn="l" rtl="0">
              <a:lnSpc>
                <a:spcPct val="100000"/>
              </a:lnSpc>
              <a:spcBef>
                <a:spcPts val="0"/>
              </a:spcBef>
              <a:spcAft>
                <a:spcPts val="0"/>
              </a:spcAft>
              <a:buClr>
                <a:srgbClr val="000000"/>
              </a:buClr>
              <a:buSzPts val="2400"/>
              <a:buFont typeface="Arial"/>
              <a:buAutoNum type="romanLcPeriod"/>
            </a:pPr>
            <a:r>
              <a:rPr lang="en-US" sz="2400" b="0" i="0" u="none" strike="noStrike" cap="none">
                <a:solidFill>
                  <a:srgbClr val="000000"/>
                </a:solidFill>
                <a:latin typeface="Trebuchet MS"/>
                <a:ea typeface="Trebuchet MS"/>
                <a:cs typeface="Trebuchet MS"/>
                <a:sym typeface="Trebuchet MS"/>
              </a:rPr>
              <a:t>Major roles of members of communities such as Lead expert, Project Manager, Practitioner etc.</a:t>
            </a:r>
            <a:endParaRPr/>
          </a:p>
          <a:p>
            <a:pPr marL="514350" marR="0" lvl="0" indent="-514350" algn="l" rtl="0">
              <a:lnSpc>
                <a:spcPct val="100000"/>
              </a:lnSpc>
              <a:spcBef>
                <a:spcPts val="0"/>
              </a:spcBef>
              <a:spcAft>
                <a:spcPts val="0"/>
              </a:spcAft>
              <a:buClr>
                <a:srgbClr val="000000"/>
              </a:buClr>
              <a:buSzPts val="2400"/>
              <a:buFont typeface="Arial"/>
              <a:buAutoNum type="romanLcPeriod"/>
            </a:pPr>
            <a:r>
              <a:rPr lang="en-US" sz="2400" b="0" i="0" u="none" strike="noStrike" cap="none">
                <a:solidFill>
                  <a:srgbClr val="000000"/>
                </a:solidFill>
                <a:latin typeface="Trebuchet MS"/>
                <a:ea typeface="Trebuchet MS"/>
                <a:cs typeface="Trebuchet MS"/>
                <a:sym typeface="Trebuchet MS"/>
              </a:rPr>
              <a:t>Encouraging the employees to browse the Internet in order to gain knowledge.</a:t>
            </a: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g837aee4c36_0_54"/>
          <p:cNvGraphicFramePr/>
          <p:nvPr/>
        </p:nvGraphicFramePr>
        <p:xfrm>
          <a:off x="950976" y="1811528"/>
          <a:ext cx="6096000" cy="4602540"/>
        </p:xfrm>
        <a:graphic>
          <a:graphicData uri="http://schemas.openxmlformats.org/drawingml/2006/table">
            <a:tbl>
              <a:tblPr firstRow="1" bandRow="1">
                <a:noFill/>
                <a:tableStyleId>{7A4EB0B7-7364-434D-895B-2DE1444FFDDD}</a:tableStyleId>
              </a:tblPr>
              <a:tblGrid>
                <a:gridCol w="1524000"/>
                <a:gridCol w="1524000"/>
                <a:gridCol w="1524000"/>
                <a:gridCol w="1524000"/>
              </a:tblGrid>
              <a:tr h="370850">
                <a:tc>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PHASE-1</a:t>
                      </a:r>
                      <a:endParaRPr/>
                    </a:p>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(1999-2000)</a:t>
                      </a:r>
                      <a:endParaRPr sz="1400" u="none" strike="noStrike" cap="none">
                        <a:solidFill>
                          <a:schemeClr val="dk1"/>
                        </a:solidFill>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PHASE-2</a:t>
                      </a:r>
                      <a:endParaRPr/>
                    </a:p>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(2000-2001)</a:t>
                      </a:r>
                      <a:endParaRPr sz="1400" u="none" strike="noStrike" cap="none">
                        <a:solidFill>
                          <a:schemeClr val="dk1"/>
                        </a:solidFill>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PHASE-3</a:t>
                      </a:r>
                      <a:endParaRPr/>
                    </a:p>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(2001-04)</a:t>
                      </a:r>
                      <a:endParaRPr sz="1400" u="none" strike="noStrike" cap="none">
                        <a:solidFill>
                          <a:schemeClr val="dk1"/>
                        </a:solidFill>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PHASE-4</a:t>
                      </a:r>
                      <a:endParaRPr/>
                    </a:p>
                    <a:p>
                      <a:pPr marL="0" marR="0" lvl="0" indent="0" algn="l" rtl="0">
                        <a:lnSpc>
                          <a:spcPct val="100000"/>
                        </a:lnSpc>
                        <a:spcBef>
                          <a:spcPts val="0"/>
                        </a:spcBef>
                        <a:spcAft>
                          <a:spcPts val="0"/>
                        </a:spcAft>
                        <a:buNone/>
                      </a:pPr>
                      <a:r>
                        <a:rPr lang="en-US" sz="1400" u="none" strike="noStrike" cap="none">
                          <a:solidFill>
                            <a:schemeClr val="dk1"/>
                          </a:solidFill>
                          <a:latin typeface="Trebuchet MS"/>
                          <a:ea typeface="Trebuchet MS"/>
                          <a:cs typeface="Trebuchet MS"/>
                          <a:sym typeface="Trebuchet MS"/>
                        </a:rPr>
                        <a:t>(2004-05)</a:t>
                      </a:r>
                      <a:endParaRPr sz="1400" u="none" strike="noStrike" cap="none">
                        <a:solidFill>
                          <a:schemeClr val="dk1"/>
                        </a:solidFill>
                        <a:latin typeface="Trebuchet MS"/>
                        <a:ea typeface="Trebuchet MS"/>
                        <a:cs typeface="Trebuchet MS"/>
                        <a:sym typeface="Trebuchet MS"/>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Creating awareness</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Knowledge communities kick-off</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KM Index introduced</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Involvement of supervisors</a:t>
                      </a:r>
                      <a:endParaRPr sz="1400" u="none" strike="noStrike" cap="none">
                        <a:latin typeface="Trebuchet MS"/>
                        <a:ea typeface="Trebuchet MS"/>
                        <a:cs typeface="Trebuchet MS"/>
                        <a:sym typeface="Trebuchet MS"/>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Design Processes</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Security system in KM portal was introduced</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Design of community Index</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Focus on Knowledge creation by communities</a:t>
                      </a:r>
                      <a:endParaRPr sz="1400" u="none" strike="noStrike" cap="none">
                        <a:latin typeface="Trebuchet MS"/>
                        <a:ea typeface="Trebuchet MS"/>
                        <a:cs typeface="Trebuchet MS"/>
                        <a:sym typeface="Trebuchet MS"/>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Designing Systems</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Linked KM</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Deploy KM processes across the organization</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Virtual communities</a:t>
                      </a:r>
                      <a:endParaRPr sz="1400" u="none" strike="noStrike" cap="none">
                        <a:latin typeface="Trebuchet MS"/>
                        <a:ea typeface="Trebuchet MS"/>
                        <a:cs typeface="Trebuchet MS"/>
                        <a:sym typeface="Trebuchet MS"/>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Launch of KM portal </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“Ask an expert” strategy launched</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Customer and supplier knowledge</a:t>
                      </a:r>
                      <a:endParaRPr sz="1400" u="none" strike="noStrike" cap="none">
                        <a:latin typeface="Trebuchet MS"/>
                        <a:ea typeface="Trebuchet MS"/>
                        <a:cs typeface="Trebuchet MS"/>
                        <a:sym typeface="Trebuchet MS"/>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Create success stories</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Rewards &amp; Recognition system introduced</a:t>
                      </a:r>
                      <a:endParaRPr sz="1400" u="none" strike="noStrike" cap="none">
                        <a:latin typeface="Trebuchet MS"/>
                        <a:ea typeface="Trebuchet MS"/>
                        <a:cs typeface="Trebuchet MS"/>
                        <a:sym typeface="Trebuchet MS"/>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Trebuchet MS"/>
                          <a:ea typeface="Trebuchet MS"/>
                          <a:cs typeface="Trebuchet MS"/>
                          <a:sym typeface="Trebuchet MS"/>
                        </a:rPr>
                        <a:t>Quality Index launched.</a:t>
                      </a:r>
                      <a:endParaRPr sz="1400" u="none" strike="noStrike" cap="none">
                        <a:latin typeface="Trebuchet MS"/>
                        <a:ea typeface="Trebuchet MS"/>
                        <a:cs typeface="Trebuchet MS"/>
                        <a:sym typeface="Trebuchet MS"/>
                      </a:endParaRPr>
                    </a:p>
                  </a:txBody>
                  <a:tcPr marL="91450" marR="91450" marT="45725" marB="45725"/>
                </a:tc>
              </a:tr>
            </a:tbl>
          </a:graphicData>
        </a:graphic>
      </p:graphicFrame>
      <p:sp>
        <p:nvSpPr>
          <p:cNvPr id="150" name="Google Shape;150;g837aee4c36_0_54"/>
          <p:cNvSpPr txBox="1"/>
          <p:nvPr/>
        </p:nvSpPr>
        <p:spPr>
          <a:xfrm>
            <a:off x="1719072" y="1143000"/>
            <a:ext cx="7425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Phases of KM at TATA Steel during early stages</a:t>
            </a:r>
            <a:endParaRPr sz="1800" b="0" i="0" u="none" strike="noStrike" cap="none">
              <a:solidFill>
                <a:schemeClr val="dk1"/>
              </a:solidFill>
              <a:latin typeface="Arial"/>
              <a:ea typeface="Arial"/>
              <a:cs typeface="Arial"/>
              <a:sym typeface="Arial"/>
            </a:endParaRPr>
          </a:p>
        </p:txBody>
      </p:sp>
      <p:sp>
        <p:nvSpPr>
          <p:cNvPr id="151" name="Google Shape;151;g837aee4c36_0_54"/>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2"/>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2"/>
          <p:cNvSpPr txBox="1"/>
          <p:nvPr/>
        </p:nvSpPr>
        <p:spPr>
          <a:xfrm>
            <a:off x="2667000" y="1143000"/>
            <a:ext cx="6477000" cy="4746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1800">
                <a:solidFill>
                  <a:srgbClr val="FF0000"/>
                </a:solidFill>
              </a:rPr>
              <a:t>About TATA Group</a:t>
            </a:r>
            <a:endParaRPr sz="1800" b="0" i="0" u="none" strike="noStrike" cap="none">
              <a:solidFill>
                <a:srgbClr val="FF0000"/>
              </a:solidFill>
              <a:latin typeface="Arial"/>
              <a:ea typeface="Arial"/>
              <a:cs typeface="Arial"/>
              <a:sym typeface="Arial"/>
            </a:endParaRPr>
          </a:p>
        </p:txBody>
      </p:sp>
      <p:sp>
        <p:nvSpPr>
          <p:cNvPr id="31" name="Google Shape;31;p2"/>
          <p:cNvSpPr txBox="1"/>
          <p:nvPr/>
        </p:nvSpPr>
        <p:spPr>
          <a:xfrm>
            <a:off x="433650" y="1775725"/>
            <a:ext cx="7034700" cy="4616400"/>
          </a:xfrm>
          <a:prstGeom prst="rect">
            <a:avLst/>
          </a:prstGeom>
          <a:noFill/>
          <a:ln>
            <a:noFill/>
          </a:ln>
        </p:spPr>
        <p:txBody>
          <a:bodyPr spcFirstLastPara="1" wrap="square" lIns="91425" tIns="91425" rIns="91425" bIns="91425" anchor="t" anchorCtr="0">
            <a:noAutofit/>
          </a:bodyPr>
          <a:lstStyle/>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Tata Group is an Indian multinational conglomerate company headquartered in Mumbai.</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It encompasses seven business sectors: communications and information technology, engineering, materials, services.</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Tata Group was founded in 1868 by Jamsetji Tata as a trading company.</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It has operations in more than 80 countries across six continents. Tata Group has over 100 operating companies with each of them operating independently.</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The major Tata companies are Tata Steel, Tata Motors, Tata Consultancy Services (TCS), Tata Power, Tata Chemicals,</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SzPts val="1400"/>
              <a:buFont typeface="Trebuchet MS"/>
              <a:buChar char="❏"/>
            </a:pPr>
            <a:r>
              <a:rPr lang="en-US">
                <a:solidFill>
                  <a:srgbClr val="222222"/>
                </a:solidFill>
                <a:latin typeface="Trebuchet MS"/>
                <a:ea typeface="Trebuchet MS"/>
                <a:cs typeface="Trebuchet MS"/>
                <a:sym typeface="Trebuchet MS"/>
              </a:rPr>
              <a:t>The combined capita of TATA Group is around </a:t>
            </a:r>
            <a:r>
              <a:rPr lang="en-US" sz="1200">
                <a:solidFill>
                  <a:srgbClr val="222222"/>
                </a:solidFill>
                <a:latin typeface="Trebuchet MS"/>
                <a:ea typeface="Trebuchet MS"/>
                <a:cs typeface="Trebuchet MS"/>
                <a:sym typeface="Trebuchet MS"/>
              </a:rPr>
              <a:t> </a:t>
            </a:r>
            <a:r>
              <a:rPr lang="en-US">
                <a:solidFill>
                  <a:srgbClr val="212121"/>
                </a:solidFill>
                <a:highlight>
                  <a:srgbClr val="FFFFFF"/>
                </a:highlight>
                <a:latin typeface="Trebuchet MS"/>
                <a:ea typeface="Trebuchet MS"/>
                <a:cs typeface="Trebuchet MS"/>
                <a:sym typeface="Trebuchet MS"/>
              </a:rPr>
              <a:t>₹10.88</a:t>
            </a:r>
            <a:r>
              <a:rPr lang="en-US">
                <a:solidFill>
                  <a:srgbClr val="222222"/>
                </a:solidFill>
                <a:latin typeface="Trebuchet MS"/>
                <a:ea typeface="Trebuchet MS"/>
                <a:cs typeface="Trebuchet MS"/>
                <a:sym typeface="Trebuchet MS"/>
              </a:rPr>
              <a:t> Trillion as of 12th Feb, 2019.</a:t>
            </a:r>
            <a:endParaRPr>
              <a:solidFill>
                <a:srgbClr val="222222"/>
              </a:solidFill>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latin typeface="Trebuchet MS"/>
                <a:ea typeface="Trebuchet MS"/>
                <a:cs typeface="Trebuchet MS"/>
                <a:sym typeface="Trebuchet MS"/>
              </a:rPr>
              <a:t>Tata Group remains a family-owned business.</a:t>
            </a:r>
            <a:r>
              <a:rPr lang="en-US">
                <a:solidFill>
                  <a:srgbClr val="222222"/>
                </a:solidFill>
                <a:highlight>
                  <a:srgbClr val="FFFFFF"/>
                </a:highlight>
                <a:latin typeface="Trebuchet MS"/>
                <a:ea typeface="Trebuchet MS"/>
                <a:cs typeface="Trebuchet MS"/>
                <a:sym typeface="Trebuchet MS"/>
              </a:rPr>
              <a:t>About 66% of the equity of the Tata sons is held by philanthropic trusts endowed by the members of the Tata family.</a:t>
            </a:r>
            <a:endParaRPr>
              <a:solidFill>
                <a:srgbClr val="222222"/>
              </a:solidFill>
              <a:highlight>
                <a:srgbClr val="FFFFFF"/>
              </a:highlight>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highlight>
                  <a:srgbClr val="FFFFFF"/>
                </a:highlight>
                <a:latin typeface="Trebuchet MS"/>
                <a:ea typeface="Trebuchet MS"/>
                <a:cs typeface="Trebuchet MS"/>
                <a:sym typeface="Trebuchet MS"/>
              </a:rPr>
              <a:t>According to the Reputable Institute’s survey, Tata is ranked 11th as the most reputable company in the world.</a:t>
            </a:r>
            <a:endParaRPr>
              <a:solidFill>
                <a:srgbClr val="222222"/>
              </a:solidFill>
              <a:highlight>
                <a:srgbClr val="FFFFFF"/>
              </a:highlight>
              <a:latin typeface="Trebuchet MS"/>
              <a:ea typeface="Trebuchet MS"/>
              <a:cs typeface="Trebuchet MS"/>
              <a:sym typeface="Trebuchet MS"/>
            </a:endParaRPr>
          </a:p>
          <a:p>
            <a:pPr marL="285750" lvl="0" indent="-317500" algn="l" rtl="0">
              <a:lnSpc>
                <a:spcPct val="115000"/>
              </a:lnSpc>
              <a:spcBef>
                <a:spcPts val="0"/>
              </a:spcBef>
              <a:spcAft>
                <a:spcPts val="0"/>
              </a:spcAft>
              <a:buClr>
                <a:srgbClr val="222222"/>
              </a:buClr>
              <a:buSzPts val="1400"/>
              <a:buFont typeface="Trebuchet MS"/>
              <a:buChar char="❏"/>
            </a:pPr>
            <a:r>
              <a:rPr lang="en-US">
                <a:solidFill>
                  <a:srgbClr val="222222"/>
                </a:solidFill>
                <a:highlight>
                  <a:srgbClr val="FFFFFF"/>
                </a:highlight>
                <a:latin typeface="Trebuchet MS"/>
                <a:ea typeface="Trebuchet MS"/>
                <a:cs typeface="Trebuchet MS"/>
                <a:sym typeface="Trebuchet MS"/>
              </a:rPr>
              <a:t>The Tata Group has helped establish and finance numerous quality researches, educational and cultural institutes in India. Tata Group was awarded the Carnegie Medal of Philanthropy in 2007 in recognition of its long history of philanthropic activities. </a:t>
            </a:r>
            <a:endParaRPr>
              <a:solidFill>
                <a:srgbClr val="222222"/>
              </a:solidFill>
              <a:highlight>
                <a:srgbClr val="FFFFFF"/>
              </a:highlight>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37aee4c36_0_6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g837aee4c36_0_60"/>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Success Mantra of KM in TATA STEEL</a:t>
            </a:r>
            <a:endParaRPr sz="1800" b="0" i="0" u="none" strike="noStrike" cap="none">
              <a:solidFill>
                <a:schemeClr val="dk1"/>
              </a:solidFill>
              <a:latin typeface="Arial"/>
              <a:ea typeface="Arial"/>
              <a:cs typeface="Arial"/>
              <a:sym typeface="Arial"/>
            </a:endParaRPr>
          </a:p>
        </p:txBody>
      </p:sp>
      <p:sp>
        <p:nvSpPr>
          <p:cNvPr id="158" name="Google Shape;158;g837aee4c36_0_60"/>
          <p:cNvSpPr txBox="1"/>
          <p:nvPr/>
        </p:nvSpPr>
        <p:spPr>
          <a:xfrm>
            <a:off x="121920" y="2055813"/>
            <a:ext cx="8680800" cy="3047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rebuchet MS"/>
                <a:ea typeface="Trebuchet MS"/>
                <a:cs typeface="Trebuchet MS"/>
                <a:sym typeface="Trebuchet MS"/>
              </a:rPr>
              <a:t>Compulsory for all the employees to understand, participate in the KM strategies.</a:t>
            </a:r>
            <a:endParaRPr/>
          </a:p>
          <a:p>
            <a:pPr marL="0" marR="0" lvl="0" indent="0" algn="l" rtl="0">
              <a:lnSpc>
                <a:spcPct val="100000"/>
              </a:lnSpc>
              <a:spcBef>
                <a:spcPts val="0"/>
              </a:spcBef>
              <a:spcAft>
                <a:spcPts val="0"/>
              </a:spcAft>
              <a:buNone/>
            </a:pPr>
            <a:endParaRPr sz="24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rebuchet MS"/>
                <a:ea typeface="Trebuchet MS"/>
                <a:cs typeface="Trebuchet MS"/>
                <a:sym typeface="Trebuchet MS"/>
              </a:rPr>
              <a:t>Performance assessment program on participation through KM Index.</a:t>
            </a:r>
            <a:endParaRPr/>
          </a:p>
          <a:p>
            <a:pPr marL="0" marR="0" lvl="0" indent="0" algn="l" rtl="0">
              <a:lnSpc>
                <a:spcPct val="100000"/>
              </a:lnSpc>
              <a:spcBef>
                <a:spcPts val="0"/>
              </a:spcBef>
              <a:spcAft>
                <a:spcPts val="0"/>
              </a:spcAft>
              <a:buNone/>
            </a:pPr>
            <a:endParaRPr sz="24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Trebuchet MS"/>
                <a:ea typeface="Trebuchet MS"/>
                <a:cs typeface="Trebuchet MS"/>
                <a:sym typeface="Trebuchet MS"/>
              </a:rPr>
              <a:t>Rewards &amp; Recognition for any new ideas that could possibly help in a better way. </a:t>
            </a:r>
            <a:endParaRPr sz="2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37aee4c36_0_66"/>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g837aee4c36_0_66"/>
          <p:cNvSpPr txBox="1"/>
          <p:nvPr/>
        </p:nvSpPr>
        <p:spPr>
          <a:xfrm>
            <a:off x="2301240" y="1155998"/>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Benefits of KM in TATA STEEL</a:t>
            </a:r>
            <a:endParaRPr sz="1800" b="0" i="0" u="none" strike="noStrike" cap="none">
              <a:solidFill>
                <a:schemeClr val="dk1"/>
              </a:solidFill>
              <a:latin typeface="Arial"/>
              <a:ea typeface="Arial"/>
              <a:cs typeface="Arial"/>
              <a:sym typeface="Arial"/>
            </a:endParaRPr>
          </a:p>
        </p:txBody>
      </p:sp>
      <p:sp>
        <p:nvSpPr>
          <p:cNvPr id="165" name="Google Shape;165;g837aee4c36_0_66"/>
          <p:cNvSpPr txBox="1"/>
          <p:nvPr/>
        </p:nvSpPr>
        <p:spPr>
          <a:xfrm>
            <a:off x="231600" y="1854488"/>
            <a:ext cx="8680800" cy="4524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KM in Tata Steel helps in reducing the costs and increase in revenues.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Utilizes the existing knowledge and creates a new knowledge.</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It increases the collaboration and interaction among employees.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Skills of experts are readily available so that others could use that for gaining more knowledge.</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Gains a competitive advantage in the market.</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Mainly the productivity increases.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Duplication of Ideas are reduced.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rebuchet MS"/>
                <a:ea typeface="Trebuchet MS"/>
                <a:cs typeface="Trebuchet MS"/>
                <a:sym typeface="Trebuchet MS"/>
              </a:rPr>
              <a:t>Reduction in Research &amp; Development expenditure</a:t>
            </a:r>
            <a:endParaRPr sz="18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37aee4c36_0_72"/>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g837aee4c36_0_72"/>
          <p:cNvSpPr txBox="1"/>
          <p:nvPr/>
        </p:nvSpPr>
        <p:spPr>
          <a:xfrm>
            <a:off x="2667000" y="1143000"/>
            <a:ext cx="64770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b="0" i="0" u="none" strike="noStrike" cap="none">
                <a:solidFill>
                  <a:srgbClr val="FF0000"/>
                </a:solidFill>
                <a:latin typeface="Trebuchet MS"/>
                <a:ea typeface="Trebuchet MS"/>
                <a:cs typeface="Trebuchet MS"/>
                <a:sym typeface="Trebuchet MS"/>
              </a:rPr>
              <a:t>KM initiatives at TATA STEEL</a:t>
            </a:r>
            <a:endParaRPr sz="1800" b="0" i="0" u="none" strike="noStrike" cap="none">
              <a:solidFill>
                <a:schemeClr val="dk1"/>
              </a:solidFill>
              <a:latin typeface="Arial"/>
              <a:ea typeface="Arial"/>
              <a:cs typeface="Arial"/>
              <a:sym typeface="Arial"/>
            </a:endParaRPr>
          </a:p>
        </p:txBody>
      </p:sp>
      <p:sp>
        <p:nvSpPr>
          <p:cNvPr id="172" name="Google Shape;172;g837aee4c36_0_72"/>
          <p:cNvSpPr txBox="1"/>
          <p:nvPr/>
        </p:nvSpPr>
        <p:spPr>
          <a:xfrm>
            <a:off x="91440" y="1777639"/>
            <a:ext cx="8680800" cy="4801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Trebuchet MS"/>
                <a:ea typeface="Trebuchet MS"/>
                <a:cs typeface="Trebuchet MS"/>
                <a:sym typeface="Trebuchet MS"/>
              </a:rPr>
              <a:t>KM was initiated at Tata Steel way back in July 1999 with an objective to shift the basis of growth from natural resources and physical assets to intellectual capital, which has become a source of innovation, growth and value today.</a:t>
            </a:r>
            <a:endParaRPr/>
          </a:p>
          <a:p>
            <a:pPr marL="0" marR="0" lvl="0" indent="0" algn="l" rtl="0">
              <a:lnSpc>
                <a:spcPct val="100000"/>
              </a:lnSpc>
              <a:spcBef>
                <a:spcPts val="0"/>
              </a:spcBef>
              <a:spcAft>
                <a:spcPts val="0"/>
              </a:spcAft>
              <a:buNone/>
            </a:pPr>
            <a:endParaRPr sz="17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Trebuchet MS"/>
                <a:ea typeface="Trebuchet MS"/>
                <a:cs typeface="Trebuchet MS"/>
                <a:sym typeface="Trebuchet MS"/>
              </a:rPr>
              <a:t>KM was brought under the more ambitious change management initiative called </a:t>
            </a:r>
            <a:r>
              <a:rPr lang="en-US" sz="1700" b="1" i="0" u="none" strike="noStrike" cap="none">
                <a:solidFill>
                  <a:srgbClr val="000000"/>
                </a:solidFill>
                <a:latin typeface="Trebuchet MS"/>
                <a:ea typeface="Trebuchet MS"/>
                <a:cs typeface="Trebuchet MS"/>
                <a:sym typeface="Trebuchet MS"/>
              </a:rPr>
              <a:t>Asp</a:t>
            </a:r>
            <a:r>
              <a:rPr lang="en-US" sz="1700" b="0" i="0" u="none" strike="noStrike" cap="none">
                <a:solidFill>
                  <a:srgbClr val="000000"/>
                </a:solidFill>
                <a:latin typeface="Trebuchet MS"/>
                <a:ea typeface="Trebuchet MS"/>
                <a:cs typeface="Trebuchet MS"/>
                <a:sym typeface="Trebuchet MS"/>
              </a:rPr>
              <a:t>irational Initiatives to Retain Excellence, or ASPIRE, across Tata organizations in 2000.</a:t>
            </a:r>
            <a:endParaRPr/>
          </a:p>
          <a:p>
            <a:pPr marL="0" marR="0" lvl="0" indent="0" algn="l" rtl="0">
              <a:lnSpc>
                <a:spcPct val="100000"/>
              </a:lnSpc>
              <a:spcBef>
                <a:spcPts val="0"/>
              </a:spcBef>
              <a:spcAft>
                <a:spcPts val="0"/>
              </a:spcAft>
              <a:buNone/>
            </a:pPr>
            <a:endParaRPr sz="17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Trebuchet MS"/>
                <a:ea typeface="Trebuchet MS"/>
                <a:cs typeface="Trebuchet MS"/>
                <a:sym typeface="Trebuchet MS"/>
              </a:rPr>
              <a:t>Tata Steel implemented E-learning with the KM repository and KM communities.</a:t>
            </a:r>
            <a:endParaRPr/>
          </a:p>
          <a:p>
            <a:pPr marL="0" marR="0" lvl="0" indent="0" algn="l" rtl="0">
              <a:lnSpc>
                <a:spcPct val="100000"/>
              </a:lnSpc>
              <a:spcBef>
                <a:spcPts val="0"/>
              </a:spcBef>
              <a:spcAft>
                <a:spcPts val="0"/>
              </a:spcAft>
              <a:buNone/>
            </a:pPr>
            <a:endParaRPr sz="17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Trebuchet MS"/>
                <a:ea typeface="Trebuchet MS"/>
                <a:cs typeface="Trebuchet MS"/>
                <a:sym typeface="Trebuchet MS"/>
              </a:rPr>
              <a:t>Developed an intellectual capital index, network with retired employees to develop employee skills for better externalization of knowledge and integration with the customer’s knowledge.</a:t>
            </a:r>
            <a:endParaRPr/>
          </a:p>
          <a:p>
            <a:pPr marL="0" marR="0" lvl="0" indent="0" algn="l" rtl="0">
              <a:lnSpc>
                <a:spcPct val="100000"/>
              </a:lnSpc>
              <a:spcBef>
                <a:spcPts val="0"/>
              </a:spcBef>
              <a:spcAft>
                <a:spcPts val="0"/>
              </a:spcAft>
              <a:buNone/>
            </a:pPr>
            <a:r>
              <a:rPr lang="en-US" sz="1700" b="0" i="0" u="none" strike="noStrike" cap="none">
                <a:solidFill>
                  <a:srgbClr val="000000"/>
                </a:solidFill>
                <a:latin typeface="Trebuchet MS"/>
                <a:ea typeface="Trebuchet MS"/>
                <a:cs typeface="Trebuchet MS"/>
                <a:sym typeface="Trebuchet MS"/>
              </a:rPr>
              <a:t> </a:t>
            </a:r>
            <a:endParaRPr sz="1700" b="0" i="0" u="none" strike="noStrike" cap="none">
              <a:solidFill>
                <a:srgbClr val="000000"/>
              </a:solidFill>
              <a:latin typeface="Trebuchet MS"/>
              <a:ea typeface="Trebuchet MS"/>
              <a:cs typeface="Trebuchet MS"/>
              <a:sym typeface="Trebuchet MS"/>
            </a:endParaRPr>
          </a:p>
          <a:p>
            <a:pPr marL="342900" marR="0" lvl="0" indent="-342900" algn="l" rtl="0">
              <a:lnSpc>
                <a:spcPct val="100000"/>
              </a:lnSpc>
              <a:spcBef>
                <a:spcPts val="0"/>
              </a:spcBef>
              <a:spcAft>
                <a:spcPts val="0"/>
              </a:spcAft>
              <a:buClr>
                <a:srgbClr val="000000"/>
              </a:buClr>
              <a:buSzPts val="1700"/>
              <a:buFont typeface="Noto Sans Symbols"/>
              <a:buChar char="❑"/>
            </a:pPr>
            <a:r>
              <a:rPr lang="en-US" sz="1700" b="0" i="0" u="none" strike="noStrike" cap="none">
                <a:solidFill>
                  <a:srgbClr val="000000"/>
                </a:solidFill>
                <a:latin typeface="Trebuchet MS"/>
                <a:ea typeface="Trebuchet MS"/>
                <a:cs typeface="Trebuchet MS"/>
                <a:sym typeface="Trebuchet MS"/>
              </a:rPr>
              <a:t>In 2004, The American Productivity quality Council (APQC) selected Tata Steel (the only Indian Company) as the "Best Practice Partner in Knowledge Management" for its 14th Consortium study.</a:t>
            </a:r>
            <a:endParaRPr/>
          </a:p>
          <a:p>
            <a:pPr marL="342900" marR="0" lvl="0" indent="-234950" algn="l" rtl="0">
              <a:lnSpc>
                <a:spcPct val="100000"/>
              </a:lnSpc>
              <a:spcBef>
                <a:spcPts val="0"/>
              </a:spcBef>
              <a:spcAft>
                <a:spcPts val="0"/>
              </a:spcAft>
              <a:buClr>
                <a:srgbClr val="000000"/>
              </a:buClr>
              <a:buSzPts val="1700"/>
              <a:buFont typeface="Noto Sans Symbols"/>
              <a:buNone/>
            </a:pPr>
            <a:endParaRPr sz="17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837aee4c36_1_31"/>
          <p:cNvSpPr txBox="1"/>
          <p:nvPr/>
        </p:nvSpPr>
        <p:spPr>
          <a:xfrm>
            <a:off x="-651725" y="2379875"/>
            <a:ext cx="9144000" cy="3000000"/>
          </a:xfrm>
          <a:prstGeom prst="rect">
            <a:avLst/>
          </a:prstGeom>
          <a:noFill/>
          <a:ln>
            <a:noFill/>
          </a:ln>
        </p:spPr>
        <p:txBody>
          <a:bodyPr spcFirstLastPara="1" wrap="square" lIns="91425" tIns="91425" rIns="91425" bIns="91425" anchor="t" anchorCtr="0">
            <a:noAutofit/>
          </a:bodyPr>
          <a:lstStyle/>
          <a:p>
            <a:pPr marL="342900" lvl="0" indent="-342900" algn="r" rtl="0">
              <a:spcBef>
                <a:spcPts val="0"/>
              </a:spcBef>
              <a:spcAft>
                <a:spcPts val="0"/>
              </a:spcAft>
              <a:buNone/>
            </a:pPr>
            <a:r>
              <a:rPr lang="en-US" sz="3000">
                <a:solidFill>
                  <a:srgbClr val="FF0000"/>
                </a:solidFill>
                <a:latin typeface="Trebuchet MS"/>
                <a:ea typeface="Trebuchet MS"/>
                <a:cs typeface="Trebuchet MS"/>
                <a:sym typeface="Trebuchet MS"/>
              </a:rPr>
              <a:t>  KNOWLEDGE MANAGEMENT IN TATA MOTORS</a:t>
            </a:r>
            <a:endParaRPr sz="3000">
              <a:solidFill>
                <a:schemeClr val="dk1"/>
              </a:solidFill>
            </a:endParaRPr>
          </a:p>
        </p:txBody>
      </p:sp>
      <p:pic>
        <p:nvPicPr>
          <p:cNvPr id="179" name="Google Shape;179;g837aee4c36_1_31"/>
          <p:cNvPicPr preferRelativeResize="0"/>
          <p:nvPr/>
        </p:nvPicPr>
        <p:blipFill>
          <a:blip r:embed="rId3">
            <a:alphaModFix/>
          </a:blip>
          <a:stretch>
            <a:fillRect/>
          </a:stretch>
        </p:blipFill>
        <p:spPr>
          <a:xfrm>
            <a:off x="3611350" y="3304800"/>
            <a:ext cx="2162150" cy="138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837aee4c36_0_101"/>
          <p:cNvSpPr/>
          <p:nvPr/>
        </p:nvSpPr>
        <p:spPr>
          <a:xfrm>
            <a:off x="437899" y="1669263"/>
            <a:ext cx="7881600" cy="18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Limited, formerly Tata Engineering and Locomotive Company, is an Indian multinational automotive manufacturing company headquartered in Mumbai, Maharashtra, India. It is a part of Tata Group, an Indian conglomerate.</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sng" strike="noStrike" cap="none">
                <a:solidFill>
                  <a:schemeClr val="hlink"/>
                </a:solidFill>
                <a:latin typeface="Trebuchet MS"/>
                <a:ea typeface="Trebuchet MS"/>
                <a:cs typeface="Trebuchet MS"/>
                <a:sym typeface="Trebuchet MS"/>
                <a:hlinkClick r:id="rId3"/>
              </a:rPr>
              <a:t>Stock price</a:t>
            </a:r>
            <a:r>
              <a:rPr lang="en-US" sz="1400" b="1" i="0" u="none" strike="noStrike" cap="none">
                <a:solidFill>
                  <a:srgbClr val="000000"/>
                </a:solidFill>
                <a:latin typeface="Trebuchet MS"/>
                <a:ea typeface="Trebuchet MS"/>
                <a:cs typeface="Trebuchet MS"/>
                <a:sym typeface="Trebuchet MS"/>
              </a:rPr>
              <a:t>: </a:t>
            </a:r>
            <a:r>
              <a:rPr lang="en-US" sz="1400" i="0" u="sng" strike="noStrike" cap="none">
                <a:solidFill>
                  <a:schemeClr val="hlink"/>
                </a:solidFill>
                <a:latin typeface="Trebuchet MS"/>
                <a:ea typeface="Trebuchet MS"/>
                <a:cs typeface="Trebuchet MS"/>
                <a:sym typeface="Trebuchet MS"/>
                <a:hlinkClick r:id="rId4"/>
              </a:rPr>
              <a:t>TATAMOTORS</a:t>
            </a:r>
            <a:r>
              <a:rPr lang="en-US" sz="1400" i="0" u="none" strike="noStrike" cap="none">
                <a:solidFill>
                  <a:srgbClr val="000000"/>
                </a:solidFill>
                <a:latin typeface="Trebuchet MS"/>
                <a:ea typeface="Trebuchet MS"/>
                <a:cs typeface="Trebuchet MS"/>
                <a:sym typeface="Trebuchet MS"/>
              </a:rPr>
              <a:t> (NSE) ₹67.95 -3.10 (-4.36%)</a:t>
            </a:r>
            <a:br>
              <a:rPr lang="en-US" sz="1400" i="0" u="none" strike="noStrike" cap="none">
                <a:solidFill>
                  <a:srgbClr val="000000"/>
                </a:solidFill>
                <a:latin typeface="Trebuchet MS"/>
                <a:ea typeface="Trebuchet MS"/>
                <a:cs typeface="Trebuchet MS"/>
                <a:sym typeface="Trebuchet MS"/>
              </a:rPr>
            </a:br>
            <a:r>
              <a:rPr lang="en-US" sz="1400" i="0" u="none" strike="noStrike" cap="none">
                <a:solidFill>
                  <a:srgbClr val="000000"/>
                </a:solidFill>
                <a:latin typeface="Trebuchet MS"/>
                <a:ea typeface="Trebuchet MS"/>
                <a:cs typeface="Trebuchet MS"/>
                <a:sym typeface="Trebuchet MS"/>
              </a:rPr>
              <a:t>Apr 1, 15:30 GMT+5:30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sng" strike="noStrike" cap="none">
                <a:solidFill>
                  <a:schemeClr val="hlink"/>
                </a:solidFill>
                <a:latin typeface="Trebuchet MS"/>
                <a:ea typeface="Trebuchet MS"/>
                <a:cs typeface="Trebuchet MS"/>
                <a:sym typeface="Trebuchet MS"/>
                <a:hlinkClick r:id="rId5"/>
              </a:rPr>
              <a:t>Divisions</a:t>
            </a:r>
            <a:r>
              <a:rPr lang="en-US" sz="1400" b="1" i="0" u="none" strike="noStrike" cap="none">
                <a:solidFill>
                  <a:srgbClr val="000000"/>
                </a:solidFill>
                <a:latin typeface="Trebuchet MS"/>
                <a:ea typeface="Trebuchet MS"/>
                <a:cs typeface="Trebuchet MS"/>
                <a:sym typeface="Trebuchet MS"/>
              </a:rPr>
              <a:t>: </a:t>
            </a:r>
            <a:r>
              <a:rPr lang="en-US" sz="1400" i="0" u="sng" strike="noStrike" cap="none">
                <a:solidFill>
                  <a:schemeClr val="hlink"/>
                </a:solidFill>
                <a:latin typeface="Trebuchet MS"/>
                <a:ea typeface="Trebuchet MS"/>
                <a:cs typeface="Trebuchet MS"/>
                <a:sym typeface="Trebuchet MS"/>
                <a:hlinkClick r:id="rId6"/>
              </a:rPr>
              <a:t>Tata Motors Cars</a:t>
            </a: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sng" strike="noStrike" cap="none">
                <a:solidFill>
                  <a:schemeClr val="hlink"/>
                </a:solidFill>
                <a:latin typeface="Trebuchet MS"/>
                <a:ea typeface="Trebuchet MS"/>
                <a:cs typeface="Trebuchet MS"/>
                <a:sym typeface="Trebuchet MS"/>
                <a:hlinkClick r:id="rId7"/>
              </a:rPr>
              <a:t>CEO</a:t>
            </a:r>
            <a:r>
              <a:rPr lang="en-US" sz="1400" b="1" i="0" u="none" strike="noStrike" cap="none">
                <a:solidFill>
                  <a:srgbClr val="000000"/>
                </a:solidFill>
                <a:latin typeface="Trebuchet MS"/>
                <a:ea typeface="Trebuchet MS"/>
                <a:cs typeface="Trebuchet MS"/>
                <a:sym typeface="Trebuchet MS"/>
              </a:rPr>
              <a:t>: </a:t>
            </a:r>
            <a:r>
              <a:rPr lang="en-US" sz="1400" i="0" u="sng" strike="noStrike" cap="none">
                <a:solidFill>
                  <a:schemeClr val="hlink"/>
                </a:solidFill>
                <a:latin typeface="Trebuchet MS"/>
                <a:ea typeface="Trebuchet MS"/>
                <a:cs typeface="Trebuchet MS"/>
                <a:sym typeface="Trebuchet MS"/>
                <a:hlinkClick r:id="rId8"/>
              </a:rPr>
              <a:t>Guenter Butschek</a:t>
            </a:r>
            <a:r>
              <a:rPr lang="en-US" sz="1400" i="0" u="none" strike="noStrike" cap="none">
                <a:solidFill>
                  <a:srgbClr val="000000"/>
                </a:solidFill>
                <a:latin typeface="Trebuchet MS"/>
                <a:ea typeface="Trebuchet MS"/>
                <a:cs typeface="Trebuchet MS"/>
                <a:sym typeface="Trebuchet MS"/>
              </a:rPr>
              <a:t> (Feb 15, 2016–)</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sng" strike="noStrike" cap="none">
                <a:solidFill>
                  <a:schemeClr val="hlink"/>
                </a:solidFill>
                <a:latin typeface="Trebuchet MS"/>
                <a:ea typeface="Trebuchet MS"/>
                <a:cs typeface="Trebuchet MS"/>
                <a:sym typeface="Trebuchet MS"/>
                <a:hlinkClick r:id="rId9"/>
              </a:rPr>
              <a:t>Parent organization</a:t>
            </a:r>
            <a:r>
              <a:rPr lang="en-US" sz="1400" b="1" i="0" u="none" strike="noStrike" cap="none">
                <a:solidFill>
                  <a:srgbClr val="000000"/>
                </a:solidFill>
                <a:latin typeface="Trebuchet MS"/>
                <a:ea typeface="Trebuchet MS"/>
                <a:cs typeface="Trebuchet MS"/>
                <a:sym typeface="Trebuchet MS"/>
              </a:rPr>
              <a:t>: </a:t>
            </a:r>
            <a:r>
              <a:rPr lang="en-US" sz="1400" i="0" u="sng" strike="noStrike" cap="none">
                <a:solidFill>
                  <a:schemeClr val="hlink"/>
                </a:solidFill>
                <a:latin typeface="Trebuchet MS"/>
                <a:ea typeface="Trebuchet MS"/>
                <a:cs typeface="Trebuchet MS"/>
                <a:sym typeface="Trebuchet MS"/>
                <a:hlinkClick r:id="rId10"/>
              </a:rPr>
              <a:t>Tata Group</a:t>
            </a:r>
            <a:endParaRPr sz="1400" i="0" u="none" strike="noStrike" cap="none">
              <a:solidFill>
                <a:srgbClr val="000000"/>
              </a:solidFill>
              <a:latin typeface="Trebuchet MS"/>
              <a:ea typeface="Trebuchet MS"/>
              <a:cs typeface="Trebuchet MS"/>
              <a:sym typeface="Trebuchet MS"/>
            </a:endParaRPr>
          </a:p>
        </p:txBody>
      </p:sp>
      <p:sp>
        <p:nvSpPr>
          <p:cNvPr id="185" name="Google Shape;185;g837aee4c36_0_101"/>
          <p:cNvSpPr/>
          <p:nvPr/>
        </p:nvSpPr>
        <p:spPr>
          <a:xfrm>
            <a:off x="215417" y="3710928"/>
            <a:ext cx="78816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has a strong global network of subsidiaries and associate companies, including Jaguar Land Rover in the UK and Tata Daewoo in South Korea. Our international footprint was established with our first export in 1961. Today, we have over 134 direct and indirect subsidiaries in India and abroad.</a:t>
            </a:r>
            <a:endParaRPr sz="1400" i="0" u="none" strike="noStrike" cap="none">
              <a:solidFill>
                <a:srgbClr val="000000"/>
              </a:solidFill>
              <a:latin typeface="Trebuchet MS"/>
              <a:ea typeface="Trebuchet MS"/>
              <a:cs typeface="Trebuchet MS"/>
              <a:sym typeface="Trebuchet MS"/>
            </a:endParaRPr>
          </a:p>
        </p:txBody>
      </p:sp>
      <p:sp>
        <p:nvSpPr>
          <p:cNvPr id="186" name="Google Shape;186;g837aee4c36_0_101"/>
          <p:cNvSpPr/>
          <p:nvPr/>
        </p:nvSpPr>
        <p:spPr>
          <a:xfrm>
            <a:off x="262901" y="4971262"/>
            <a:ext cx="7786800" cy="1169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Jaguar Land Rover Automotive Plc	</a:t>
            </a:r>
            <a:r>
              <a:rPr lang="en-US" sz="1400" i="0" u="sng" strike="noStrike" cap="none">
                <a:solidFill>
                  <a:schemeClr val="hlink"/>
                </a:solidFill>
                <a:latin typeface="Trebuchet MS"/>
                <a:ea typeface="Trebuchet MS"/>
                <a:cs typeface="Trebuchet MS"/>
                <a:sym typeface="Trebuchet MS"/>
                <a:hlinkClick r:id="rId11"/>
              </a:rPr>
              <a:t>www.jaguarlandrover.com</a:t>
            </a: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Jaguar Land Rover brings together two prestigious British car brands.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acquired the brands from Ford in 2008, merging them into a single</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 company  in 2013. One of the world’s leading premium car brands, Jaguar</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 Land Rover presents the  future of sustainable mobility.</a:t>
            </a:r>
            <a:endParaRPr sz="1400" i="0" u="none" strike="noStrike" cap="none">
              <a:solidFill>
                <a:srgbClr val="000000"/>
              </a:solidFill>
              <a:latin typeface="Trebuchet MS"/>
              <a:ea typeface="Trebuchet MS"/>
              <a:cs typeface="Trebuchet MS"/>
              <a:sym typeface="Trebuchet MS"/>
            </a:endParaRPr>
          </a:p>
        </p:txBody>
      </p:sp>
      <p:pic>
        <p:nvPicPr>
          <p:cNvPr id="187" name="Google Shape;187;g837aee4c36_0_101" descr="Tata Motors posts wider quarterly loss on weak JLR sales - Nikkei ..."/>
          <p:cNvPicPr preferRelativeResize="0"/>
          <p:nvPr/>
        </p:nvPicPr>
        <p:blipFill rotWithShape="1">
          <a:blip r:embed="rId12">
            <a:alphaModFix/>
          </a:blip>
          <a:srcRect/>
          <a:stretch/>
        </p:blipFill>
        <p:spPr>
          <a:xfrm>
            <a:off x="6421447" y="2211222"/>
            <a:ext cx="2394082" cy="1340686"/>
          </a:xfrm>
          <a:prstGeom prst="rect">
            <a:avLst/>
          </a:prstGeom>
          <a:noFill/>
          <a:ln>
            <a:noFill/>
          </a:ln>
        </p:spPr>
      </p:pic>
      <p:pic>
        <p:nvPicPr>
          <p:cNvPr id="188" name="Google Shape;188;g837aee4c36_0_101" descr="Jaguar Land Rover cancels Range Rover SV Coupe"/>
          <p:cNvPicPr preferRelativeResize="0"/>
          <p:nvPr/>
        </p:nvPicPr>
        <p:blipFill rotWithShape="1">
          <a:blip r:embed="rId13">
            <a:alphaModFix/>
          </a:blip>
          <a:srcRect/>
          <a:stretch/>
        </p:blipFill>
        <p:spPr>
          <a:xfrm>
            <a:off x="6298212" y="4901159"/>
            <a:ext cx="2640552" cy="1584331"/>
          </a:xfrm>
          <a:prstGeom prst="rect">
            <a:avLst/>
          </a:prstGeom>
          <a:noFill/>
          <a:ln>
            <a:noFill/>
          </a:ln>
        </p:spPr>
      </p:pic>
      <p:sp>
        <p:nvSpPr>
          <p:cNvPr id="189" name="Google Shape;189;g837aee4c36_0_101"/>
          <p:cNvSpPr txBox="1"/>
          <p:nvPr/>
        </p:nvSpPr>
        <p:spPr>
          <a:xfrm>
            <a:off x="7118716" y="1299931"/>
            <a:ext cx="1861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FF0000"/>
                </a:solidFill>
                <a:latin typeface="Arial"/>
                <a:ea typeface="Arial"/>
                <a:cs typeface="Arial"/>
                <a:sym typeface="Arial"/>
              </a:rPr>
              <a:t>Tata motors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37aee4c36_0_110"/>
          <p:cNvSpPr txBox="1"/>
          <p:nvPr/>
        </p:nvSpPr>
        <p:spPr>
          <a:xfrm>
            <a:off x="337093" y="1820966"/>
            <a:ext cx="8217300" cy="569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was </a:t>
            </a:r>
            <a:r>
              <a:rPr lang="en-US" sz="1400" i="0" u="none" strike="noStrike" cap="none">
                <a:solidFill>
                  <a:srgbClr val="FF0000"/>
                </a:solidFill>
                <a:latin typeface="Trebuchet MS"/>
                <a:ea typeface="Trebuchet MS"/>
                <a:cs typeface="Trebuchet MS"/>
                <a:sym typeface="Trebuchet MS"/>
              </a:rPr>
              <a:t>established in 1945,</a:t>
            </a:r>
            <a:r>
              <a:rPr lang="en-US" sz="1400" i="0" u="none" strike="noStrike" cap="none">
                <a:solidFill>
                  <a:srgbClr val="000000"/>
                </a:solidFill>
                <a:latin typeface="Trebuchet MS"/>
                <a:ea typeface="Trebuchet MS"/>
                <a:cs typeface="Trebuchet MS"/>
                <a:sym typeface="Trebuchet MS"/>
              </a:rPr>
              <a:t>when the company began manufacturing locomotives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The company manufactured its first commercial vehicle in 1954 in collaboration with Daimler-Benz AG, which ended in 1969.</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was listed on the NYSE in 2004,and by 2005 it was ranked among the top 10 corporations in India with an annual revenue exceeding INR 320 billion.</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IN 2004,it bought Daewoo’s truck manufacturing unit, now known as Tata Daewoo commercial Vehicle in South Korea,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entered the passenger vehicle market by launching hatchback car, the </a:t>
            </a:r>
            <a:r>
              <a:rPr lang="en-US" sz="1400" i="0" u="none" strike="noStrike" cap="none">
                <a:solidFill>
                  <a:srgbClr val="FF0000"/>
                </a:solidFill>
                <a:latin typeface="Trebuchet MS"/>
                <a:ea typeface="Trebuchet MS"/>
                <a:cs typeface="Trebuchet MS"/>
                <a:sym typeface="Trebuchet MS"/>
              </a:rPr>
              <a:t>Tata Indica</a:t>
            </a:r>
            <a:r>
              <a:rPr lang="en-US" sz="1400" i="0" u="none" strike="noStrike" cap="none">
                <a:solidFill>
                  <a:srgbClr val="000000"/>
                </a:solidFill>
                <a:latin typeface="Trebuchet MS"/>
                <a:ea typeface="Trebuchet MS"/>
                <a:cs typeface="Trebuchet MS"/>
                <a:sym typeface="Trebuchet MS"/>
              </a:rPr>
              <a:t>. Indica was the first car indigenously designed in India. A newer version of the car, named Indica V2 was a major improvement over the previous version and quickly became a mass favorite. A re-badges version of the car, known as city rover, was sold in the United Kingdom.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also successfully exported large quantities of the car to South Africa. The success of Indica in many ways marked the rise of Tata Motors which launched their much </a:t>
            </a:r>
            <a:r>
              <a:rPr lang="en-US" sz="1400" i="0" u="none" strike="noStrike" cap="none">
                <a:solidFill>
                  <a:srgbClr val="FF0000"/>
                </a:solidFill>
                <a:latin typeface="Trebuchet MS"/>
                <a:ea typeface="Trebuchet MS"/>
                <a:cs typeface="Trebuchet MS"/>
                <a:sym typeface="Trebuchet MS"/>
              </a:rPr>
              <a:t>awaited Tata Nano, noted for Rs100000 price tag</a:t>
            </a:r>
            <a:r>
              <a:rPr lang="en-US" sz="1400" i="0" u="none" strike="noStrike" cap="none">
                <a:solidFill>
                  <a:srgbClr val="000000"/>
                </a:solidFill>
                <a:latin typeface="Trebuchet MS"/>
                <a:ea typeface="Trebuchet MS"/>
                <a:cs typeface="Trebuchet MS"/>
                <a:sym typeface="Trebuchet MS"/>
              </a:rPr>
              <a:t>. Tata Motors product range covers passenger cars, multi utility vehicles as well as light, medium and heavy commercial vehicles for goods and passenger transport.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has operations in the UK, South Korea, Thailand, South Africa and Indonesia. Among them is Jaguar Land Rover, acquired in 2008</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Tata Motors have increased the total workforce to nearly 23,000 people at Jaguar Land Rover. It has recruited over 6,200 Salaried,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
            </a:r>
            <a:br>
              <a:rPr lang="en-US" sz="1400" i="0" u="none" strike="noStrike" cap="none">
                <a:solidFill>
                  <a:srgbClr val="000000"/>
                </a:solidFill>
                <a:latin typeface="Trebuchet MS"/>
                <a:ea typeface="Trebuchet MS"/>
                <a:cs typeface="Trebuchet MS"/>
                <a:sym typeface="Trebuchet MS"/>
              </a:rPr>
            </a:br>
            <a:endParaRPr sz="1400" i="0" u="none" strike="noStrike" cap="none">
              <a:solidFill>
                <a:srgbClr val="000000"/>
              </a:solidFill>
              <a:latin typeface="Trebuchet MS"/>
              <a:ea typeface="Trebuchet MS"/>
              <a:cs typeface="Trebuchet MS"/>
              <a:sym typeface="Trebuchet MS"/>
            </a:endParaRPr>
          </a:p>
        </p:txBody>
      </p:sp>
      <p:sp>
        <p:nvSpPr>
          <p:cNvPr id="195" name="Google Shape;195;g837aee4c36_0_110"/>
          <p:cNvSpPr txBox="1"/>
          <p:nvPr/>
        </p:nvSpPr>
        <p:spPr>
          <a:xfrm>
            <a:off x="5189839" y="1277380"/>
            <a:ext cx="4011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FF0000"/>
                </a:solidFill>
                <a:latin typeface="Arial"/>
                <a:ea typeface="Arial"/>
                <a:cs typeface="Arial"/>
                <a:sym typeface="Arial"/>
              </a:rPr>
              <a:t>Tata motor history and growth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837aee4c36_0_115"/>
          <p:cNvSpPr txBox="1"/>
          <p:nvPr/>
        </p:nvSpPr>
        <p:spPr>
          <a:xfrm>
            <a:off x="5461686" y="1315067"/>
            <a:ext cx="3855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FF0000"/>
                </a:solidFill>
                <a:latin typeface="Arial"/>
                <a:ea typeface="Arial"/>
                <a:cs typeface="Arial"/>
                <a:sym typeface="Arial"/>
              </a:rPr>
              <a:t>K</a:t>
            </a:r>
            <a:r>
              <a:rPr lang="en-US" sz="2000">
                <a:solidFill>
                  <a:srgbClr val="FF0000"/>
                </a:solidFill>
              </a:rPr>
              <a:t>M</a:t>
            </a:r>
            <a:r>
              <a:rPr lang="en-US" sz="2000" b="0" i="0" u="none" strike="noStrike" cap="none">
                <a:solidFill>
                  <a:srgbClr val="FF0000"/>
                </a:solidFill>
                <a:latin typeface="Arial"/>
                <a:ea typeface="Arial"/>
                <a:cs typeface="Arial"/>
                <a:sym typeface="Arial"/>
              </a:rPr>
              <a:t> practices in </a:t>
            </a:r>
            <a:r>
              <a:rPr lang="en-US" sz="2000">
                <a:solidFill>
                  <a:srgbClr val="FF0000"/>
                </a:solidFill>
              </a:rPr>
              <a:t>TATA</a:t>
            </a:r>
            <a:r>
              <a:rPr lang="en-US" sz="2000" b="0" i="0" u="none" strike="noStrike" cap="none">
                <a:solidFill>
                  <a:srgbClr val="FF0000"/>
                </a:solidFill>
                <a:latin typeface="Arial"/>
                <a:ea typeface="Arial"/>
                <a:cs typeface="Arial"/>
                <a:sym typeface="Arial"/>
              </a:rPr>
              <a:t> </a:t>
            </a:r>
            <a:r>
              <a:rPr lang="en-US" sz="2000">
                <a:solidFill>
                  <a:srgbClr val="FF0000"/>
                </a:solidFill>
              </a:rPr>
              <a:t>M</a:t>
            </a:r>
            <a:r>
              <a:rPr lang="en-US" sz="2000" b="0" i="0" u="none" strike="noStrike" cap="none">
                <a:solidFill>
                  <a:srgbClr val="FF0000"/>
                </a:solidFill>
                <a:latin typeface="Arial"/>
                <a:ea typeface="Arial"/>
                <a:cs typeface="Arial"/>
                <a:sym typeface="Arial"/>
              </a:rPr>
              <a:t>otors </a:t>
            </a:r>
            <a:endParaRPr/>
          </a:p>
        </p:txBody>
      </p:sp>
      <p:sp>
        <p:nvSpPr>
          <p:cNvPr id="201" name="Google Shape;201;g837aee4c36_0_115"/>
          <p:cNvSpPr txBox="1"/>
          <p:nvPr/>
        </p:nvSpPr>
        <p:spPr>
          <a:xfrm>
            <a:off x="414856" y="1515122"/>
            <a:ext cx="7583400" cy="590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1. </a:t>
            </a:r>
            <a:r>
              <a:rPr lang="en-US" sz="1400" b="1" i="0" u="none" strike="noStrike" cap="none">
                <a:solidFill>
                  <a:srgbClr val="000000"/>
                </a:solidFill>
                <a:latin typeface="Trebuchet MS"/>
                <a:ea typeface="Trebuchet MS"/>
                <a:cs typeface="Trebuchet MS"/>
                <a:sym typeface="Trebuchet MS"/>
              </a:rPr>
              <a:t>Community Of Practice (COP): </a:t>
            </a:r>
            <a:r>
              <a:rPr lang="en-US" sz="1400" i="0" u="none" strike="noStrike" cap="none">
                <a:solidFill>
                  <a:srgbClr val="000000"/>
                </a:solidFill>
                <a:latin typeface="Trebuchet MS"/>
                <a:ea typeface="Trebuchet MS"/>
                <a:cs typeface="Trebuchet MS"/>
                <a:sym typeface="Trebuchet MS"/>
              </a:rPr>
              <a:t>The concept of community of practice refers to</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the process of social learning consisting of shared socio cultural practices that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emerge and evolve when people who have common goals interact as they strive</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towards their goals. </a:t>
            </a:r>
            <a:r>
              <a:rPr lang="en-US" sz="1400" i="0" u="sng" strike="noStrike" cap="none">
                <a:solidFill>
                  <a:srgbClr val="000000"/>
                </a:solidFill>
                <a:latin typeface="Trebuchet MS"/>
                <a:ea typeface="Trebuchet MS"/>
                <a:cs typeface="Trebuchet MS"/>
                <a:sym typeface="Trebuchet MS"/>
              </a:rPr>
              <a:t>People have tacit knowledge which is not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sng" strike="noStrike" cap="none">
                <a:solidFill>
                  <a:srgbClr val="000000"/>
                </a:solidFill>
                <a:latin typeface="Trebuchet MS"/>
                <a:ea typeface="Trebuchet MS"/>
                <a:cs typeface="Trebuchet MS"/>
                <a:sym typeface="Trebuchet MS"/>
              </a:rPr>
              <a:t>found in a book </a:t>
            </a:r>
            <a:r>
              <a:rPr lang="en-US" sz="1400" i="0" u="none" strike="noStrike" cap="none">
                <a:solidFill>
                  <a:srgbClr val="000000"/>
                </a:solidFill>
                <a:latin typeface="Trebuchet MS"/>
                <a:ea typeface="Trebuchet MS"/>
                <a:cs typeface="Trebuchet MS"/>
                <a:sym typeface="Trebuchet MS"/>
              </a:rPr>
              <a:t>. In a COP, members can openly discuss and brain storm about a project which can lead to new capabilities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2. </a:t>
            </a:r>
            <a:r>
              <a:rPr lang="en-US" sz="1400" b="1" i="0" u="none" strike="noStrike" cap="none">
                <a:solidFill>
                  <a:srgbClr val="000000"/>
                </a:solidFill>
                <a:latin typeface="Trebuchet MS"/>
                <a:ea typeface="Trebuchet MS"/>
                <a:cs typeface="Trebuchet MS"/>
                <a:sym typeface="Trebuchet MS"/>
              </a:rPr>
              <a:t>Knowledge Booklet: </a:t>
            </a:r>
            <a:r>
              <a:rPr lang="en-US" sz="1400" i="0" u="none" strike="noStrike" cap="none">
                <a:solidFill>
                  <a:srgbClr val="000000"/>
                </a:solidFill>
                <a:latin typeface="Trebuchet MS"/>
                <a:ea typeface="Trebuchet MS"/>
                <a:cs typeface="Trebuchet MS"/>
                <a:sym typeface="Trebuchet MS"/>
              </a:rPr>
              <a:t>This helps the employees to solve the difficult problems and</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can get help for their projects.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3. </a:t>
            </a:r>
            <a:r>
              <a:rPr lang="en-US" sz="1400" b="1" i="0" u="none" strike="noStrike" cap="none">
                <a:solidFill>
                  <a:srgbClr val="000000"/>
                </a:solidFill>
                <a:latin typeface="Trebuchet MS"/>
                <a:ea typeface="Trebuchet MS"/>
                <a:cs typeface="Trebuchet MS"/>
                <a:sym typeface="Trebuchet MS"/>
              </a:rPr>
              <a:t>Online Knowledge Sharing</a:t>
            </a:r>
            <a:r>
              <a:rPr lang="en-US" sz="1400" i="0" u="none" strike="noStrike" cap="none">
                <a:solidFill>
                  <a:srgbClr val="000000"/>
                </a:solidFill>
                <a:latin typeface="Trebuchet MS"/>
                <a:ea typeface="Trebuchet MS"/>
                <a:cs typeface="Trebuchet MS"/>
                <a:sym typeface="Trebuchet MS"/>
              </a:rPr>
              <a:t>: Knowledge is shared with the help of electronic mails.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4. </a:t>
            </a:r>
            <a:r>
              <a:rPr lang="en-US" sz="1400" b="1" i="0" u="none" strike="noStrike" cap="none">
                <a:solidFill>
                  <a:srgbClr val="000000"/>
                </a:solidFill>
                <a:latin typeface="Trebuchet MS"/>
                <a:ea typeface="Trebuchet MS"/>
                <a:cs typeface="Trebuchet MS"/>
                <a:sym typeface="Trebuchet MS"/>
              </a:rPr>
              <a:t>Vibes: </a:t>
            </a:r>
            <a:r>
              <a:rPr lang="en-US" sz="1400" i="0" u="none" strike="noStrike" cap="none">
                <a:solidFill>
                  <a:srgbClr val="000000"/>
                </a:solidFill>
                <a:latin typeface="Trebuchet MS"/>
                <a:ea typeface="Trebuchet MS"/>
                <a:cs typeface="Trebuchet MS"/>
                <a:sym typeface="Trebuchet MS"/>
              </a:rPr>
              <a:t>This is an electronic portal which can only be accessed with the help of Intranet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5. </a:t>
            </a:r>
            <a:r>
              <a:rPr lang="en-US" sz="1400" b="1" i="0" u="none" strike="noStrike" cap="none">
                <a:solidFill>
                  <a:srgbClr val="000000"/>
                </a:solidFill>
                <a:latin typeface="Trebuchet MS"/>
                <a:ea typeface="Trebuchet MS"/>
                <a:cs typeface="Trebuchet MS"/>
                <a:sym typeface="Trebuchet MS"/>
              </a:rPr>
              <a:t>Competency Mapping</a:t>
            </a:r>
            <a:r>
              <a:rPr lang="en-US" sz="1400" i="0" u="none" strike="noStrike" cap="none">
                <a:solidFill>
                  <a:srgbClr val="000000"/>
                </a:solidFill>
                <a:latin typeface="Trebuchet MS"/>
                <a:ea typeface="Trebuchet MS"/>
                <a:cs typeface="Trebuchet MS"/>
                <a:sym typeface="Trebuchet MS"/>
              </a:rPr>
              <a:t>: Employees are accessed by the HR people to know how</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much they have learned. This further includes appraisal methods.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6. </a:t>
            </a:r>
            <a:r>
              <a:rPr lang="en-US" sz="1400" b="1" i="0" u="none" strike="noStrike" cap="none">
                <a:solidFill>
                  <a:srgbClr val="000000"/>
                </a:solidFill>
                <a:latin typeface="Trebuchet MS"/>
                <a:ea typeface="Trebuchet MS"/>
                <a:cs typeface="Trebuchet MS"/>
                <a:sym typeface="Trebuchet MS"/>
              </a:rPr>
              <a:t>SCM: </a:t>
            </a:r>
            <a:r>
              <a:rPr lang="en-US" sz="1400" i="0" u="none" strike="noStrike" cap="none">
                <a:solidFill>
                  <a:srgbClr val="000000"/>
                </a:solidFill>
                <a:latin typeface="Trebuchet MS"/>
                <a:ea typeface="Trebuchet MS"/>
                <a:cs typeface="Trebuchet MS"/>
                <a:sym typeface="Trebuchet MS"/>
              </a:rPr>
              <a:t>Supply chain management system is helpful for the logistics management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and to achieve JIT and quality improvement.</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7. </a:t>
            </a:r>
            <a:r>
              <a:rPr lang="en-US" sz="1400" b="1" i="0" u="none" strike="noStrike" cap="none">
                <a:solidFill>
                  <a:srgbClr val="000000"/>
                </a:solidFill>
                <a:latin typeface="Trebuchet MS"/>
                <a:ea typeface="Trebuchet MS"/>
                <a:cs typeface="Trebuchet MS"/>
                <a:sym typeface="Trebuchet MS"/>
              </a:rPr>
              <a:t>6 SIGMA: </a:t>
            </a:r>
            <a:r>
              <a:rPr lang="en-US" sz="1400" i="0" u="none" strike="noStrike" cap="none">
                <a:solidFill>
                  <a:srgbClr val="000000"/>
                </a:solidFill>
                <a:latin typeface="Trebuchet MS"/>
                <a:ea typeface="Trebuchet MS"/>
                <a:cs typeface="Trebuchet MS"/>
                <a:sym typeface="Trebuchet MS"/>
              </a:rPr>
              <a:t>It is the quality practice used to achieve the zero defects in the</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production processes and the production.</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8. </a:t>
            </a:r>
            <a:r>
              <a:rPr lang="en-US" sz="1400" b="1" i="0" u="none" strike="noStrike" cap="none">
                <a:solidFill>
                  <a:srgbClr val="000000"/>
                </a:solidFill>
                <a:latin typeface="Trebuchet MS"/>
                <a:ea typeface="Trebuchet MS"/>
                <a:cs typeface="Trebuchet MS"/>
                <a:sym typeface="Trebuchet MS"/>
              </a:rPr>
              <a:t>ERP: </a:t>
            </a:r>
            <a:r>
              <a:rPr lang="en-US" sz="1400" i="0" u="none" strike="noStrike" cap="none">
                <a:solidFill>
                  <a:srgbClr val="000000"/>
                </a:solidFill>
                <a:latin typeface="Trebuchet MS"/>
                <a:ea typeface="Trebuchet MS"/>
                <a:cs typeface="Trebuchet MS"/>
                <a:sym typeface="Trebuchet MS"/>
              </a:rPr>
              <a:t>System used to bring whole of the organization on the single platform ie .to</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makes all the departments to work together in an integrated way.</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9. </a:t>
            </a:r>
            <a:r>
              <a:rPr lang="en-US" sz="1400" b="1" i="0" u="none" strike="noStrike" cap="none">
                <a:solidFill>
                  <a:srgbClr val="000000"/>
                </a:solidFill>
                <a:latin typeface="Trebuchet MS"/>
                <a:ea typeface="Trebuchet MS"/>
                <a:cs typeface="Trebuchet MS"/>
                <a:sym typeface="Trebuchet MS"/>
              </a:rPr>
              <a:t>Manuals: </a:t>
            </a:r>
            <a:r>
              <a:rPr lang="en-US" sz="1400" i="0" u="none" strike="noStrike" cap="none">
                <a:solidFill>
                  <a:srgbClr val="000000"/>
                </a:solidFill>
                <a:latin typeface="Trebuchet MS"/>
                <a:ea typeface="Trebuchet MS"/>
                <a:cs typeface="Trebuchet MS"/>
                <a:sym typeface="Trebuchet MS"/>
              </a:rPr>
              <a:t>Department manuals have all the information about the working of the</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departments.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10. </a:t>
            </a:r>
            <a:r>
              <a:rPr lang="en-US" sz="1400" b="1" i="0" u="none" strike="noStrike" cap="none">
                <a:solidFill>
                  <a:srgbClr val="000000"/>
                </a:solidFill>
                <a:latin typeface="Trebuchet MS"/>
                <a:ea typeface="Trebuchet MS"/>
                <a:cs typeface="Trebuchet MS"/>
                <a:sym typeface="Trebuchet MS"/>
              </a:rPr>
              <a:t>Rewards</a:t>
            </a:r>
            <a:r>
              <a:rPr lang="en-US" sz="1400" i="0" u="none" strike="noStrike" cap="none">
                <a:solidFill>
                  <a:srgbClr val="000000"/>
                </a:solidFill>
                <a:latin typeface="Trebuchet MS"/>
                <a:ea typeface="Trebuchet MS"/>
                <a:cs typeface="Trebuchet MS"/>
                <a:sym typeface="Trebuchet MS"/>
              </a:rPr>
              <a:t>: Incentives increase the efficiency of workers and also help the company</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to gain the competitive advantage.</a:t>
            </a: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837aee4c36_0_120"/>
          <p:cNvSpPr txBox="1"/>
          <p:nvPr/>
        </p:nvSpPr>
        <p:spPr>
          <a:xfrm>
            <a:off x="548640" y="1853184"/>
            <a:ext cx="7680900" cy="332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KM initiatives launched, tacit knowledge and explicit knowledge :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i="0" u="none" strike="noStrike" cap="none">
                <a:solidFill>
                  <a:srgbClr val="000000"/>
                </a:solidFill>
                <a:latin typeface="Trebuchet MS"/>
                <a:ea typeface="Trebuchet MS"/>
                <a:cs typeface="Trebuchet MS"/>
                <a:sym typeface="Trebuchet MS"/>
              </a:rPr>
              <a:t>Learning management system ,itech ,communities of practices ,knowledge booklets, online knowledge sharing ,vibes ,company mapping ,manuals</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Culture: </a:t>
            </a:r>
            <a:r>
              <a:rPr lang="en-US" sz="1400" i="0" u="none" strike="noStrike" cap="none">
                <a:solidFill>
                  <a:srgbClr val="000000"/>
                </a:solidFill>
                <a:latin typeface="Trebuchet MS"/>
                <a:ea typeface="Trebuchet MS"/>
                <a:cs typeface="Trebuchet MS"/>
                <a:sym typeface="Trebuchet MS"/>
              </a:rPr>
              <a:t>supportive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Senior management support </a:t>
            </a:r>
            <a:r>
              <a:rPr lang="en-US" sz="1400" i="0" u="none" strike="noStrike" cap="none">
                <a:solidFill>
                  <a:srgbClr val="000000"/>
                </a:solidFill>
                <a:latin typeface="Trebuchet MS"/>
                <a:ea typeface="Trebuchet MS"/>
                <a:cs typeface="Trebuchet MS"/>
                <a:sym typeface="Trebuchet MS"/>
              </a:rPr>
              <a:t>:full support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Time spent for km activities</a:t>
            </a:r>
            <a:r>
              <a:rPr lang="en-US" sz="1400" i="0" u="none" strike="noStrike" cap="none">
                <a:solidFill>
                  <a:srgbClr val="000000"/>
                </a:solidFill>
                <a:latin typeface="Trebuchet MS"/>
                <a:ea typeface="Trebuchet MS"/>
                <a:cs typeface="Trebuchet MS"/>
                <a:sym typeface="Trebuchet MS"/>
              </a:rPr>
              <a:t>:5% to 10% in week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Budget spent for km activities </a:t>
            </a:r>
            <a:r>
              <a:rPr lang="en-US" sz="1400" i="0" u="none" strike="noStrike" cap="none">
                <a:solidFill>
                  <a:srgbClr val="000000"/>
                </a:solidFill>
                <a:latin typeface="Trebuchet MS"/>
                <a:ea typeface="Trebuchet MS"/>
                <a:cs typeface="Trebuchet MS"/>
                <a:sym typeface="Trebuchet MS"/>
              </a:rPr>
              <a:t>:&lt;5%</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Technologies used mostly</a:t>
            </a:r>
            <a:r>
              <a:rPr lang="en-US" sz="1400" i="0" u="none" strike="noStrike" cap="none">
                <a:solidFill>
                  <a:srgbClr val="000000"/>
                </a:solidFill>
                <a:latin typeface="Trebuchet MS"/>
                <a:ea typeface="Trebuchet MS"/>
                <a:cs typeface="Trebuchet MS"/>
                <a:sym typeface="Trebuchet MS"/>
              </a:rPr>
              <a:t>: Intranet, Automated, manufacturing process .</a:t>
            </a:r>
            <a:endParaRPr>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40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400" b="1" i="0" u="none" strike="noStrike" cap="none">
                <a:solidFill>
                  <a:srgbClr val="000000"/>
                </a:solidFill>
                <a:latin typeface="Trebuchet MS"/>
                <a:ea typeface="Trebuchet MS"/>
                <a:cs typeface="Trebuchet MS"/>
                <a:sym typeface="Trebuchet MS"/>
              </a:rPr>
              <a:t>Km strategy</a:t>
            </a:r>
            <a:r>
              <a:rPr lang="en-US" sz="1400" i="0" u="none" strike="noStrike" cap="none">
                <a:solidFill>
                  <a:srgbClr val="000000"/>
                </a:solidFill>
                <a:latin typeface="Trebuchet MS"/>
                <a:ea typeface="Trebuchet MS"/>
                <a:cs typeface="Trebuchet MS"/>
                <a:sym typeface="Trebuchet MS"/>
              </a:rPr>
              <a:t>: customer satisfaction and business performance.</a:t>
            </a:r>
            <a:endParaRPr>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837aee4c36_6_0"/>
          <p:cNvSpPr txBox="1"/>
          <p:nvPr/>
        </p:nvSpPr>
        <p:spPr>
          <a:xfrm>
            <a:off x="968425" y="747375"/>
            <a:ext cx="8972700" cy="337200"/>
          </a:xfrm>
          <a:prstGeom prst="rect">
            <a:avLst/>
          </a:prstGeom>
          <a:noFill/>
          <a:ln>
            <a:noFill/>
          </a:ln>
        </p:spPr>
        <p:txBody>
          <a:bodyPr spcFirstLastPara="1" wrap="square" lIns="91425" tIns="91425" rIns="91425" bIns="91425" anchor="t" anchorCtr="0">
            <a:noAutofit/>
          </a:bodyPr>
          <a:lstStyle/>
          <a:p>
            <a:pPr marL="5486400" lvl="0" indent="457200" algn="l" rtl="0">
              <a:spcBef>
                <a:spcPts val="0"/>
              </a:spcBef>
              <a:spcAft>
                <a:spcPts val="0"/>
              </a:spcAft>
              <a:buNone/>
            </a:pPr>
            <a:r>
              <a:rPr lang="en-US" sz="2400">
                <a:solidFill>
                  <a:srgbClr val="FF0000"/>
                </a:solidFill>
                <a:latin typeface="Trebuchet MS"/>
                <a:ea typeface="Trebuchet MS"/>
                <a:cs typeface="Trebuchet MS"/>
                <a:sym typeface="Trebuchet MS"/>
              </a:rPr>
              <a:t>                  CONCLUSION</a:t>
            </a:r>
            <a:r>
              <a:rPr lang="en-US" sz="2400"/>
              <a:t> </a:t>
            </a:r>
            <a:endParaRPr sz="2400"/>
          </a:p>
        </p:txBody>
      </p:sp>
      <p:sp>
        <p:nvSpPr>
          <p:cNvPr id="213" name="Google Shape;213;g837aee4c36_6_0"/>
          <p:cNvSpPr txBox="1"/>
          <p:nvPr/>
        </p:nvSpPr>
        <p:spPr>
          <a:xfrm>
            <a:off x="546075" y="1798825"/>
            <a:ext cx="6841800" cy="4850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With the help of all of these measures and KM initiatives Tata have achieved so  much like :</a:t>
            </a:r>
            <a:endParaRPr sz="1800">
              <a:latin typeface="Trebuchet MS"/>
              <a:ea typeface="Trebuchet MS"/>
              <a:cs typeface="Trebuchet MS"/>
              <a:sym typeface="Trebuchet MS"/>
            </a:endParaRPr>
          </a:p>
          <a:p>
            <a:pPr marL="914400" lvl="1"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Tata steel is considered as second most geographically diversified steel producer.</a:t>
            </a:r>
            <a:endParaRPr sz="1800">
              <a:latin typeface="Trebuchet MS"/>
              <a:ea typeface="Trebuchet MS"/>
              <a:cs typeface="Trebuchet MS"/>
              <a:sym typeface="Trebuchet MS"/>
            </a:endParaRPr>
          </a:p>
          <a:p>
            <a:pPr marL="914400" lvl="1"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Tata Steel retained the ‘Global Steel Industry Leader’</a:t>
            </a:r>
            <a:endParaRPr sz="1800">
              <a:latin typeface="Trebuchet MS"/>
              <a:ea typeface="Trebuchet MS"/>
              <a:cs typeface="Trebuchet MS"/>
              <a:sym typeface="Trebuchet MS"/>
            </a:endParaRPr>
          </a:p>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KM in Tata group helped in reducing the costs and increasing the revenues.</a:t>
            </a: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It increased the collaboration and interaction among employees.</a:t>
            </a:r>
            <a:endParaRPr sz="18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342900" algn="l" rtl="0">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It comes up with more innovative ideas, design etc.</a:t>
            </a:r>
            <a:endParaRPr sz="1800">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a:p>
        </p:txBody>
      </p:sp>
      <p:sp>
        <p:nvSpPr>
          <p:cNvPr id="214" name="Google Shape;214;g837aee4c36_6_0"/>
          <p:cNvSpPr/>
          <p:nvPr/>
        </p:nvSpPr>
        <p:spPr>
          <a:xfrm>
            <a:off x="1524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6"/>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a:buNone/>
            </a:pPr>
            <a:r>
              <a:rPr lang="en-US" sz="4000" b="0" i="0" u="none" strike="noStrike" cap="none">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3"/>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3"/>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1600">
                <a:solidFill>
                  <a:srgbClr val="FF0000"/>
                </a:solidFill>
                <a:latin typeface="Lora"/>
                <a:ea typeface="Lora"/>
                <a:cs typeface="Lora"/>
                <a:sym typeface="Lora"/>
              </a:rPr>
              <a:t>Why organisations should consider KM </a:t>
            </a:r>
            <a:r>
              <a:rPr lang="en-US" sz="1800">
                <a:solidFill>
                  <a:schemeClr val="dk1"/>
                </a:solidFill>
              </a:rPr>
              <a:t> </a:t>
            </a:r>
            <a:endParaRPr sz="1800" b="0" i="0" u="none" strike="noStrike" cap="none">
              <a:solidFill>
                <a:schemeClr val="dk1"/>
              </a:solidFill>
              <a:latin typeface="Arial"/>
              <a:ea typeface="Arial"/>
              <a:cs typeface="Arial"/>
              <a:sym typeface="Arial"/>
            </a:endParaRPr>
          </a:p>
        </p:txBody>
      </p:sp>
      <p:sp>
        <p:nvSpPr>
          <p:cNvPr id="38" name="Google Shape;38;p3"/>
          <p:cNvSpPr txBox="1"/>
          <p:nvPr/>
        </p:nvSpPr>
        <p:spPr>
          <a:xfrm>
            <a:off x="734600" y="1718525"/>
            <a:ext cx="6701700" cy="4850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Trebuchet MS"/>
              <a:buAutoNum type="arabicPeriod"/>
            </a:pPr>
            <a:r>
              <a:rPr lang="en-US" sz="1800" b="1">
                <a:solidFill>
                  <a:srgbClr val="555555"/>
                </a:solidFill>
                <a:latin typeface="Trebuchet MS"/>
                <a:ea typeface="Trebuchet MS"/>
                <a:cs typeface="Trebuchet MS"/>
                <a:sym typeface="Trebuchet MS"/>
              </a:rPr>
              <a:t>Speed up access to information and knowledge </a:t>
            </a:r>
            <a:endParaRPr sz="1800" b="1">
              <a:solidFill>
                <a:srgbClr val="55555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555555"/>
              </a:buClr>
              <a:buSzPts val="1800"/>
              <a:buFont typeface="Trebuchet MS"/>
              <a:buAutoNum type="arabicPeriod"/>
            </a:pPr>
            <a:r>
              <a:rPr lang="en-US" sz="1800" b="1">
                <a:solidFill>
                  <a:srgbClr val="555555"/>
                </a:solidFill>
                <a:latin typeface="Trebuchet MS"/>
                <a:ea typeface="Trebuchet MS"/>
                <a:cs typeface="Trebuchet MS"/>
                <a:sym typeface="Trebuchet MS"/>
              </a:rPr>
              <a:t>Improve decision-making processes </a:t>
            </a:r>
            <a:endParaRPr sz="1800" b="1">
              <a:solidFill>
                <a:srgbClr val="55555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555555"/>
              </a:buClr>
              <a:buSzPts val="1800"/>
              <a:buFont typeface="Trebuchet MS"/>
              <a:buAutoNum type="arabicPeriod"/>
            </a:pPr>
            <a:r>
              <a:rPr lang="en-US" sz="1800" b="1">
                <a:solidFill>
                  <a:srgbClr val="555555"/>
                </a:solidFill>
                <a:latin typeface="Trebuchet MS"/>
                <a:ea typeface="Trebuchet MS"/>
                <a:cs typeface="Trebuchet MS"/>
                <a:sym typeface="Trebuchet MS"/>
              </a:rPr>
              <a:t>Promote innovation and cultural change </a:t>
            </a:r>
            <a:endParaRPr sz="1800" b="1">
              <a:solidFill>
                <a:srgbClr val="55555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555555"/>
              </a:buClr>
              <a:buSzPts val="1800"/>
              <a:buFont typeface="Trebuchet MS"/>
              <a:buAutoNum type="arabicPeriod"/>
            </a:pPr>
            <a:r>
              <a:rPr lang="en-US" sz="1800" b="1">
                <a:solidFill>
                  <a:srgbClr val="555555"/>
                </a:solidFill>
                <a:latin typeface="Trebuchet MS"/>
                <a:ea typeface="Trebuchet MS"/>
                <a:cs typeface="Trebuchet MS"/>
                <a:sym typeface="Trebuchet MS"/>
              </a:rPr>
              <a:t>Improve the efficiency of an organization’s operating units and business processes.</a:t>
            </a:r>
            <a:endParaRPr sz="1800">
              <a:solidFill>
                <a:srgbClr val="555555"/>
              </a:solidFill>
              <a:latin typeface="Trebuchet MS"/>
              <a:ea typeface="Trebuchet MS"/>
              <a:cs typeface="Trebuchet MS"/>
              <a:sym typeface="Trebuchet MS"/>
            </a:endParaRPr>
          </a:p>
          <a:p>
            <a:pPr marL="457200" lvl="0" indent="-342900" algn="l" rtl="0">
              <a:lnSpc>
                <a:spcPct val="115000"/>
              </a:lnSpc>
              <a:spcBef>
                <a:spcPts val="0"/>
              </a:spcBef>
              <a:spcAft>
                <a:spcPts val="0"/>
              </a:spcAft>
              <a:buClr>
                <a:srgbClr val="555555"/>
              </a:buClr>
              <a:buSzPts val="1800"/>
              <a:buFont typeface="Trebuchet MS"/>
              <a:buAutoNum type="arabicPeriod"/>
            </a:pPr>
            <a:r>
              <a:rPr lang="en-US" sz="1800" b="1">
                <a:solidFill>
                  <a:srgbClr val="555555"/>
                </a:solidFill>
                <a:latin typeface="Trebuchet MS"/>
                <a:ea typeface="Trebuchet MS"/>
                <a:cs typeface="Trebuchet MS"/>
                <a:sym typeface="Trebuchet MS"/>
              </a:rPr>
              <a:t>Increase customer satisfaction.</a:t>
            </a:r>
            <a:endParaRPr sz="1800">
              <a:solidFill>
                <a:srgbClr val="555555"/>
              </a:solidFill>
              <a:latin typeface="Trebuchet MS"/>
              <a:ea typeface="Trebuchet MS"/>
              <a:cs typeface="Trebuchet MS"/>
              <a:sym typeface="Trebuchet MS"/>
            </a:endParaRPr>
          </a:p>
          <a:p>
            <a:pPr marL="0" lvl="0" indent="0" algn="l" rtl="0">
              <a:lnSpc>
                <a:spcPct val="115000"/>
              </a:lnSpc>
              <a:spcBef>
                <a:spcPts val="2500"/>
              </a:spcBef>
              <a:spcAft>
                <a:spcPts val="2500"/>
              </a:spcAft>
              <a:buNone/>
            </a:pPr>
            <a:endParaRPr b="1">
              <a:solidFill>
                <a:srgbClr val="555555"/>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g837aee4c36_1_23"/>
          <p:cNvSpPr txBox="1"/>
          <p:nvPr/>
        </p:nvSpPr>
        <p:spPr>
          <a:xfrm>
            <a:off x="128475" y="2443850"/>
            <a:ext cx="8897700" cy="3365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2400"/>
              <a:buFont typeface="Trebuchet MS"/>
              <a:buNone/>
            </a:pPr>
            <a:r>
              <a:rPr lang="en-US" sz="3000" b="0" i="0" u="none" strike="noStrike" cap="none">
                <a:solidFill>
                  <a:srgbClr val="FF0000"/>
                </a:solidFill>
                <a:latin typeface="Trebuchet MS"/>
                <a:ea typeface="Trebuchet MS"/>
                <a:cs typeface="Trebuchet MS"/>
                <a:sym typeface="Trebuchet MS"/>
              </a:rPr>
              <a:t> KNOWLEDGE MANAGEMENT IN TATA</a:t>
            </a:r>
            <a:r>
              <a:rPr lang="en-US" sz="3000">
                <a:solidFill>
                  <a:srgbClr val="FF0000"/>
                </a:solidFill>
                <a:latin typeface="Trebuchet MS"/>
                <a:ea typeface="Trebuchet MS"/>
                <a:cs typeface="Trebuchet MS"/>
                <a:sym typeface="Trebuchet MS"/>
              </a:rPr>
              <a:t> CHEMICALS</a:t>
            </a:r>
            <a:r>
              <a:rPr lang="en-US" sz="3000" b="0" i="0" u="none" strike="noStrike" cap="none">
                <a:solidFill>
                  <a:srgbClr val="FF0000"/>
                </a:solidFill>
                <a:latin typeface="Trebuchet MS"/>
                <a:ea typeface="Trebuchet MS"/>
                <a:cs typeface="Trebuchet MS"/>
                <a:sym typeface="Trebuchet MS"/>
              </a:rPr>
              <a:t> </a:t>
            </a:r>
            <a:endParaRPr sz="3000" b="0" i="0" u="none" strike="noStrike" cap="none">
              <a:solidFill>
                <a:schemeClr val="dk1"/>
              </a:solidFill>
              <a:latin typeface="Arial"/>
              <a:ea typeface="Arial"/>
              <a:cs typeface="Arial"/>
              <a:sym typeface="Arial"/>
            </a:endParaRPr>
          </a:p>
        </p:txBody>
      </p:sp>
      <p:pic>
        <p:nvPicPr>
          <p:cNvPr id="45" name="Google Shape;45;g837aee4c36_1_23"/>
          <p:cNvPicPr preferRelativeResize="0"/>
          <p:nvPr/>
        </p:nvPicPr>
        <p:blipFill>
          <a:blip r:embed="rId3">
            <a:alphaModFix/>
          </a:blip>
          <a:stretch>
            <a:fillRect/>
          </a:stretch>
        </p:blipFill>
        <p:spPr>
          <a:xfrm>
            <a:off x="2759375" y="3090000"/>
            <a:ext cx="3625250" cy="271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5"/>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a:buNone/>
            </a:pPr>
            <a:r>
              <a:rPr lang="en-US" sz="2400">
                <a:solidFill>
                  <a:srgbClr val="FF0000"/>
                </a:solidFill>
              </a:rPr>
              <a:t>Knowledge management in TATA Chemical</a:t>
            </a:r>
            <a:endParaRPr sz="2400" b="0" i="0" u="none" strike="noStrike" cap="none">
              <a:solidFill>
                <a:srgbClr val="FF0000"/>
              </a:solidFill>
              <a:latin typeface="Arial"/>
              <a:ea typeface="Arial"/>
              <a:cs typeface="Arial"/>
              <a:sym typeface="Arial"/>
            </a:endParaRPr>
          </a:p>
        </p:txBody>
      </p:sp>
      <p:sp>
        <p:nvSpPr>
          <p:cNvPr id="52" name="Google Shape;52;p5"/>
          <p:cNvSpPr txBox="1"/>
          <p:nvPr/>
        </p:nvSpPr>
        <p:spPr>
          <a:xfrm>
            <a:off x="337275" y="1718525"/>
            <a:ext cx="7018800" cy="46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Tata Chemicals Limited is a global company with focus on Living, Industry and Farm Essentials.</a:t>
            </a:r>
            <a:endParaRPr sz="180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Tata Chemicals have innovated a  low-cost, nanotechnology-based water purifier, it is providing affordable, safe drinking water to the masses. </a:t>
            </a:r>
            <a:endParaRPr sz="1800">
              <a:solidFill>
                <a:schemeClr val="dk1"/>
              </a:solidFill>
              <a:latin typeface="Trebuchet MS"/>
              <a:ea typeface="Trebuchet MS"/>
              <a:cs typeface="Trebuchet MS"/>
              <a:sym typeface="Trebuchet MS"/>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Tata Chemicals is the world’s second largest producer of soda ash with manufacturing facilities in Asia, Europe, Africa and North America. </a:t>
            </a:r>
            <a:endParaRPr sz="1800">
              <a:solidFill>
                <a:schemeClr val="dk1"/>
              </a:solidFill>
              <a:latin typeface="Trebuchet MS"/>
              <a:ea typeface="Trebuchet MS"/>
              <a:cs typeface="Trebuchet MS"/>
              <a:sym typeface="Trebuchet MS"/>
            </a:endParaRPr>
          </a:p>
          <a:p>
            <a:pPr marL="0" marR="0" lvl="0" indent="0" algn="l" rtl="0">
              <a:lnSpc>
                <a:spcPct val="115000"/>
              </a:lnSpc>
              <a:spcBef>
                <a:spcPts val="1600"/>
              </a:spcBef>
              <a:spcAft>
                <a:spcPts val="1600"/>
              </a:spcAft>
              <a:buClr>
                <a:srgbClr val="000000"/>
              </a:buClr>
              <a:buSzPts val="1800"/>
              <a:buFont typeface="Arial"/>
              <a:buNone/>
            </a:pPr>
            <a:endParaRPr sz="1800" i="0" u="none" strike="noStrike" cap="none">
              <a:solidFill>
                <a:srgbClr val="0000F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8364540ea2_0_5"/>
          <p:cNvSpPr txBox="1"/>
          <p:nvPr/>
        </p:nvSpPr>
        <p:spPr>
          <a:xfrm>
            <a:off x="770925" y="1268800"/>
            <a:ext cx="8271300" cy="449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3657600" marR="0" lvl="0" indent="457200" algn="l" rtl="0">
              <a:lnSpc>
                <a:spcPct val="100000"/>
              </a:lnSpc>
              <a:spcBef>
                <a:spcPts val="0"/>
              </a:spcBef>
              <a:spcAft>
                <a:spcPts val="0"/>
              </a:spcAft>
              <a:buClr>
                <a:schemeClr val="dk1"/>
              </a:buClr>
              <a:buSzPts val="1100"/>
              <a:buFont typeface="Arial"/>
              <a:buNone/>
            </a:pPr>
            <a:r>
              <a:rPr lang="en-US" sz="2400" b="0" i="0" u="none" strike="noStrike" cap="none">
                <a:solidFill>
                  <a:srgbClr val="FF0000"/>
                </a:solidFill>
                <a:latin typeface="Trebuchet MS"/>
                <a:ea typeface="Trebuchet MS"/>
                <a:cs typeface="Trebuchet MS"/>
                <a:sym typeface="Trebuchet MS"/>
              </a:rPr>
              <a:t>              KM -Strategy in TCL </a:t>
            </a:r>
            <a:endParaRPr sz="2400" b="0" i="0" u="none" strike="noStrike" cap="none">
              <a:solidFill>
                <a:srgbClr val="FF0000"/>
              </a:solidFill>
              <a:highlight>
                <a:srgbClr val="FFFFFF"/>
              </a:highlight>
              <a:latin typeface="Trebuchet MS"/>
              <a:ea typeface="Trebuchet MS"/>
              <a:cs typeface="Trebuchet MS"/>
              <a:sym typeface="Trebuchet MS"/>
            </a:endParaRPr>
          </a:p>
        </p:txBody>
      </p:sp>
      <p:sp>
        <p:nvSpPr>
          <p:cNvPr id="59" name="Google Shape;59;g8364540ea2_0_5"/>
          <p:cNvSpPr txBox="1"/>
          <p:nvPr/>
        </p:nvSpPr>
        <p:spPr>
          <a:xfrm>
            <a:off x="337275" y="1830950"/>
            <a:ext cx="7468200" cy="483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600"/>
              </a:spcBef>
              <a:spcAft>
                <a:spcPts val="0"/>
              </a:spcAft>
              <a:buClr>
                <a:srgbClr val="000000"/>
              </a:buClr>
              <a:buSzPts val="1400"/>
              <a:buFont typeface="Arial"/>
              <a:buNone/>
            </a:pPr>
            <a:r>
              <a:rPr lang="en-US" sz="1800">
                <a:latin typeface="Trebuchet MS"/>
                <a:ea typeface="Trebuchet MS"/>
                <a:cs typeface="Trebuchet MS"/>
                <a:sym typeface="Trebuchet MS"/>
              </a:rPr>
              <a:t>Tata has implemented a balanced scorecard for all of it businesses.</a:t>
            </a:r>
            <a:endParaRPr sz="1800">
              <a:latin typeface="Trebuchet MS"/>
              <a:ea typeface="Trebuchet MS"/>
              <a:cs typeface="Trebuchet MS"/>
              <a:sym typeface="Trebuchet MS"/>
            </a:endParaRPr>
          </a:p>
          <a:p>
            <a:pPr marL="0" marR="0" lvl="0" indent="0" algn="l" rtl="0">
              <a:lnSpc>
                <a:spcPct val="100000"/>
              </a:lnSpc>
              <a:spcBef>
                <a:spcPts val="1600"/>
              </a:spcBef>
              <a:spcAft>
                <a:spcPts val="0"/>
              </a:spcAft>
              <a:buClr>
                <a:srgbClr val="000000"/>
              </a:buClr>
              <a:buSzPts val="1400"/>
              <a:buFont typeface="Arial"/>
              <a:buNone/>
            </a:pPr>
            <a:r>
              <a:rPr lang="en-US" sz="1800">
                <a:latin typeface="Trebuchet MS"/>
                <a:ea typeface="Trebuchet MS"/>
                <a:cs typeface="Trebuchet MS"/>
                <a:sym typeface="Trebuchet MS"/>
              </a:rPr>
              <a:t>Knowledge in TCL is classified into 3 main types:</a:t>
            </a:r>
            <a:endParaRPr sz="1800">
              <a:latin typeface="Trebuchet MS"/>
              <a:ea typeface="Trebuchet MS"/>
              <a:cs typeface="Trebuchet MS"/>
              <a:sym typeface="Trebuchet MS"/>
            </a:endParaRPr>
          </a:p>
          <a:p>
            <a:pPr marL="457200" marR="0" lvl="0" indent="-342900" algn="l" rtl="0">
              <a:lnSpc>
                <a:spcPct val="100000"/>
              </a:lnSpc>
              <a:spcBef>
                <a:spcPts val="1600"/>
              </a:spcBef>
              <a:spcAft>
                <a:spcPts val="0"/>
              </a:spcAft>
              <a:buSzPts val="1800"/>
              <a:buAutoNum type="arabicPeriod"/>
            </a:pPr>
            <a:r>
              <a:rPr lang="en-US" sz="1800" b="1">
                <a:latin typeface="Trebuchet MS"/>
                <a:ea typeface="Trebuchet MS"/>
                <a:cs typeface="Trebuchet MS"/>
                <a:sym typeface="Trebuchet MS"/>
              </a:rPr>
              <a:t>Basic Need</a:t>
            </a:r>
            <a:r>
              <a:rPr lang="en-US" sz="1800">
                <a:latin typeface="Trebuchet MS"/>
                <a:ea typeface="Trebuchet MS"/>
                <a:cs typeface="Trebuchet MS"/>
                <a:sym typeface="Trebuchet MS"/>
              </a:rPr>
              <a:t> : </a:t>
            </a:r>
            <a:r>
              <a:rPr lang="en-US" sz="1800">
                <a:solidFill>
                  <a:schemeClr val="dk1"/>
                </a:solidFill>
                <a:latin typeface="Trebuchet MS"/>
                <a:ea typeface="Trebuchet MS"/>
                <a:cs typeface="Trebuchet MS"/>
                <a:sym typeface="Trebuchet MS"/>
              </a:rPr>
              <a:t>Delivering basic knowledge.</a:t>
            </a:r>
            <a:endParaRPr sz="1800">
              <a:latin typeface="Trebuchet MS"/>
              <a:ea typeface="Trebuchet MS"/>
              <a:cs typeface="Trebuchet MS"/>
              <a:sym typeface="Trebuchet MS"/>
            </a:endParaRPr>
          </a:p>
          <a:p>
            <a:pPr marL="457200" marR="0" lvl="0" indent="-342900" algn="l" rtl="0">
              <a:lnSpc>
                <a:spcPct val="100000"/>
              </a:lnSpc>
              <a:spcBef>
                <a:spcPts val="0"/>
              </a:spcBef>
              <a:spcAft>
                <a:spcPts val="0"/>
              </a:spcAft>
              <a:buSzPts val="1800"/>
              <a:buAutoNum type="arabicPeriod"/>
            </a:pPr>
            <a:r>
              <a:rPr lang="en-US" sz="1800" b="1">
                <a:latin typeface="Trebuchet MS"/>
                <a:ea typeface="Trebuchet MS"/>
                <a:cs typeface="Trebuchet MS"/>
                <a:sym typeface="Trebuchet MS"/>
              </a:rPr>
              <a:t>Enabling Need</a:t>
            </a:r>
            <a:r>
              <a:rPr lang="en-US" sz="1800">
                <a:latin typeface="Trebuchet MS"/>
                <a:ea typeface="Trebuchet MS"/>
                <a:cs typeface="Trebuchet MS"/>
                <a:sym typeface="Trebuchet MS"/>
              </a:rPr>
              <a:t> : Knowledge need to achieve goals.</a:t>
            </a:r>
            <a:endParaRPr sz="1800">
              <a:latin typeface="Trebuchet MS"/>
              <a:ea typeface="Trebuchet MS"/>
              <a:cs typeface="Trebuchet MS"/>
              <a:sym typeface="Trebuchet MS"/>
            </a:endParaRPr>
          </a:p>
          <a:p>
            <a:pPr marL="457200" marR="0" lvl="0" indent="-342900" algn="l" rtl="0">
              <a:lnSpc>
                <a:spcPct val="100000"/>
              </a:lnSpc>
              <a:spcBef>
                <a:spcPts val="0"/>
              </a:spcBef>
              <a:spcAft>
                <a:spcPts val="0"/>
              </a:spcAft>
              <a:buSzPts val="1800"/>
              <a:buAutoNum type="arabicPeriod"/>
            </a:pPr>
            <a:r>
              <a:rPr lang="en-US" sz="1800" b="1">
                <a:latin typeface="Trebuchet MS"/>
                <a:ea typeface="Trebuchet MS"/>
                <a:cs typeface="Trebuchet MS"/>
                <a:sym typeface="Trebuchet MS"/>
              </a:rPr>
              <a:t>Strategic Need </a:t>
            </a:r>
            <a:r>
              <a:rPr lang="en-US" sz="1800">
                <a:latin typeface="Trebuchet MS"/>
                <a:ea typeface="Trebuchet MS"/>
                <a:cs typeface="Trebuchet MS"/>
                <a:sym typeface="Trebuchet MS"/>
              </a:rPr>
              <a:t>: Knowledge of management and support.</a:t>
            </a:r>
            <a:endParaRPr sz="1800">
              <a:latin typeface="Trebuchet MS"/>
              <a:ea typeface="Trebuchet MS"/>
              <a:cs typeface="Trebuchet MS"/>
              <a:sym typeface="Trebuchet MS"/>
            </a:endParaRPr>
          </a:p>
          <a:p>
            <a:pPr marL="0" marR="0" lvl="0" indent="0" algn="l" rtl="0">
              <a:lnSpc>
                <a:spcPct val="100000"/>
              </a:lnSpc>
              <a:spcBef>
                <a:spcPts val="1600"/>
              </a:spcBef>
              <a:spcAft>
                <a:spcPts val="0"/>
              </a:spcAft>
              <a:buNone/>
            </a:pPr>
            <a:r>
              <a:rPr lang="en-US" sz="1800" b="1">
                <a:solidFill>
                  <a:srgbClr val="FF0000"/>
                </a:solidFill>
                <a:latin typeface="Trebuchet MS"/>
                <a:ea typeface="Trebuchet MS"/>
                <a:cs typeface="Trebuchet MS"/>
                <a:sym typeface="Trebuchet MS"/>
              </a:rPr>
              <a:t>KM - Process</a:t>
            </a:r>
            <a:r>
              <a:rPr lang="en-US" sz="1800" b="1">
                <a:latin typeface="Trebuchet MS"/>
                <a:ea typeface="Trebuchet MS"/>
                <a:cs typeface="Trebuchet MS"/>
                <a:sym typeface="Trebuchet MS"/>
              </a:rPr>
              <a:t> :</a:t>
            </a:r>
            <a:endParaRPr sz="1800" b="1">
              <a:latin typeface="Trebuchet MS"/>
              <a:ea typeface="Trebuchet MS"/>
              <a:cs typeface="Trebuchet MS"/>
              <a:sym typeface="Trebuchet MS"/>
            </a:endParaRPr>
          </a:p>
          <a:p>
            <a:pPr marL="0" marR="0" lvl="0" indent="0" algn="l" rtl="0">
              <a:lnSpc>
                <a:spcPct val="100000"/>
              </a:lnSpc>
              <a:spcBef>
                <a:spcPts val="1600"/>
              </a:spcBef>
              <a:spcAft>
                <a:spcPts val="0"/>
              </a:spcAft>
              <a:buNone/>
            </a:pPr>
            <a:r>
              <a:rPr lang="en-US" sz="1800">
                <a:latin typeface="Trebuchet MS"/>
                <a:ea typeface="Trebuchet MS"/>
                <a:cs typeface="Trebuchet MS"/>
                <a:sym typeface="Trebuchet MS"/>
              </a:rPr>
              <a:t>TCL follows Enterprise Process Map (EPM) method for development.</a:t>
            </a:r>
            <a:endParaRPr sz="1800">
              <a:latin typeface="Trebuchet MS"/>
              <a:ea typeface="Trebuchet MS"/>
              <a:cs typeface="Trebuchet MS"/>
              <a:sym typeface="Trebuchet MS"/>
            </a:endParaRPr>
          </a:p>
          <a:p>
            <a:pPr marL="0" marR="0" lvl="0" indent="0" algn="l" rtl="0">
              <a:lnSpc>
                <a:spcPct val="100000"/>
              </a:lnSpc>
              <a:spcBef>
                <a:spcPts val="1600"/>
              </a:spcBef>
              <a:spcAft>
                <a:spcPts val="0"/>
              </a:spcAft>
              <a:buNone/>
            </a:pPr>
            <a:r>
              <a:rPr lang="en-US" sz="1800">
                <a:latin typeface="Trebuchet MS"/>
                <a:ea typeface="Trebuchet MS"/>
                <a:cs typeface="Trebuchet MS"/>
                <a:sym typeface="Trebuchet MS"/>
              </a:rPr>
              <a:t>There are 3 distinct Level of EMP :</a:t>
            </a:r>
            <a:endParaRPr sz="1800">
              <a:latin typeface="Trebuchet MS"/>
              <a:ea typeface="Trebuchet MS"/>
              <a:cs typeface="Trebuchet MS"/>
              <a:sym typeface="Trebuchet MS"/>
            </a:endParaRPr>
          </a:p>
          <a:p>
            <a:pPr marL="457200" lvl="0" indent="-330200" algn="l" rtl="0">
              <a:lnSpc>
                <a:spcPct val="115000"/>
              </a:lnSpc>
              <a:spcBef>
                <a:spcPts val="0"/>
              </a:spcBef>
              <a:spcAft>
                <a:spcPts val="0"/>
              </a:spcAft>
              <a:buSzPts val="1600"/>
              <a:buFont typeface="Trebuchet MS"/>
              <a:buAutoNum type="arabicPeriod"/>
            </a:pPr>
            <a:r>
              <a:rPr lang="en-US" sz="1600">
                <a:solidFill>
                  <a:schemeClr val="dk1"/>
                </a:solidFill>
                <a:latin typeface="Trebuchet MS"/>
                <a:ea typeface="Trebuchet MS"/>
                <a:cs typeface="Trebuchet MS"/>
                <a:sym typeface="Trebuchet MS"/>
              </a:rPr>
              <a:t>Process for Knowledge Identification, Capture &amp; Review</a:t>
            </a:r>
            <a:endParaRPr sz="1600">
              <a:solidFill>
                <a:schemeClr val="dk1"/>
              </a:solidFill>
              <a:latin typeface="Trebuchet MS"/>
              <a:ea typeface="Trebuchet MS"/>
              <a:cs typeface="Trebuchet MS"/>
              <a:sym typeface="Trebuchet MS"/>
            </a:endParaRPr>
          </a:p>
          <a:p>
            <a:pPr marL="457200" lvl="0" indent="-330200" algn="l" rtl="0">
              <a:lnSpc>
                <a:spcPct val="115000"/>
              </a:lnSpc>
              <a:spcBef>
                <a:spcPts val="0"/>
              </a:spcBef>
              <a:spcAft>
                <a:spcPts val="0"/>
              </a:spcAft>
              <a:buClr>
                <a:schemeClr val="dk1"/>
              </a:buClr>
              <a:buSzPts val="1600"/>
              <a:buFont typeface="Trebuchet MS"/>
              <a:buAutoNum type="arabicPeriod"/>
            </a:pPr>
            <a:r>
              <a:rPr lang="en-US" sz="1600">
                <a:solidFill>
                  <a:schemeClr val="dk1"/>
                </a:solidFill>
                <a:latin typeface="Trebuchet MS"/>
                <a:ea typeface="Trebuchet MS"/>
                <a:cs typeface="Trebuchet MS"/>
                <a:sym typeface="Trebuchet MS"/>
              </a:rPr>
              <a:t>Process for Knowledge Sharing, Replication and Usage.</a:t>
            </a:r>
            <a:endParaRPr sz="1600">
              <a:solidFill>
                <a:schemeClr val="dk1"/>
              </a:solidFill>
              <a:latin typeface="Trebuchet MS"/>
              <a:ea typeface="Trebuchet MS"/>
              <a:cs typeface="Trebuchet MS"/>
              <a:sym typeface="Trebuchet MS"/>
            </a:endParaRPr>
          </a:p>
          <a:p>
            <a:pPr marL="457200" lvl="0" indent="-330200" algn="l" rtl="0">
              <a:lnSpc>
                <a:spcPct val="115000"/>
              </a:lnSpc>
              <a:spcBef>
                <a:spcPts val="0"/>
              </a:spcBef>
              <a:spcAft>
                <a:spcPts val="0"/>
              </a:spcAft>
              <a:buClr>
                <a:schemeClr val="dk1"/>
              </a:buClr>
              <a:buSzPts val="1600"/>
              <a:buFont typeface="Trebuchet MS"/>
              <a:buAutoNum type="arabicPeriod"/>
            </a:pPr>
            <a:r>
              <a:rPr lang="en-US" sz="1600">
                <a:solidFill>
                  <a:schemeClr val="dk1"/>
                </a:solidFill>
                <a:latin typeface="Trebuchet MS"/>
                <a:ea typeface="Trebuchet MS"/>
                <a:cs typeface="Trebuchet MS"/>
                <a:sym typeface="Trebuchet MS"/>
              </a:rPr>
              <a:t>Process for Idea management and Implementation.</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73a26931e9_1_0"/>
          <p:cNvSpPr txBox="1"/>
          <p:nvPr/>
        </p:nvSpPr>
        <p:spPr>
          <a:xfrm>
            <a:off x="1493675" y="1268800"/>
            <a:ext cx="7650300" cy="417600"/>
          </a:xfrm>
          <a:prstGeom prst="rect">
            <a:avLst/>
          </a:prstGeom>
          <a:noFill/>
          <a:ln>
            <a:noFill/>
          </a:ln>
        </p:spPr>
        <p:txBody>
          <a:bodyPr spcFirstLastPara="1" wrap="square" lIns="91425" tIns="91425" rIns="91425" bIns="91425" anchor="t" anchorCtr="0">
            <a:noAutofit/>
          </a:bodyPr>
          <a:lstStyle/>
          <a:p>
            <a:pPr marL="3200400" lvl="0" indent="0" algn="l" rtl="0">
              <a:spcBef>
                <a:spcPts val="0"/>
              </a:spcBef>
              <a:spcAft>
                <a:spcPts val="0"/>
              </a:spcAft>
              <a:buNone/>
            </a:pPr>
            <a:r>
              <a:rPr lang="en-US" sz="1600">
                <a:solidFill>
                  <a:srgbClr val="FF0000"/>
                </a:solidFill>
              </a:rPr>
              <a:t>    </a:t>
            </a:r>
            <a:r>
              <a:rPr lang="en-US" sz="1800">
                <a:solidFill>
                  <a:srgbClr val="FF0000"/>
                </a:solidFill>
              </a:rPr>
              <a:t>Each TATA team have KM Managers :</a:t>
            </a:r>
            <a:r>
              <a:rPr lang="en-US"/>
              <a:t> </a:t>
            </a:r>
            <a:endParaRPr/>
          </a:p>
        </p:txBody>
      </p:sp>
      <p:sp>
        <p:nvSpPr>
          <p:cNvPr id="66" name="Google Shape;66;g73a26931e9_1_0"/>
          <p:cNvSpPr txBox="1"/>
          <p:nvPr/>
        </p:nvSpPr>
        <p:spPr>
          <a:xfrm>
            <a:off x="449700" y="1686400"/>
            <a:ext cx="7179300" cy="48183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Trebuchet MS"/>
              <a:buChar char="❏"/>
            </a:pPr>
            <a:r>
              <a:rPr lang="en-US" sz="1700">
                <a:solidFill>
                  <a:schemeClr val="dk1"/>
                </a:solidFill>
                <a:latin typeface="Trebuchet MS"/>
                <a:ea typeface="Trebuchet MS"/>
                <a:cs typeface="Trebuchet MS"/>
                <a:sym typeface="Trebuchet MS"/>
              </a:rPr>
              <a:t>Spreading the awareness and ensuring effective functioning of KM initiatives within their own business units in line with specific business</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Accelerating learning processes and identifying best practices through KM practices for improved efficiency.</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Developing KM processes, procedures and applications and implement these in their own work environment.</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Promoting knowledge sharing culture and building collaborative mechanisms to capture and encapsulate knowledge to thrive in the future.</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Ensuring KM Initiatives adherence to plan.</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Track department level KM Activities.</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Coordinating with other business units on KM Activities.</a:t>
            </a:r>
            <a:endParaRPr sz="1700">
              <a:solidFill>
                <a:schemeClr val="dk1"/>
              </a:solidFill>
              <a:latin typeface="Trebuchet MS"/>
              <a:ea typeface="Trebuchet MS"/>
              <a:cs typeface="Trebuchet MS"/>
              <a:sym typeface="Trebuchet MS"/>
            </a:endParaRPr>
          </a:p>
          <a:p>
            <a:pPr marL="457200" lvl="0" indent="-336550" algn="l" rtl="0">
              <a:lnSpc>
                <a:spcPct val="115000"/>
              </a:lnSpc>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Facilitating faster knowledge transfer among employees.</a:t>
            </a:r>
            <a:endParaRPr sz="17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73a26931e9_0_4"/>
          <p:cNvSpPr txBox="1"/>
          <p:nvPr/>
        </p:nvSpPr>
        <p:spPr>
          <a:xfrm>
            <a:off x="1124250" y="1220625"/>
            <a:ext cx="7934100" cy="4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rgbClr val="FF0000"/>
                </a:solidFill>
              </a:rPr>
              <a:t> 												</a:t>
            </a:r>
            <a:r>
              <a:rPr lang="en-US" sz="1800">
                <a:solidFill>
                  <a:srgbClr val="FF0000"/>
                </a:solidFill>
              </a:rPr>
              <a:t>KM- Culture in TCL</a:t>
            </a:r>
            <a:endParaRPr sz="1800">
              <a:solidFill>
                <a:srgbClr val="FF0000"/>
              </a:solidFill>
            </a:endParaRPr>
          </a:p>
        </p:txBody>
      </p:sp>
      <p:sp>
        <p:nvSpPr>
          <p:cNvPr id="73" name="Google Shape;73;g73a26931e9_0_4"/>
          <p:cNvSpPr txBox="1"/>
          <p:nvPr/>
        </p:nvSpPr>
        <p:spPr>
          <a:xfrm>
            <a:off x="594250" y="1750625"/>
            <a:ext cx="7131000" cy="4946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KM is viewed as major component to improve companies capital.</a:t>
            </a:r>
            <a:endParaRPr sz="1800">
              <a:latin typeface="Trebuchet MS"/>
              <a:ea typeface="Trebuchet MS"/>
              <a:cs typeface="Trebuchet MS"/>
              <a:sym typeface="Trebuchet MS"/>
            </a:endParaRPr>
          </a:p>
          <a:p>
            <a:pPr marL="457200" lvl="0" indent="-342900" algn="l" rtl="0">
              <a:spcBef>
                <a:spcPts val="0"/>
              </a:spcBef>
              <a:spcAft>
                <a:spcPts val="0"/>
              </a:spcAft>
              <a:buSzPts val="1800"/>
              <a:buFont typeface="Trebuchet MS"/>
              <a:buChar char="❏"/>
            </a:pPr>
            <a:r>
              <a:rPr lang="en-US" sz="1800">
                <a:latin typeface="Trebuchet MS"/>
                <a:ea typeface="Trebuchet MS"/>
                <a:cs typeface="Trebuchet MS"/>
                <a:sym typeface="Trebuchet MS"/>
              </a:rPr>
              <a:t>KM as way of life a</a:t>
            </a:r>
            <a:r>
              <a:rPr lang="en-US" sz="1800">
                <a:solidFill>
                  <a:schemeClr val="dk1"/>
                </a:solidFill>
                <a:latin typeface="Trebuchet MS"/>
                <a:ea typeface="Trebuchet MS"/>
                <a:cs typeface="Trebuchet MS"/>
                <a:sym typeface="Trebuchet MS"/>
              </a:rPr>
              <a:t>nd focus on conscious learning through continuous realization of the need to build the knowledge base of the organization.</a:t>
            </a: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a:p>
            <a:pPr marL="457200" lvl="0" indent="-342900" algn="l" rtl="0">
              <a:spcBef>
                <a:spcPts val="0"/>
              </a:spcBef>
              <a:spcAft>
                <a:spcPts val="0"/>
              </a:spcAft>
              <a:buSzPts val="1800"/>
              <a:buChar char="❏"/>
            </a:pPr>
            <a:r>
              <a:rPr lang="en-US" sz="1800">
                <a:solidFill>
                  <a:schemeClr val="dk1"/>
                </a:solidFill>
                <a:latin typeface="Trebuchet MS"/>
                <a:ea typeface="Trebuchet MS"/>
                <a:cs typeface="Trebuchet MS"/>
                <a:sym typeface="Trebuchet MS"/>
              </a:rPr>
              <a:t>The basis for KM initiative and process design is to consciously </a:t>
            </a:r>
            <a:r>
              <a:rPr lang="en-US" sz="1800">
                <a:latin typeface="Trebuchet MS"/>
                <a:ea typeface="Trebuchet MS"/>
                <a:cs typeface="Trebuchet MS"/>
                <a:sym typeface="Trebuchet MS"/>
              </a:rPr>
              <a:t>“ </a:t>
            </a:r>
            <a:r>
              <a:rPr lang="en-US" sz="1800" b="1">
                <a:latin typeface="Trebuchet MS"/>
                <a:ea typeface="Trebuchet MS"/>
                <a:cs typeface="Trebuchet MS"/>
                <a:sym typeface="Trebuchet MS"/>
              </a:rPr>
              <a:t>Identify what knowledge is already exist and what still need to know, </a:t>
            </a:r>
            <a:r>
              <a:rPr lang="en-US" sz="1800" b="1">
                <a:solidFill>
                  <a:schemeClr val="dk1"/>
                </a:solidFill>
                <a:latin typeface="Trebuchet MS"/>
                <a:ea typeface="Trebuchet MS"/>
                <a:cs typeface="Trebuchet MS"/>
                <a:sym typeface="Trebuchet MS"/>
              </a:rPr>
              <a:t>where to get this knowledge from &amp; how efficiently and effectively this knowledge is put to use to meet organization goals and challenges.</a:t>
            </a:r>
            <a:r>
              <a:rPr lang="en-US" sz="1800">
                <a:latin typeface="Trebuchet MS"/>
                <a:ea typeface="Trebuchet MS"/>
                <a:cs typeface="Trebuchet MS"/>
                <a:sym typeface="Trebuchet MS"/>
              </a:rPr>
              <a:t>”</a:t>
            </a:r>
            <a:endParaRPr sz="1800">
              <a:latin typeface="Trebuchet MS"/>
              <a:ea typeface="Trebuchet MS"/>
              <a:cs typeface="Trebuchet MS"/>
              <a:sym typeface="Trebuchet MS"/>
            </a:endParaRPr>
          </a:p>
          <a:p>
            <a:pPr marL="457200" lvl="0" indent="-342900" algn="l" rtl="0">
              <a:lnSpc>
                <a:spcPct val="115000"/>
              </a:lnSpc>
              <a:spcBef>
                <a:spcPts val="0"/>
              </a:spcBef>
              <a:spcAft>
                <a:spcPts val="0"/>
              </a:spcAft>
              <a:buSzPts val="1800"/>
              <a:buFont typeface="Trebuchet MS"/>
              <a:buChar char="❏"/>
            </a:pPr>
            <a:r>
              <a:rPr lang="en-US" sz="1800">
                <a:solidFill>
                  <a:schemeClr val="dk1"/>
                </a:solidFill>
                <a:latin typeface="Trebuchet MS"/>
                <a:ea typeface="Trebuchet MS"/>
                <a:cs typeface="Trebuchet MS"/>
                <a:sym typeface="Trebuchet MS"/>
              </a:rPr>
              <a:t>The reward and recognition around knowledge management activities are structured in a manner to strengthen and nurture the KM culture at TCL.</a:t>
            </a:r>
            <a:endParaRPr sz="18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73a26931e9_0_8"/>
          <p:cNvSpPr txBox="1"/>
          <p:nvPr/>
        </p:nvSpPr>
        <p:spPr>
          <a:xfrm>
            <a:off x="1228725" y="1266825"/>
            <a:ext cx="7820100" cy="39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solidFill>
                  <a:srgbClr val="FF0000"/>
                </a:solidFill>
                <a:latin typeface="Lora"/>
                <a:ea typeface="Lora"/>
                <a:cs typeface="Lora"/>
                <a:sym typeface="Lora"/>
              </a:rPr>
              <a:t>                                                                                                         </a:t>
            </a:r>
            <a:r>
              <a:rPr lang="en-US" sz="1600">
                <a:solidFill>
                  <a:srgbClr val="FF0000"/>
                </a:solidFill>
                <a:latin typeface="Lora"/>
                <a:ea typeface="Lora"/>
                <a:cs typeface="Lora"/>
                <a:sym typeface="Lora"/>
              </a:rPr>
              <a:t> KM - Key Initiative in TCL</a:t>
            </a:r>
            <a:r>
              <a:rPr lang="en-US" sz="1600" b="1" i="1" u="sng">
                <a:solidFill>
                  <a:schemeClr val="dk1"/>
                </a:solidFill>
                <a:latin typeface="Lora"/>
                <a:ea typeface="Lora"/>
                <a:cs typeface="Lora"/>
                <a:sym typeface="Lora"/>
              </a:rPr>
              <a:t>   </a:t>
            </a:r>
            <a:endParaRPr sz="1600"/>
          </a:p>
        </p:txBody>
      </p:sp>
      <p:sp>
        <p:nvSpPr>
          <p:cNvPr id="80" name="Google Shape;80;g73a26931e9_0_8"/>
          <p:cNvSpPr txBox="1"/>
          <p:nvPr/>
        </p:nvSpPr>
        <p:spPr>
          <a:xfrm>
            <a:off x="112425" y="1657425"/>
            <a:ext cx="7820100" cy="497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0000"/>
              </a:buClr>
              <a:buSzPts val="1400"/>
              <a:buFont typeface="Trebuchet MS"/>
              <a:buAutoNum type="arabicPeriod"/>
            </a:pPr>
            <a:r>
              <a:rPr lang="en-US">
                <a:solidFill>
                  <a:srgbClr val="FF0000"/>
                </a:solidFill>
                <a:latin typeface="Trebuchet MS"/>
                <a:ea typeface="Trebuchet MS"/>
                <a:cs typeface="Trebuchet MS"/>
                <a:sym typeface="Trebuchet MS"/>
              </a:rPr>
              <a:t>Story Capture(Titli)</a:t>
            </a:r>
            <a:r>
              <a:rPr lang="en-US">
                <a:latin typeface="Trebuchet MS"/>
                <a:ea typeface="Trebuchet MS"/>
                <a:cs typeface="Trebuchet MS"/>
                <a:sym typeface="Trebuchet MS"/>
              </a:rPr>
              <a:t> : </a:t>
            </a:r>
            <a:r>
              <a:rPr lang="en-US">
                <a:solidFill>
                  <a:schemeClr val="dk1"/>
                </a:solidFill>
                <a:latin typeface="Trebuchet MS"/>
                <a:ea typeface="Trebuchet MS"/>
                <a:cs typeface="Trebuchet MS"/>
                <a:sym typeface="Trebuchet MS"/>
              </a:rPr>
              <a:t>TCL is more than 65 years old company and with this vast experience, what comes naturally is a huge pool of tacit knowledge amongst its existing employees(with experience of 30 - 40 years) .  All this knowledge is stored and harvested and codified and documented and making  knowledge available for “sharing” and “seeking” to employees across the locations. Titli also is intended for cross pollination of ideas, experiences, and learning’s from each other’s failures and Successes.TATA have developed a unique concept of listeners , those employees who listen are provided with structured training into active and passive listening. A listener is also trained to capture tacit knowledge in the specified formats and submit.</a:t>
            </a:r>
            <a:endParaRPr>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a:solidFill>
                <a:schemeClr val="dk1"/>
              </a:solidFill>
              <a:latin typeface="Trebuchet MS"/>
              <a:ea typeface="Trebuchet MS"/>
              <a:cs typeface="Trebuchet MS"/>
              <a:sym typeface="Trebuchet MS"/>
            </a:endParaRPr>
          </a:p>
          <a:p>
            <a:pPr marL="457200" lvl="0" indent="-317500" algn="l" rtl="0">
              <a:spcBef>
                <a:spcPts val="0"/>
              </a:spcBef>
              <a:spcAft>
                <a:spcPts val="0"/>
              </a:spcAft>
              <a:buClr>
                <a:srgbClr val="FF0000"/>
              </a:buClr>
              <a:buSzPts val="1400"/>
              <a:buFont typeface="Trebuchet MS"/>
              <a:buAutoNum type="arabicPeriod"/>
            </a:pPr>
            <a:r>
              <a:rPr lang="en-US">
                <a:solidFill>
                  <a:srgbClr val="FF0000"/>
                </a:solidFill>
                <a:latin typeface="Trebuchet MS"/>
                <a:ea typeface="Trebuchet MS"/>
                <a:cs typeface="Trebuchet MS"/>
                <a:sym typeface="Trebuchet MS"/>
              </a:rPr>
              <a:t>Senior Leader Talk : </a:t>
            </a:r>
            <a:r>
              <a:rPr lang="en-US">
                <a:solidFill>
                  <a:schemeClr val="dk1"/>
                </a:solidFill>
                <a:latin typeface="Trebuchet MS"/>
                <a:ea typeface="Trebuchet MS"/>
                <a:cs typeface="Trebuchet MS"/>
                <a:sym typeface="Trebuchet MS"/>
              </a:rPr>
              <a:t>Every month there are talks given by a senior leader from the executive committee to all TCL employees via webex and video conferencing wherein valuable learning and knowledge is shared. These talks provide a platform for knowledge dissemination from the senior leaders.</a:t>
            </a:r>
            <a:endParaRPr>
              <a:solidFill>
                <a:schemeClr val="dk1"/>
              </a:solidFill>
              <a:latin typeface="Trebuchet MS"/>
              <a:ea typeface="Trebuchet MS"/>
              <a:cs typeface="Trebuchet MS"/>
              <a:sym typeface="Trebuchet MS"/>
            </a:endParaRPr>
          </a:p>
          <a:p>
            <a:pPr marL="457200" lvl="0" indent="0" algn="l" rtl="0">
              <a:spcBef>
                <a:spcPts val="0"/>
              </a:spcBef>
              <a:spcAft>
                <a:spcPts val="0"/>
              </a:spcAft>
              <a:buNone/>
            </a:pPr>
            <a:endParaRPr>
              <a:solidFill>
                <a:schemeClr val="dk1"/>
              </a:solidFill>
              <a:latin typeface="Trebuchet MS"/>
              <a:ea typeface="Trebuchet MS"/>
              <a:cs typeface="Trebuchet MS"/>
              <a:sym typeface="Trebuchet MS"/>
            </a:endParaRPr>
          </a:p>
          <a:p>
            <a:pPr marL="457200" lvl="0" indent="-317500" algn="l" rtl="0">
              <a:lnSpc>
                <a:spcPct val="115000"/>
              </a:lnSpc>
              <a:spcBef>
                <a:spcPts val="0"/>
              </a:spcBef>
              <a:spcAft>
                <a:spcPts val="0"/>
              </a:spcAft>
              <a:buClr>
                <a:srgbClr val="FF0000"/>
              </a:buClr>
              <a:buSzPts val="1400"/>
              <a:buFont typeface="Trebuchet MS"/>
              <a:buAutoNum type="arabicPeriod"/>
            </a:pPr>
            <a:r>
              <a:rPr lang="en-US">
                <a:solidFill>
                  <a:srgbClr val="FF0000"/>
                </a:solidFill>
                <a:latin typeface="Trebuchet MS"/>
                <a:ea typeface="Trebuchet MS"/>
                <a:cs typeface="Trebuchet MS"/>
                <a:sym typeface="Trebuchet MS"/>
              </a:rPr>
              <a:t>K-Capture from SuperAnnuating Employees: </a:t>
            </a:r>
            <a:r>
              <a:rPr lang="en-US">
                <a:solidFill>
                  <a:schemeClr val="dk1"/>
                </a:solidFill>
                <a:latin typeface="Trebuchet MS"/>
                <a:ea typeface="Trebuchet MS"/>
                <a:cs typeface="Trebuchet MS"/>
                <a:sym typeface="Trebuchet MS"/>
              </a:rPr>
              <a:t>Tacit knowledge is carried as individual memory, when employees leave, the overall organizational memory also suffers a setback that eventually causes reduced performance and efficiency. For capturing the tacit knowledge, based on the case a K- capturer is mapped with superannuating employees and on a one-to-one discussion; the outcomes of the same are captured in the explicit form called “Memoirs”. TCL has separate processes in place for capture and transfer of knowledge from each employee.</a:t>
            </a:r>
            <a:endParaRPr>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12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2855</Words>
  <Application>Microsoft Office PowerPoint</Application>
  <PresentationFormat>On-screen Show (4:3)</PresentationFormat>
  <Paragraphs>287</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Trebuchet MS</vt:lpstr>
      <vt:lpstr>Calibri</vt:lpstr>
      <vt:lpstr>Lora</vt:lpstr>
      <vt:lpstr>Arial</vt:lpstr>
      <vt:lpstr>Noto Sans Symbols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dc:creator>
  <cp:lastModifiedBy>Mahesh babu</cp:lastModifiedBy>
  <cp:revision>1</cp:revision>
  <dcterms:created xsi:type="dcterms:W3CDTF">2020-04-04T14:48:00Z</dcterms:created>
  <dcterms:modified xsi:type="dcterms:W3CDTF">2020-04-16T08:08:03Z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