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83" r:id="rId2"/>
    <p:sldId id="260" r:id="rId3"/>
    <p:sldId id="276" r:id="rId4"/>
    <p:sldId id="279" r:id="rId5"/>
    <p:sldId id="280" r:id="rId6"/>
    <p:sldId id="281" r:id="rId7"/>
    <p:sldId id="282" r:id="rId8"/>
    <p:sldId id="265" r:id="rId9"/>
    <p:sldId id="266" r:id="rId10"/>
    <p:sldId id="267" r:id="rId11"/>
    <p:sldId id="273" r:id="rId12"/>
    <p:sldId id="274" r:id="rId13"/>
    <p:sldId id="275" r:id="rId14"/>
    <p:sldId id="268" r:id="rId15"/>
    <p:sldId id="269" r:id="rId16"/>
    <p:sldId id="270" r:id="rId17"/>
    <p:sldId id="278" r:id="rId18"/>
    <p:sldId id="271" r:id="rId19"/>
    <p:sldId id="277"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3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7655BC-0762-42DB-8C4C-4B5A53BC21E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180648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655BC-0762-42DB-8C4C-4B5A53BC21E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144531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655BC-0762-42DB-8C4C-4B5A53BC21E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310853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655BC-0762-42DB-8C4C-4B5A53BC21E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295884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655BC-0762-42DB-8C4C-4B5A53BC21E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136590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7655BC-0762-42DB-8C4C-4B5A53BC21EC}"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106538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7655BC-0762-42DB-8C4C-4B5A53BC21EC}"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69669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7655BC-0762-42DB-8C4C-4B5A53BC21EC}"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333867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655BC-0762-42DB-8C4C-4B5A53BC21EC}"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137807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655BC-0762-42DB-8C4C-4B5A53BC21EC}"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340442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655BC-0762-42DB-8C4C-4B5A53BC21EC}"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AE884-96BB-4B1B-BCB2-F4661FAFC619}" type="slidenum">
              <a:rPr lang="en-US" smtClean="0"/>
              <a:t>‹#›</a:t>
            </a:fld>
            <a:endParaRPr lang="en-US"/>
          </a:p>
        </p:txBody>
      </p:sp>
    </p:spTree>
    <p:extLst>
      <p:ext uri="{BB962C8B-B14F-4D97-AF65-F5344CB8AC3E}">
        <p14:creationId xmlns:p14="http://schemas.microsoft.com/office/powerpoint/2010/main" val="221736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655BC-0762-42DB-8C4C-4B5A53BC21EC}" type="datetimeFigureOut">
              <a:rPr lang="en-US" smtClean="0"/>
              <a:t>6/30/2022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AE884-96BB-4B1B-BCB2-F4661FAFC619}" type="slidenum">
              <a:rPr lang="en-US" smtClean="0"/>
              <a:t>‹#›</a:t>
            </a:fld>
            <a:endParaRPr lang="en-US"/>
          </a:p>
        </p:txBody>
      </p:sp>
    </p:spTree>
    <p:extLst>
      <p:ext uri="{BB962C8B-B14F-4D97-AF65-F5344CB8AC3E}">
        <p14:creationId xmlns:p14="http://schemas.microsoft.com/office/powerpoint/2010/main" val="26333470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D2D549-A2AD-6062-F5C1-EF68A011C173}"/>
              </a:ext>
            </a:extLst>
          </p:cNvPr>
          <p:cNvSpPr txBox="1">
            <a:spLocks/>
          </p:cNvSpPr>
          <p:nvPr/>
        </p:nvSpPr>
        <p:spPr>
          <a:xfrm>
            <a:off x="806408" y="418687"/>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a:p>
        </p:txBody>
      </p:sp>
      <p:pic>
        <p:nvPicPr>
          <p:cNvPr id="10" name="Content Placeholder 4">
            <a:extLst>
              <a:ext uri="{FF2B5EF4-FFF2-40B4-BE49-F238E27FC236}">
                <a16:creationId xmlns:a16="http://schemas.microsoft.com/office/drawing/2014/main" id="{BC725BDD-F89F-9189-018E-7BCF23BE2E70}"/>
              </a:ext>
            </a:extLst>
          </p:cNvPr>
          <p:cNvPicPr>
            <a:picLocks noGrp="1"/>
          </p:cNvPicPr>
          <p:nvPr>
            <p:ph idx="1"/>
          </p:nvPr>
        </p:nvPicPr>
        <p:blipFill>
          <a:blip r:embed="rId2"/>
          <a:stretch>
            <a:fillRect/>
          </a:stretch>
        </p:blipFill>
        <p:spPr>
          <a:xfrm>
            <a:off x="4794294" y="57927"/>
            <a:ext cx="1428949" cy="1562318"/>
          </a:xfrm>
          <a:prstGeom prst="rect">
            <a:avLst/>
          </a:prstGeom>
        </p:spPr>
      </p:pic>
      <p:sp>
        <p:nvSpPr>
          <p:cNvPr id="11" name="TextBox 10">
            <a:extLst>
              <a:ext uri="{FF2B5EF4-FFF2-40B4-BE49-F238E27FC236}">
                <a16:creationId xmlns:a16="http://schemas.microsoft.com/office/drawing/2014/main" id="{C941FC21-B684-CF0D-DC3B-EDFAB0052480}"/>
              </a:ext>
            </a:extLst>
          </p:cNvPr>
          <p:cNvSpPr txBox="1"/>
          <p:nvPr/>
        </p:nvSpPr>
        <p:spPr>
          <a:xfrm>
            <a:off x="3846251" y="1533646"/>
            <a:ext cx="6094520" cy="646331"/>
          </a:xfrm>
          <a:prstGeom prst="rect">
            <a:avLst/>
          </a:prstGeom>
          <a:noFill/>
        </p:spPr>
        <p:txBody>
          <a:bodyPr wrap="square">
            <a:spAutoFit/>
          </a:bodyPr>
          <a:lstStyle/>
          <a:p>
            <a:r>
              <a:rPr lang="en-IN" sz="3600" dirty="0">
                <a:effectLst/>
                <a:latin typeface="Calibri" panose="020F0502020204030204" pitchFamily="34" charset="0"/>
                <a:ea typeface="Calibri" panose="020F0502020204030204" pitchFamily="34" charset="0"/>
              </a:rPr>
              <a:t>A Project report on </a:t>
            </a:r>
            <a:endParaRPr lang="en-IN" sz="3600" dirty="0"/>
          </a:p>
        </p:txBody>
      </p:sp>
      <p:sp>
        <p:nvSpPr>
          <p:cNvPr id="12" name="TextBox 11">
            <a:extLst>
              <a:ext uri="{FF2B5EF4-FFF2-40B4-BE49-F238E27FC236}">
                <a16:creationId xmlns:a16="http://schemas.microsoft.com/office/drawing/2014/main" id="{D7CF606A-DBCD-E089-52C7-335B3D86DDB8}"/>
              </a:ext>
            </a:extLst>
          </p:cNvPr>
          <p:cNvSpPr txBox="1"/>
          <p:nvPr/>
        </p:nvSpPr>
        <p:spPr>
          <a:xfrm>
            <a:off x="2834565" y="2316921"/>
            <a:ext cx="6327560" cy="595932"/>
          </a:xfrm>
          <a:prstGeom prst="rect">
            <a:avLst/>
          </a:prstGeom>
          <a:noFill/>
        </p:spPr>
        <p:txBody>
          <a:bodyPr wrap="square">
            <a:spAutoFit/>
          </a:bodyPr>
          <a:lstStyle/>
          <a:p>
            <a:pPr marR="1071245" algn="r">
              <a:lnSpc>
                <a:spcPct val="107000"/>
              </a:lnSpc>
              <a:spcAft>
                <a:spcPts val="615"/>
              </a:spcAft>
            </a:pPr>
            <a:r>
              <a:rPr lang="en-US" sz="3200" b="1" kern="0" dirty="0">
                <a:latin typeface="Calibri" panose="020F0502020204030204" pitchFamily="34" charset="0"/>
                <a:ea typeface="Calibri" panose="020F0502020204030204" pitchFamily="34" charset="0"/>
              </a:rPr>
              <a:t>R</a:t>
            </a:r>
            <a:r>
              <a:rPr lang="en-IN" sz="3200" b="1" kern="0" dirty="0" err="1">
                <a:latin typeface="Calibri" panose="020F0502020204030204" pitchFamily="34" charset="0"/>
                <a:ea typeface="Calibri" panose="020F0502020204030204" pitchFamily="34" charset="0"/>
              </a:rPr>
              <a:t>estaurant</a:t>
            </a:r>
            <a:r>
              <a:rPr lang="en-IN" sz="3200" b="1" kern="0" dirty="0">
                <a:latin typeface="Calibri" panose="020F0502020204030204" pitchFamily="34" charset="0"/>
                <a:ea typeface="Calibri" panose="020F0502020204030204" pitchFamily="34" charset="0"/>
              </a:rPr>
              <a:t> Billing System</a:t>
            </a:r>
            <a:endParaRPr lang="en-IN" sz="3200" b="1" kern="0"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AC0790B2-ACB6-16CC-EC71-E2F06AAEF9C2}"/>
              </a:ext>
            </a:extLst>
          </p:cNvPr>
          <p:cNvSpPr txBox="1"/>
          <p:nvPr/>
        </p:nvSpPr>
        <p:spPr>
          <a:xfrm>
            <a:off x="3165260" y="3294936"/>
            <a:ext cx="6094520" cy="3100401"/>
          </a:xfrm>
          <a:prstGeom prst="rect">
            <a:avLst/>
          </a:prstGeom>
          <a:noFill/>
        </p:spPr>
        <p:txBody>
          <a:bodyPr wrap="square">
            <a:spAutoFit/>
          </a:bodyPr>
          <a:lstStyle/>
          <a:p>
            <a:pPr marR="1343025" algn="ctr">
              <a:lnSpc>
                <a:spcPct val="107000"/>
              </a:lnSpc>
              <a:spcAft>
                <a:spcPts val="865"/>
              </a:spcAft>
            </a:pPr>
            <a:r>
              <a:rPr lang="en-IN" sz="2800" dirty="0">
                <a:effectLst/>
                <a:latin typeface="Calibri" panose="020F0502020204030204" pitchFamily="34" charset="0"/>
                <a:ea typeface="Calibri" panose="020F0502020204030204" pitchFamily="34" charset="0"/>
              </a:rPr>
              <a:t>By</a:t>
            </a:r>
            <a:r>
              <a:rPr lang="en-IN" sz="2800" i="1" dirty="0">
                <a:effectLst/>
                <a:latin typeface="Calibri" panose="020F0502020204030204" pitchFamily="34"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a:lnSpc>
                <a:spcPct val="107000"/>
              </a:lnSpc>
              <a:spcAft>
                <a:spcPts val="800"/>
              </a:spcAft>
              <a:tabLst>
                <a:tab pos="2327910" algn="ctr"/>
              </a:tabLst>
            </a:pPr>
            <a:r>
              <a:rPr lang="en-IN" sz="1400" i="1" dirty="0">
                <a:effectLst/>
                <a:latin typeface="Calibri" panose="020F0502020204030204" pitchFamily="34" charset="0"/>
                <a:ea typeface="Calibri" panose="020F0502020204030204" pitchFamily="34" charset="0"/>
              </a:rPr>
              <a:t>    </a:t>
            </a:r>
            <a:r>
              <a:rPr lang="en-IN" sz="2400" i="1" baseline="-25000" dirty="0">
                <a:effectLst/>
                <a:latin typeface="Calibri" panose="020F0502020204030204" pitchFamily="34" charset="0"/>
                <a:ea typeface="Calibri" panose="020F0502020204030204" pitchFamily="34" charset="0"/>
              </a:rPr>
              <a:t> 	   </a:t>
            </a:r>
            <a:r>
              <a:rPr lang="en-IN" sz="2800" b="1" i="1" u="sng" dirty="0">
                <a:effectLst/>
                <a:uFill>
                  <a:solidFill>
                    <a:srgbClr val="000000"/>
                  </a:solidFill>
                </a:uFill>
                <a:latin typeface="Calibri" panose="020F0502020204030204" pitchFamily="34" charset="0"/>
                <a:ea typeface="Calibri" panose="020F0502020204030204" pitchFamily="34" charset="0"/>
              </a:rPr>
              <a:t>Name                                  Roll no</a:t>
            </a:r>
            <a:r>
              <a:rPr lang="en-IN" sz="2800" b="1" i="1" dirty="0">
                <a:effectLst/>
                <a:latin typeface="Calibri" panose="020F0502020204030204" pitchFamily="34" charset="0"/>
                <a:ea typeface="Calibri" panose="020F0502020204030204" pitchFamily="34" charset="0"/>
              </a:rPr>
              <a:t> </a:t>
            </a:r>
            <a:r>
              <a:rPr lang="en-IN" sz="2800" b="1" dirty="0">
                <a:effectLst/>
                <a:latin typeface="Calibri" panose="020F0502020204030204" pitchFamily="34" charset="0"/>
                <a:ea typeface="Calibri" panose="020F0502020204030204" pitchFamily="34" charset="0"/>
              </a:rPr>
              <a:t> </a:t>
            </a:r>
            <a:endParaRPr lang="en-IN" sz="1200" b="1" dirty="0">
              <a:latin typeface="Calibri" panose="020F0502020204030204" pitchFamily="34" charset="0"/>
              <a:ea typeface="Calibri" panose="020F0502020204030204" pitchFamily="34" charset="0"/>
            </a:endParaRPr>
          </a:p>
          <a:p>
            <a:pPr>
              <a:lnSpc>
                <a:spcPct val="107000"/>
              </a:lnSpc>
              <a:spcAft>
                <a:spcPts val="800"/>
              </a:spcAft>
              <a:tabLst>
                <a:tab pos="2327910" algn="ctr"/>
              </a:tabLst>
            </a:pPr>
            <a:endParaRPr lang="en-IN" sz="1200" dirty="0">
              <a:effectLst/>
              <a:latin typeface="Calibri" panose="020F0502020204030204" pitchFamily="34" charset="0"/>
              <a:ea typeface="Calibri" panose="020F0502020204030204" pitchFamily="34" charset="0"/>
            </a:endParaRPr>
          </a:p>
          <a:p>
            <a:pPr>
              <a:lnSpc>
                <a:spcPct val="107000"/>
              </a:lnSpc>
              <a:spcAft>
                <a:spcPts val="800"/>
              </a:spcAft>
              <a:tabLst>
                <a:tab pos="2317750" algn="ctr"/>
              </a:tabLst>
            </a:pPr>
            <a:r>
              <a:rPr lang="en-IN" sz="2800" b="1" dirty="0">
                <a:effectLst/>
                <a:latin typeface="Calibri" panose="020F0502020204030204" pitchFamily="34" charset="0"/>
                <a:ea typeface="Calibri" panose="020F0502020204030204" pitchFamily="34" charset="0"/>
              </a:rPr>
              <a:t>1.Mahesh Khairkar            21 545  2.Gaurav </a:t>
            </a:r>
            <a:r>
              <a:rPr lang="en-IN" sz="2800" b="1" dirty="0" err="1">
                <a:effectLst/>
                <a:latin typeface="Calibri" panose="020F0502020204030204" pitchFamily="34" charset="0"/>
                <a:ea typeface="Calibri" panose="020F0502020204030204" pitchFamily="34" charset="0"/>
              </a:rPr>
              <a:t>Khadke</a:t>
            </a:r>
            <a:r>
              <a:rPr lang="en-IN" sz="2800" b="1" dirty="0">
                <a:effectLst/>
                <a:latin typeface="Calibri" panose="020F0502020204030204" pitchFamily="34" charset="0"/>
                <a:ea typeface="Calibri" panose="020F0502020204030204" pitchFamily="34" charset="0"/>
              </a:rPr>
              <a:t>                21508  </a:t>
            </a:r>
            <a:endParaRPr lang="en-IN" sz="1200" dirty="0">
              <a:effectLst/>
              <a:latin typeface="Calibri" panose="020F0502020204030204" pitchFamily="34" charset="0"/>
              <a:ea typeface="Calibri" panose="020F0502020204030204" pitchFamily="34" charset="0"/>
            </a:endParaRPr>
          </a:p>
          <a:p>
            <a:pPr>
              <a:lnSpc>
                <a:spcPct val="107000"/>
              </a:lnSpc>
              <a:spcAft>
                <a:spcPts val="800"/>
              </a:spcAft>
            </a:pPr>
            <a:r>
              <a:rPr lang="en-IN" sz="2800" b="1" dirty="0">
                <a:effectLst/>
                <a:latin typeface="Calibri" panose="020F0502020204030204" pitchFamily="34" charset="0"/>
                <a:ea typeface="Calibri" panose="020F0502020204030204" pitchFamily="34" charset="0"/>
              </a:rPr>
              <a:t>3.Ravindra </a:t>
            </a:r>
            <a:r>
              <a:rPr lang="en-IN" sz="2800" b="1" dirty="0" err="1">
                <a:effectLst/>
                <a:latin typeface="Calibri" panose="020F0502020204030204" pitchFamily="34" charset="0"/>
                <a:ea typeface="Calibri" panose="020F0502020204030204" pitchFamily="34" charset="0"/>
              </a:rPr>
              <a:t>Kamble</a:t>
            </a:r>
            <a:r>
              <a:rPr lang="en-IN" sz="2800" b="1" dirty="0">
                <a:effectLst/>
                <a:latin typeface="Calibri" panose="020F0502020204030204" pitchFamily="34" charset="0"/>
                <a:ea typeface="Calibri" panose="020F0502020204030204" pitchFamily="34" charset="0"/>
              </a:rPr>
              <a:t>             21515 </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0576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291" y="711200"/>
            <a:ext cx="9047018" cy="889000"/>
          </a:xfrm>
        </p:spPr>
        <p:txBody>
          <a:bodyPr>
            <a:noAutofit/>
          </a:bodyPr>
          <a:lstStyle/>
          <a:p>
            <a:pPr marL="857250" indent="-857250">
              <a:buFont typeface="Wingdings" panose="05000000000000000000" pitchFamily="2" charset="2"/>
              <a:buChar char="Ø"/>
            </a:pPr>
            <a:r>
              <a:rPr lang="en-US" b="1" u="sng" dirty="0"/>
              <a:t>MODULES</a:t>
            </a:r>
          </a:p>
        </p:txBody>
      </p:sp>
      <p:sp>
        <p:nvSpPr>
          <p:cNvPr id="3" name="Subtitle 2"/>
          <p:cNvSpPr>
            <a:spLocks noGrp="1"/>
          </p:cNvSpPr>
          <p:nvPr>
            <p:ph type="subTitle" idx="1"/>
          </p:nvPr>
        </p:nvSpPr>
        <p:spPr>
          <a:xfrm>
            <a:off x="965151" y="1771630"/>
            <a:ext cx="10002981" cy="4904509"/>
          </a:xfrm>
        </p:spPr>
        <p:txBody>
          <a:bodyPr/>
          <a:lstStyle/>
          <a:p>
            <a:pPr marL="342900" marR="0" lvl="0" indent="-342900" algn="r">
              <a:lnSpc>
                <a:spcPct val="107000"/>
              </a:lnSpc>
              <a:spcBef>
                <a:spcPts val="0"/>
              </a:spcBef>
              <a:spcAft>
                <a:spcPts val="800"/>
              </a:spcAft>
              <a:buFont typeface="Arial" panose="020B0604020202020204" pitchFamily="34" charset="0"/>
              <a:buChar char="•"/>
            </a:pPr>
            <a:r>
              <a:rPr lang="en-US" sz="3200" b="1" dirty="0">
                <a:effectLst/>
                <a:latin typeface="Times New Roman" panose="02020603050405020304" pitchFamily="18" charset="0"/>
                <a:ea typeface="Times New Roman" panose="02020603050405020304" pitchFamily="18" charset="0"/>
                <a:cs typeface="Mangal" panose="02040503050203030202" pitchFamily="18" charset="0"/>
              </a:rPr>
              <a:t>Bills Management module</a:t>
            </a:r>
            <a:r>
              <a:rPr lang="en-US" sz="3200" dirty="0">
                <a:effectLst/>
                <a:latin typeface="Times New Roman" panose="02020603050405020304" pitchFamily="18" charset="0"/>
                <a:ea typeface="Times New Roman" panose="02020603050405020304" pitchFamily="18" charset="0"/>
                <a:cs typeface="Mangal" panose="02040503050203030202" pitchFamily="18" charset="0"/>
              </a:rPr>
              <a:t>: Used for managing the bill     details.</a:t>
            </a:r>
            <a:endParaRPr lang="en-US" sz="32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3200" b="1" dirty="0">
                <a:effectLst/>
                <a:latin typeface="Times New Roman" panose="02020603050405020304" pitchFamily="18" charset="0"/>
                <a:ea typeface="Times New Roman" panose="02020603050405020304" pitchFamily="18" charset="0"/>
                <a:cs typeface="Mangal" panose="02040503050203030202" pitchFamily="18" charset="0"/>
              </a:rPr>
              <a:t>Payment module</a:t>
            </a:r>
            <a:r>
              <a:rPr lang="en-US" sz="3200" dirty="0">
                <a:effectLst/>
                <a:latin typeface="Times New Roman" panose="02020603050405020304" pitchFamily="18" charset="0"/>
                <a:ea typeface="Times New Roman" panose="02020603050405020304" pitchFamily="18" charset="0"/>
                <a:cs typeface="Mangal" panose="02040503050203030202" pitchFamily="18" charset="0"/>
              </a:rPr>
              <a:t>: Used for managing the payment details.</a:t>
            </a:r>
            <a:endParaRPr lang="en-US" sz="32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3200" b="1" dirty="0">
                <a:effectLst/>
                <a:latin typeface="Times New Roman" panose="02020603050405020304" pitchFamily="18" charset="0"/>
                <a:ea typeface="Times New Roman" panose="02020603050405020304" pitchFamily="18" charset="0"/>
                <a:cs typeface="Mangal" panose="02040503050203030202" pitchFamily="18" charset="0"/>
              </a:rPr>
              <a:t>Receipt module</a:t>
            </a:r>
            <a:r>
              <a:rPr lang="en-US" sz="3200" dirty="0">
                <a:effectLst/>
                <a:latin typeface="Times New Roman" panose="02020603050405020304" pitchFamily="18" charset="0"/>
                <a:ea typeface="Times New Roman" panose="02020603050405020304" pitchFamily="18" charset="0"/>
                <a:cs typeface="Mangal" panose="02040503050203030202" pitchFamily="18" charset="0"/>
              </a:rPr>
              <a:t>: Used for managing the receipt information.</a:t>
            </a:r>
            <a:endParaRPr lang="en-US" sz="32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3200" b="1" dirty="0">
                <a:effectLst/>
                <a:latin typeface="Times New Roman" panose="02020603050405020304" pitchFamily="18" charset="0"/>
                <a:ea typeface="Times New Roman" panose="02020603050405020304" pitchFamily="18" charset="0"/>
                <a:cs typeface="Mangal" panose="02040503050203030202" pitchFamily="18" charset="0"/>
              </a:rPr>
              <a:t>Users</a:t>
            </a:r>
            <a:r>
              <a:rPr lang="en-US" sz="3200" dirty="0">
                <a:effectLst/>
                <a:latin typeface="Times New Roman" panose="02020603050405020304" pitchFamily="18" charset="0"/>
                <a:ea typeface="Times New Roman" panose="02020603050405020304" pitchFamily="18" charset="0"/>
                <a:cs typeface="Mangal" panose="02040503050203030202" pitchFamily="18" charset="0"/>
              </a:rPr>
              <a:t>: Used for managing the users of the system.</a:t>
            </a:r>
            <a:endParaRPr lang="en-US" sz="3200" dirty="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39" y="261495"/>
            <a:ext cx="11260121" cy="63350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5" y="228153"/>
            <a:ext cx="11393490" cy="64016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34" y="242443"/>
            <a:ext cx="11336332" cy="63731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8655"/>
            <a:ext cx="9144000" cy="1281545"/>
          </a:xfrm>
        </p:spPr>
        <p:txBody>
          <a:bodyPr>
            <a:normAutofit/>
          </a:bodyPr>
          <a:lstStyle/>
          <a:p>
            <a:pPr marL="457200" indent="-457200">
              <a:buFont typeface="Wingdings" panose="05000000000000000000" pitchFamily="2" charset="2"/>
              <a:buChar char="Ø"/>
            </a:pPr>
            <a:r>
              <a:rPr lang="en-US" sz="3600" b="1" u="sng" dirty="0">
                <a:effectLst/>
                <a:latin typeface="Times New Roman" panose="02020603050405020304" pitchFamily="18" charset="0"/>
                <a:ea typeface="Times New Roman" panose="02020603050405020304" pitchFamily="18" charset="0"/>
                <a:cs typeface="Mangal" panose="02040503050203030202" pitchFamily="18" charset="0"/>
              </a:rPr>
              <a:t>Functionalities used in the project</a:t>
            </a:r>
            <a:br>
              <a:rPr lang="en-US" sz="3200" b="1" dirty="0">
                <a:effectLst/>
                <a:latin typeface="Calibri" panose="020F0502020204030204" pitchFamily="34" charset="0"/>
                <a:ea typeface="Times New Roman" panose="02020603050405020304" pitchFamily="18" charset="0"/>
                <a:cs typeface="Mangal" panose="02040503050203030202" pitchFamily="18" charset="0"/>
              </a:rPr>
            </a:br>
            <a:endParaRPr lang="en-US" sz="3200" b="1" dirty="0"/>
          </a:p>
        </p:txBody>
      </p:sp>
      <p:sp>
        <p:nvSpPr>
          <p:cNvPr id="3" name="Subtitle 2"/>
          <p:cNvSpPr>
            <a:spLocks noGrp="1"/>
          </p:cNvSpPr>
          <p:nvPr>
            <p:ph type="subTitle" idx="1"/>
          </p:nvPr>
        </p:nvSpPr>
        <p:spPr>
          <a:xfrm>
            <a:off x="110837" y="1149928"/>
            <a:ext cx="11790218" cy="5389418"/>
          </a:xfrm>
        </p:spPr>
        <p:txBody>
          <a:bodyPr/>
          <a:lstStyle/>
          <a:p>
            <a:pPr marL="342900" marR="0" lvl="0" indent="-342900">
              <a:lnSpc>
                <a:spcPct val="107000"/>
              </a:lnSpc>
              <a:spcBef>
                <a:spcPts val="0"/>
              </a:spcBef>
              <a:spcAft>
                <a:spcPts val="80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Login for Admin</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Change password for Admin</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Logout functionality</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Dashboard for Admin user</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Manage products</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View details of the project</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Listing of all the products</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457200" marR="0">
              <a:lnSpc>
                <a:spcPct val="107000"/>
              </a:lnSpc>
              <a:spcBef>
                <a:spcPts val="0"/>
              </a:spcBef>
              <a:spcAft>
                <a:spcPts val="800"/>
              </a:spcAft>
            </a:pPr>
            <a:r>
              <a:rPr lang="en-US" sz="2800" strike="noStrike"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324" y="318655"/>
            <a:ext cx="11831781" cy="3429144"/>
          </a:xfrm>
        </p:spPr>
        <p:txBody>
          <a:bodyPr>
            <a:normAutofit/>
          </a:bodyPr>
          <a:lstStyle/>
          <a:p>
            <a:pPr marL="514350" marR="0" lvl="0" indent="-514350">
              <a:lnSpc>
                <a:spcPct val="107000"/>
              </a:lnSpc>
              <a:spcBef>
                <a:spcPts val="0"/>
              </a:spcBef>
              <a:spcAft>
                <a:spcPts val="800"/>
              </a:spcAft>
              <a:buFont typeface="Arial" panose="020B0604020202020204" pitchFamily="34" charset="0"/>
              <a:buChar char="•"/>
            </a:pPr>
            <a:r>
              <a:rPr lang="en-US" sz="3200" b="1" u="sng" dirty="0">
                <a:effectLst/>
                <a:latin typeface="Times New Roman" panose="02020603050405020304" pitchFamily="18" charset="0"/>
                <a:ea typeface="Times New Roman" panose="02020603050405020304" pitchFamily="18" charset="0"/>
                <a:cs typeface="Mangal" panose="02040503050203030202" pitchFamily="18" charset="0"/>
              </a:rPr>
              <a:t>Manage Bills</a:t>
            </a:r>
            <a:br>
              <a:rPr lang="en-US" sz="3200" dirty="0">
                <a:effectLst/>
                <a:latin typeface="Calibri" panose="020F0502020204030204" pitchFamily="34" charset="0"/>
                <a:ea typeface="Times New Roman" panose="02020603050405020304" pitchFamily="18" charset="0"/>
                <a:cs typeface="Mangal" panose="02040503050203030202" pitchFamily="18" charset="0"/>
              </a:rPr>
            </a:br>
            <a:r>
              <a:rPr lang="en-US" sz="2400" dirty="0">
                <a:effectLst/>
                <a:latin typeface="Calibri" panose="020F0502020204030204" pitchFamily="34" charset="0"/>
                <a:ea typeface="Times New Roman" panose="02020603050405020304" pitchFamily="18" charset="0"/>
                <a:cs typeface="Mangal" panose="02040503050203030202" pitchFamily="18" charset="0"/>
              </a:rPr>
              <a:t>1.</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Adding new bills</a:t>
            </a:r>
            <a:br>
              <a:rPr lang="en-US" sz="2400" dirty="0">
                <a:effectLst/>
                <a:latin typeface="Calibri" panose="020F0502020204030204" pitchFamily="34" charset="0"/>
                <a:ea typeface="Times New Roman" panose="02020603050405020304" pitchFamily="18" charset="0"/>
                <a:cs typeface="Mangal" panose="02040503050203030202" pitchFamily="18" charset="0"/>
              </a:rPr>
            </a:br>
            <a:r>
              <a:rPr lang="en-US" sz="2400" dirty="0">
                <a:effectLst/>
                <a:latin typeface="Calibri" panose="020F0502020204030204" pitchFamily="34" charset="0"/>
                <a:ea typeface="Times New Roman" panose="02020603050405020304" pitchFamily="18" charset="0"/>
                <a:cs typeface="Mangal" panose="02040503050203030202" pitchFamily="18" charset="0"/>
              </a:rPr>
              <a:t>2.</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Edit the existing bills</a:t>
            </a:r>
            <a:br>
              <a:rPr lang="en-US" sz="2400" dirty="0">
                <a:effectLst/>
                <a:latin typeface="Calibri" panose="020F0502020204030204" pitchFamily="34" charset="0"/>
                <a:ea typeface="Times New Roman" panose="02020603050405020304" pitchFamily="18" charset="0"/>
                <a:cs typeface="Mangal" panose="02040503050203030202" pitchFamily="18" charset="0"/>
              </a:rPr>
            </a:br>
            <a:r>
              <a:rPr lang="en-US" sz="2400" dirty="0">
                <a:effectLst/>
                <a:latin typeface="Calibri" panose="020F0502020204030204" pitchFamily="34" charset="0"/>
                <a:ea typeface="Times New Roman" panose="02020603050405020304" pitchFamily="18" charset="0"/>
                <a:cs typeface="Mangal" panose="02040503050203030202" pitchFamily="18" charset="0"/>
              </a:rPr>
              <a:t>3.</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View details of the bill</a:t>
            </a:r>
            <a:br>
              <a:rPr lang="en-US" sz="2400" dirty="0">
                <a:effectLst/>
                <a:latin typeface="Calibri" panose="020F0502020204030204" pitchFamily="34" charset="0"/>
                <a:ea typeface="Times New Roman" panose="02020603050405020304" pitchFamily="18" charset="0"/>
                <a:cs typeface="Mangal" panose="02040503050203030202" pitchFamily="18" charset="0"/>
              </a:rPr>
            </a:br>
            <a:r>
              <a:rPr lang="en-US" sz="2400" dirty="0">
                <a:effectLst/>
                <a:latin typeface="Calibri" panose="020F0502020204030204" pitchFamily="34" charset="0"/>
                <a:ea typeface="Times New Roman" panose="02020603050405020304" pitchFamily="18" charset="0"/>
                <a:cs typeface="Mangal" panose="02040503050203030202" pitchFamily="18" charset="0"/>
              </a:rPr>
              <a:t>4.</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Listing of all bills</a:t>
            </a:r>
            <a:br>
              <a:rPr lang="en-US" sz="2400" dirty="0">
                <a:effectLst/>
                <a:latin typeface="Calibri" panose="020F0502020204030204" pitchFamily="34" charset="0"/>
                <a:ea typeface="Times New Roman" panose="02020603050405020304" pitchFamily="18" charset="0"/>
                <a:cs typeface="Mangal" panose="02040503050203030202" pitchFamily="18" charset="0"/>
              </a:rPr>
            </a:br>
            <a:r>
              <a:rPr lang="en-US" sz="2400" u="none" strike="noStrike" dirty="0">
                <a:effectLst/>
                <a:latin typeface="Times New Roman" panose="02020603050405020304" pitchFamily="18" charset="0"/>
                <a:ea typeface="Times New Roman" panose="02020603050405020304" pitchFamily="18" charset="0"/>
                <a:cs typeface="Mangal" panose="02040503050203030202" pitchFamily="18" charset="0"/>
              </a:rPr>
              <a:t> </a:t>
            </a:r>
            <a:br>
              <a:rPr lang="en-US" sz="2400" dirty="0">
                <a:effectLst/>
                <a:latin typeface="Calibri" panose="020F0502020204030204" pitchFamily="34" charset="0"/>
                <a:ea typeface="Times New Roman" panose="02020603050405020304" pitchFamily="18" charset="0"/>
                <a:cs typeface="Mangal" panose="02040503050203030202" pitchFamily="18" charset="0"/>
              </a:rPr>
            </a:br>
            <a:endParaRPr lang="en-US" sz="2400" dirty="0"/>
          </a:p>
        </p:txBody>
      </p:sp>
      <p:sp>
        <p:nvSpPr>
          <p:cNvPr id="3" name="Subtitle 2"/>
          <p:cNvSpPr>
            <a:spLocks noGrp="1"/>
          </p:cNvSpPr>
          <p:nvPr>
            <p:ph type="subTitle" idx="1"/>
          </p:nvPr>
        </p:nvSpPr>
        <p:spPr>
          <a:xfrm>
            <a:off x="616526" y="2964873"/>
            <a:ext cx="10730347" cy="3574472"/>
          </a:xfrm>
        </p:spPr>
        <p:txBody>
          <a:bodyPr>
            <a:normAutofit/>
          </a:bodyPr>
          <a:lstStyle/>
          <a:p>
            <a:pPr marL="342900" marR="0" lvl="0" indent="-342900">
              <a:lnSpc>
                <a:spcPct val="107000"/>
              </a:lnSpc>
              <a:spcBef>
                <a:spcPts val="0"/>
              </a:spcBef>
              <a:spcAft>
                <a:spcPts val="800"/>
              </a:spcAft>
              <a:buFont typeface="Arial" panose="020B0604020202020204" pitchFamily="34" charset="0"/>
              <a:buChar char="•"/>
            </a:pPr>
            <a:r>
              <a:rPr lang="en-US" sz="3200" b="1" u="sng" dirty="0">
                <a:effectLst/>
                <a:latin typeface="Times New Roman" panose="02020603050405020304" pitchFamily="18" charset="0"/>
                <a:ea typeface="Times New Roman" panose="02020603050405020304" pitchFamily="18" charset="0"/>
                <a:cs typeface="Mangal" panose="02040503050203030202" pitchFamily="18" charset="0"/>
              </a:rPr>
              <a:t>Manage product type</a:t>
            </a:r>
            <a:endParaRPr lang="en-US" sz="3200" u="sng"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Mangal" panose="02040503050203030202" pitchFamily="18" charset="0"/>
              </a:rPr>
              <a:t>Adding new product type</a:t>
            </a:r>
            <a:endParaRPr lang="en-US"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Mangal" panose="02040503050203030202" pitchFamily="18" charset="0"/>
              </a:rPr>
              <a:t>Edit the existing product type</a:t>
            </a:r>
            <a:endParaRPr lang="en-US"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Mangal" panose="02040503050203030202" pitchFamily="18" charset="0"/>
              </a:rPr>
              <a:t>View details of the product type</a:t>
            </a:r>
            <a:endParaRPr lang="en-US"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Mangal" panose="02040503050203030202" pitchFamily="18" charset="0"/>
              </a:rPr>
              <a:t>Listing of all product type</a:t>
            </a:r>
            <a:endParaRPr lang="en-US"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US" sz="1800" u="none" strike="noStrike"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0"/>
              </a:spcBef>
              <a:spcAft>
                <a:spcPts val="800"/>
              </a:spcAft>
            </a:pPr>
            <a:r>
              <a:rPr lang="en-US" sz="1800" u="none" strike="noStrike"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82" y="380010"/>
            <a:ext cx="11901054" cy="6258296"/>
          </a:xfrm>
        </p:spPr>
        <p:txBody>
          <a:bodyPr>
            <a:normAutofit fontScale="90000"/>
          </a:bodyPr>
          <a:lstStyle/>
          <a:p>
            <a:pPr marL="571500" marR="0" lvl="0" indent="-571500">
              <a:lnSpc>
                <a:spcPct val="107000"/>
              </a:lnSpc>
              <a:spcBef>
                <a:spcPts val="0"/>
              </a:spcBef>
              <a:spcAft>
                <a:spcPts val="800"/>
              </a:spcAft>
              <a:buFont typeface="Arial" panose="020B0604020202020204" pitchFamily="34" charset="0"/>
              <a:buChar char="•"/>
            </a:pPr>
            <a:r>
              <a:rPr lang="en-US" sz="4800" b="1" u="sng" dirty="0">
                <a:effectLst/>
                <a:latin typeface="Times New Roman" panose="02020603050405020304" pitchFamily="18" charset="0"/>
                <a:ea typeface="Times New Roman" panose="02020603050405020304" pitchFamily="18" charset="0"/>
                <a:cs typeface="Mangal" panose="02040503050203030202" pitchFamily="18" charset="0"/>
              </a:rPr>
              <a:t>Reports of project Restaurant Billing            System</a:t>
            </a:r>
            <a:br>
              <a:rPr lang="en-US" sz="4800" b="1" dirty="0">
                <a:effectLst/>
                <a:latin typeface="Times New Roman" panose="02020603050405020304" pitchFamily="18" charset="0"/>
                <a:ea typeface="Times New Roman" panose="02020603050405020304" pitchFamily="18" charset="0"/>
                <a:cs typeface="Mangal" panose="02040503050203030202" pitchFamily="18" charset="0"/>
              </a:rPr>
            </a:br>
            <a:br>
              <a:rPr lang="en-US" sz="3600" b="1" dirty="0">
                <a:effectLst/>
                <a:latin typeface="Calibri" panose="020F0502020204030204" pitchFamily="34" charset="0"/>
                <a:ea typeface="Times New Roman" panose="02020603050405020304" pitchFamily="18" charset="0"/>
                <a:cs typeface="Mangal" panose="02040503050203030202" pitchFamily="18" charset="0"/>
              </a:rPr>
            </a:br>
            <a:r>
              <a:rPr lang="en-US" sz="3600" b="1" dirty="0">
                <a:effectLst/>
                <a:latin typeface="Calibri" panose="020F0502020204030204" pitchFamily="34" charset="0"/>
                <a:ea typeface="Times New Roman" panose="02020603050405020304" pitchFamily="18" charset="0"/>
                <a:cs typeface="Mangal" panose="02040503050203030202" pitchFamily="18" charset="0"/>
              </a:rPr>
              <a:t>    </a:t>
            </a:r>
            <a:r>
              <a:rPr lang="en-US" sz="3200" dirty="0">
                <a:effectLst/>
                <a:latin typeface="Calibri" panose="020F0502020204030204" pitchFamily="34" charset="0"/>
                <a:ea typeface="Times New Roman" panose="02020603050405020304" pitchFamily="18" charset="0"/>
                <a:cs typeface="Mangal" panose="02040503050203030202" pitchFamily="18" charset="0"/>
              </a:rPr>
              <a:t>*</a:t>
            </a:r>
            <a:r>
              <a:rPr lang="en-US" sz="3100" dirty="0">
                <a:effectLst/>
                <a:latin typeface="Times New Roman" panose="02020603050405020304" pitchFamily="18" charset="0"/>
                <a:ea typeface="Times New Roman" panose="02020603050405020304" pitchFamily="18" charset="0"/>
                <a:cs typeface="Mangal" panose="02040503050203030202" pitchFamily="18" charset="0"/>
              </a:rPr>
              <a:t>Report of all products</a:t>
            </a:r>
            <a:br>
              <a:rPr lang="en-US" sz="3100" dirty="0">
                <a:latin typeface="Calibri" panose="020F0502020204030204" pitchFamily="34" charset="0"/>
                <a:ea typeface="Times New Roman" panose="02020603050405020304" pitchFamily="18" charset="0"/>
                <a:cs typeface="Mangal" panose="02040503050203030202" pitchFamily="18" charset="0"/>
              </a:rPr>
            </a:br>
            <a:r>
              <a:rPr lang="en-US" sz="3100" dirty="0">
                <a:latin typeface="Calibri" panose="020F0502020204030204" pitchFamily="34" charset="0"/>
                <a:ea typeface="Times New Roman" panose="02020603050405020304" pitchFamily="18" charset="0"/>
                <a:cs typeface="Mangal" panose="02040503050203030202" pitchFamily="18" charset="0"/>
              </a:rPr>
              <a:t>*</a:t>
            </a:r>
            <a:r>
              <a:rPr lang="en-US" sz="3100" dirty="0">
                <a:effectLst/>
                <a:latin typeface="Times New Roman" panose="02020603050405020304" pitchFamily="18" charset="0"/>
                <a:ea typeface="Times New Roman" panose="02020603050405020304" pitchFamily="18" charset="0"/>
                <a:cs typeface="Mangal" panose="02040503050203030202" pitchFamily="18" charset="0"/>
              </a:rPr>
              <a:t>Report of all bills</a:t>
            </a:r>
            <a:br>
              <a:rPr lang="en-US" sz="3100" dirty="0">
                <a:effectLst/>
                <a:latin typeface="Calibri" panose="020F0502020204030204" pitchFamily="34" charset="0"/>
                <a:ea typeface="Times New Roman" panose="02020603050405020304" pitchFamily="18" charset="0"/>
                <a:cs typeface="Mangal" panose="02040503050203030202" pitchFamily="18" charset="0"/>
              </a:rPr>
            </a:br>
            <a:r>
              <a:rPr lang="en-US" sz="3100" dirty="0">
                <a:effectLst/>
                <a:latin typeface="Calibri" panose="020F0502020204030204" pitchFamily="34" charset="0"/>
                <a:ea typeface="Times New Roman" panose="02020603050405020304" pitchFamily="18" charset="0"/>
                <a:cs typeface="Mangal" panose="02040503050203030202" pitchFamily="18" charset="0"/>
              </a:rPr>
              <a:t>            *</a:t>
            </a:r>
            <a:r>
              <a:rPr lang="en-US" sz="3100" dirty="0">
                <a:effectLst/>
                <a:latin typeface="Times New Roman" panose="02020603050405020304" pitchFamily="18" charset="0"/>
                <a:ea typeface="Times New Roman" panose="02020603050405020304" pitchFamily="18" charset="0"/>
                <a:cs typeface="Mangal" panose="02040503050203030202" pitchFamily="18" charset="0"/>
              </a:rPr>
              <a:t>Report of all product type</a:t>
            </a:r>
            <a:br>
              <a:rPr lang="en-US" sz="3100" dirty="0">
                <a:effectLst/>
                <a:latin typeface="Calibri" panose="020F0502020204030204" pitchFamily="34" charset="0"/>
                <a:ea typeface="Times New Roman" panose="02020603050405020304" pitchFamily="18" charset="0"/>
                <a:cs typeface="Mangal" panose="02040503050203030202" pitchFamily="18" charset="0"/>
              </a:rPr>
            </a:br>
            <a:r>
              <a:rPr lang="en-US" sz="3100" strike="noStrike" dirty="0">
                <a:effectLst/>
                <a:latin typeface="Times New Roman" panose="02020603050405020304" pitchFamily="18" charset="0"/>
                <a:ea typeface="Times New Roman" panose="02020603050405020304" pitchFamily="18" charset="0"/>
                <a:cs typeface="Mangal" panose="02040503050203030202" pitchFamily="18" charset="0"/>
              </a:rPr>
              <a:t> </a:t>
            </a:r>
            <a:br>
              <a:rPr lang="en-US" sz="3100" dirty="0">
                <a:effectLst/>
                <a:latin typeface="Calibri" panose="020F0502020204030204" pitchFamily="34" charset="0"/>
                <a:ea typeface="Times New Roman" panose="02020603050405020304" pitchFamily="18" charset="0"/>
                <a:cs typeface="Mangal" panose="02040503050203030202" pitchFamily="18" charset="0"/>
              </a:rPr>
            </a:br>
            <a:r>
              <a:rPr lang="en-US" sz="2400" b="1" strike="noStrike" dirty="0">
                <a:effectLst/>
                <a:latin typeface="Times New Roman" panose="02020603050405020304" pitchFamily="18" charset="0"/>
                <a:ea typeface="Times New Roman" panose="02020603050405020304" pitchFamily="18" charset="0"/>
                <a:cs typeface="Mangal" panose="02040503050203030202" pitchFamily="18" charset="0"/>
              </a:rPr>
              <a:t> </a:t>
            </a:r>
            <a:br>
              <a:rPr lang="en-US" sz="2400" b="1" dirty="0">
                <a:effectLst/>
                <a:latin typeface="Calibri" panose="020F0502020204030204" pitchFamily="34" charset="0"/>
                <a:ea typeface="Times New Roman" panose="02020603050405020304" pitchFamily="18" charset="0"/>
                <a:cs typeface="Mangal" panose="02040503050203030202" pitchFamily="18" charset="0"/>
              </a:rPr>
            </a:br>
            <a:r>
              <a:rPr lang="en-US" sz="1800" b="1" strike="noStrike" dirty="0">
                <a:effectLst/>
                <a:latin typeface="Times New Roman" panose="02020603050405020304" pitchFamily="18" charset="0"/>
                <a:ea typeface="Times New Roman" panose="02020603050405020304" pitchFamily="18" charset="0"/>
                <a:cs typeface="Mangal" panose="02040503050203030202" pitchFamily="18" charset="0"/>
              </a:rPr>
              <a:t> </a:t>
            </a:r>
            <a:br>
              <a:rPr lang="en-US" sz="1800" b="1" dirty="0">
                <a:effectLst/>
                <a:latin typeface="Calibri" panose="020F0502020204030204" pitchFamily="34" charset="0"/>
                <a:ea typeface="Times New Roman" panose="02020603050405020304" pitchFamily="18" charset="0"/>
                <a:cs typeface="Mangal" panose="02040503050203030202" pitchFamily="18" charset="0"/>
              </a:rPr>
            </a:br>
            <a:r>
              <a:rPr lang="en-US" sz="1800" b="1" strike="noStrike" dirty="0">
                <a:effectLst/>
                <a:latin typeface="Times New Roman" panose="02020603050405020304" pitchFamily="18" charset="0"/>
                <a:ea typeface="Times New Roman" panose="02020603050405020304" pitchFamily="18" charset="0"/>
                <a:cs typeface="Mangal" panose="02040503050203030202" pitchFamily="18" charset="0"/>
              </a:rPr>
              <a:t> </a:t>
            </a:r>
            <a:br>
              <a:rPr lang="en-US" sz="1800" b="1" dirty="0">
                <a:effectLst/>
                <a:latin typeface="Calibri" panose="020F0502020204030204" pitchFamily="34" charset="0"/>
                <a:ea typeface="Times New Roman" panose="02020603050405020304" pitchFamily="18" charset="0"/>
                <a:cs typeface="Mangal" panose="02040503050203030202" pitchFamily="18" charset="0"/>
              </a:rPr>
            </a:b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E8F2BD-67B5-41C0-91C9-677FF33C5A1B}"/>
              </a:ext>
            </a:extLst>
          </p:cNvPr>
          <p:cNvSpPr txBox="1"/>
          <p:nvPr/>
        </p:nvSpPr>
        <p:spPr>
          <a:xfrm>
            <a:off x="1076424" y="3021740"/>
            <a:ext cx="10039151" cy="3046988"/>
          </a:xfrm>
          <a:prstGeom prst="rect">
            <a:avLst/>
          </a:prstGeom>
          <a:noFill/>
        </p:spPr>
        <p:txBody>
          <a:bodyPr wrap="square" rtlCol="0">
            <a:spAutoFit/>
          </a:bodyPr>
          <a:lstStyle/>
          <a:p>
            <a:pPr algn="ctr"/>
            <a:r>
              <a:rPr lang="en-US" sz="2400" b="1"/>
              <a:t>Finally, in the restaurant billing system source code, the outcome of all the time hard work is here. We have a system which takes the necessary choices of the customer according to the various filter like price, category of the food, and popularity. Then he is able to place the order accordingly and then the system calculates all the total of the order with taxes and then it can dispatch the bill that is handed over to the customer.Customer according to the choice pay bill via cash or debit card or credit card method. Hence all the process works perfect, full filling the demands.</a:t>
            </a:r>
            <a:endParaRPr lang="en-IN" sz="2400" b="1" dirty="0"/>
          </a:p>
        </p:txBody>
      </p:sp>
      <p:sp>
        <p:nvSpPr>
          <p:cNvPr id="3" name="TextBox 2">
            <a:extLst>
              <a:ext uri="{FF2B5EF4-FFF2-40B4-BE49-F238E27FC236}">
                <a16:creationId xmlns:a16="http://schemas.microsoft.com/office/drawing/2014/main" id="{FFDC4585-B093-4B45-BDF2-13D7CD28C538}"/>
              </a:ext>
            </a:extLst>
          </p:cNvPr>
          <p:cNvSpPr txBox="1"/>
          <p:nvPr/>
        </p:nvSpPr>
        <p:spPr>
          <a:xfrm>
            <a:off x="2184935" y="750771"/>
            <a:ext cx="7969718" cy="1846659"/>
          </a:xfrm>
          <a:prstGeom prst="rect">
            <a:avLst/>
          </a:prstGeom>
          <a:noFill/>
        </p:spPr>
        <p:txBody>
          <a:bodyPr wrap="square" rtlCol="0">
            <a:spAutoFit/>
          </a:bodyPr>
          <a:lstStyle/>
          <a:p>
            <a:pPr marL="685800" indent="-685800" algn="ctr">
              <a:buFont typeface="Wingdings" panose="05000000000000000000" pitchFamily="2" charset="2"/>
              <a:buChar char="Ø"/>
            </a:pPr>
            <a:r>
              <a:rPr lang="en-US" sz="4800" b="1" u="sng" dirty="0">
                <a:effectLst>
                  <a:outerShdw blurRad="38100" dist="38100" dir="2700000" algn="tl">
                    <a:srgbClr val="000000">
                      <a:alpha val="43137"/>
                    </a:srgbClr>
                  </a:outerShdw>
                </a:effectLst>
              </a:rPr>
              <a:t>Conclusion of Restaurant Billing System </a:t>
            </a:r>
          </a:p>
          <a:p>
            <a:endParaRPr lang="en-IN" dirty="0"/>
          </a:p>
        </p:txBody>
      </p:sp>
    </p:spTree>
    <p:extLst>
      <p:ext uri="{BB962C8B-B14F-4D97-AF65-F5344CB8AC3E}">
        <p14:creationId xmlns:p14="http://schemas.microsoft.com/office/powerpoint/2010/main" val="136918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83" y="-498765"/>
            <a:ext cx="11956472" cy="7176655"/>
          </a:xfrm>
        </p:spPr>
        <p:txBody>
          <a:bodyPr>
            <a:normAutofit/>
          </a:bodyPr>
          <a:lstStyle/>
          <a:p>
            <a:pPr marL="571500" indent="-571500">
              <a:buFont typeface="Wingdings" panose="05000000000000000000" pitchFamily="2" charset="2"/>
              <a:buChar char="q"/>
            </a:pPr>
            <a:r>
              <a:rPr lang="en-US" sz="4000" b="1" u="sng" dirty="0"/>
              <a:t>Hardware and Software Requirement</a:t>
            </a:r>
            <a:br>
              <a:rPr lang="en-US" sz="4000" b="1" dirty="0"/>
            </a:br>
            <a:br>
              <a:rPr lang="en-US" sz="2800" b="1" dirty="0"/>
            </a:br>
            <a:r>
              <a:rPr lang="en-US" sz="3600" b="1" u="sng" dirty="0"/>
              <a:t>Hardware Requirement:</a:t>
            </a:r>
            <a:br>
              <a:rPr lang="en-US" sz="3600" b="1" dirty="0"/>
            </a:br>
            <a:br>
              <a:rPr lang="en-US" sz="3600" b="1" dirty="0"/>
            </a:br>
            <a:r>
              <a:rPr lang="en-US" sz="2800" b="1" dirty="0"/>
              <a:t>• Intel Core Dual Processor</a:t>
            </a:r>
            <a:br>
              <a:rPr lang="en-US" sz="2800" b="1" dirty="0"/>
            </a:br>
            <a:r>
              <a:rPr lang="en-US" sz="2800" b="1" dirty="0"/>
              <a:t>• RAM: min 4 GB</a:t>
            </a:r>
            <a:br>
              <a:rPr lang="en-US" sz="2800" b="1" dirty="0"/>
            </a:br>
            <a:r>
              <a:rPr lang="en-US" sz="2800" b="1" dirty="0"/>
              <a:t>• Printer: Laser Printer</a:t>
            </a:r>
            <a:br>
              <a:rPr lang="en-US" sz="2800" b="1" dirty="0"/>
            </a:br>
            <a:br>
              <a:rPr lang="en-US" sz="2800" b="1" dirty="0"/>
            </a:br>
            <a:r>
              <a:rPr lang="en-US" sz="3600" b="1" u="sng" dirty="0"/>
              <a:t>Software Requirement:</a:t>
            </a:r>
            <a:br>
              <a:rPr lang="en-US" sz="3600" b="1" dirty="0"/>
            </a:br>
            <a:br>
              <a:rPr lang="en-US" sz="2800" b="1" dirty="0"/>
            </a:br>
            <a:r>
              <a:rPr lang="en-US" sz="2800" b="1" dirty="0"/>
              <a:t>• Operating System: window</a:t>
            </a:r>
            <a:br>
              <a:rPr lang="en-US" sz="2800" b="1" dirty="0"/>
            </a:br>
            <a:br>
              <a:rPr lang="en-US" sz="2800" b="1" dirty="0"/>
            </a:br>
            <a:r>
              <a:rPr lang="en-US" sz="2800" b="1" dirty="0"/>
              <a:t>• </a:t>
            </a:r>
            <a:r>
              <a:rPr lang="en-US" sz="2800" b="1" u="sng" dirty="0">
                <a:solidFill>
                  <a:srgbClr val="FF0000"/>
                </a:solidFill>
                <a:effectLst>
                  <a:outerShdw blurRad="38100" dist="38100" dir="2700000" algn="tl">
                    <a:srgbClr val="000000">
                      <a:alpha val="43137"/>
                    </a:srgbClr>
                  </a:outerShdw>
                </a:effectLst>
              </a:rPr>
              <a:t>Front End</a:t>
            </a:r>
            <a:r>
              <a:rPr lang="en-US" sz="2800" b="1" dirty="0"/>
              <a:t>: HTML, CSS, JavaScript</a:t>
            </a:r>
            <a:br>
              <a:rPr lang="en-US" sz="2800" b="1" dirty="0"/>
            </a:br>
            <a:r>
              <a:rPr lang="en-US" sz="2800" b="1" dirty="0"/>
              <a:t>• </a:t>
            </a:r>
            <a:r>
              <a:rPr lang="en-US" sz="2800" b="1" u="sng" dirty="0">
                <a:solidFill>
                  <a:srgbClr val="FF0000"/>
                </a:solidFill>
                <a:effectLst>
                  <a:outerShdw blurRad="38100" dist="38100" dir="2700000" algn="tl">
                    <a:srgbClr val="000000">
                      <a:alpha val="43137"/>
                    </a:srgbClr>
                  </a:outerShdw>
                </a:effectLst>
              </a:rPr>
              <a:t>Back </a:t>
            </a:r>
            <a:r>
              <a:rPr lang="en-US" sz="2800" b="1" u="sng" dirty="0" err="1">
                <a:solidFill>
                  <a:srgbClr val="FF0000"/>
                </a:solidFill>
                <a:effectLst>
                  <a:outerShdw blurRad="38100" dist="38100" dir="2700000" algn="tl">
                    <a:srgbClr val="000000">
                      <a:alpha val="43137"/>
                    </a:srgbClr>
                  </a:outerShdw>
                </a:effectLst>
              </a:rPr>
              <a:t>End</a:t>
            </a:r>
            <a:r>
              <a:rPr lang="en-US" sz="2800" b="1" err="1"/>
              <a:t>:</a:t>
            </a:r>
            <a:r>
              <a:rPr lang="en-US" sz="2800" b="1"/>
              <a:t>JavaScript</a:t>
            </a:r>
            <a:endParaRPr lang="en-US" sz="2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F8FCA-2FAF-4FC9-98B0-B2C0E9EC01B4}"/>
              </a:ext>
            </a:extLst>
          </p:cNvPr>
          <p:cNvSpPr txBox="1"/>
          <p:nvPr/>
        </p:nvSpPr>
        <p:spPr>
          <a:xfrm>
            <a:off x="5159141" y="3118584"/>
            <a:ext cx="4918509" cy="2062103"/>
          </a:xfrm>
          <a:prstGeom prst="rect">
            <a:avLst/>
          </a:prstGeom>
          <a:noFill/>
        </p:spPr>
        <p:txBody>
          <a:bodyPr wrap="square" rtlCol="0">
            <a:spAutoFit/>
          </a:bodyPr>
          <a:lstStyle/>
          <a:p>
            <a:pPr marL="457200" indent="-457200" algn="just">
              <a:buFont typeface="Courier New" panose="02070309020205020404" pitchFamily="49" charset="0"/>
              <a:buChar char="o"/>
            </a:pPr>
            <a:r>
              <a:rPr lang="en-IN" sz="3200" dirty="0"/>
              <a:t>Google</a:t>
            </a:r>
          </a:p>
          <a:p>
            <a:pPr marL="457200" indent="-457200" algn="just">
              <a:buFont typeface="Courier New" panose="02070309020205020404" pitchFamily="49" charset="0"/>
              <a:buChar char="o"/>
            </a:pPr>
            <a:r>
              <a:rPr lang="en-IN" sz="3200" dirty="0" err="1"/>
              <a:t>Youtube</a:t>
            </a:r>
            <a:endParaRPr lang="en-IN" sz="3200" dirty="0"/>
          </a:p>
          <a:p>
            <a:pPr marL="457200" indent="-457200" algn="just">
              <a:buFont typeface="Courier New" panose="02070309020205020404" pitchFamily="49" charset="0"/>
              <a:buChar char="o"/>
            </a:pPr>
            <a:r>
              <a:rPr lang="en-IN" sz="3200" dirty="0"/>
              <a:t>Books</a:t>
            </a:r>
          </a:p>
          <a:p>
            <a:pPr marL="457200" indent="-457200" algn="just">
              <a:buFont typeface="Courier New" panose="02070309020205020404" pitchFamily="49" charset="0"/>
              <a:buChar char="o"/>
            </a:pPr>
            <a:r>
              <a:rPr lang="en-IN" sz="3200" dirty="0"/>
              <a:t>Websites</a:t>
            </a:r>
          </a:p>
        </p:txBody>
      </p:sp>
      <p:sp>
        <p:nvSpPr>
          <p:cNvPr id="3" name="TextBox 2">
            <a:extLst>
              <a:ext uri="{FF2B5EF4-FFF2-40B4-BE49-F238E27FC236}">
                <a16:creationId xmlns:a16="http://schemas.microsoft.com/office/drawing/2014/main" id="{4A2DC748-A2EE-4844-984A-D548DFB5AE0F}"/>
              </a:ext>
            </a:extLst>
          </p:cNvPr>
          <p:cNvSpPr txBox="1"/>
          <p:nvPr/>
        </p:nvSpPr>
        <p:spPr>
          <a:xfrm>
            <a:off x="3259353" y="1809549"/>
            <a:ext cx="5673294" cy="923330"/>
          </a:xfrm>
          <a:prstGeom prst="rect">
            <a:avLst/>
          </a:prstGeom>
          <a:noFill/>
        </p:spPr>
        <p:txBody>
          <a:bodyPr wrap="square" rtlCol="0">
            <a:spAutoFit/>
          </a:bodyPr>
          <a:lstStyle/>
          <a:p>
            <a:pPr marL="685800" indent="-685800" algn="ctr">
              <a:buFont typeface="Wingdings" panose="05000000000000000000" pitchFamily="2" charset="2"/>
              <a:buChar char="Ø"/>
            </a:pPr>
            <a:r>
              <a:rPr lang="en-IN" sz="5400" b="1" u="sng" dirty="0"/>
              <a:t>BIBLOGRAPHY</a:t>
            </a:r>
          </a:p>
        </p:txBody>
      </p:sp>
    </p:spTree>
    <p:extLst>
      <p:ext uri="{BB962C8B-B14F-4D97-AF65-F5344CB8AC3E}">
        <p14:creationId xmlns:p14="http://schemas.microsoft.com/office/powerpoint/2010/main" val="305090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0673" y="-367661"/>
            <a:ext cx="13417616" cy="6075441"/>
          </a:xfrm>
        </p:spPr>
        <p:txBody>
          <a:bodyPr>
            <a:normAutofit/>
          </a:bodyPr>
          <a:lstStyle/>
          <a:p>
            <a:pPr marL="2514600" marR="0" indent="-685800">
              <a:lnSpc>
                <a:spcPct val="107000"/>
              </a:lnSpc>
              <a:spcBef>
                <a:spcPts val="0"/>
              </a:spcBef>
              <a:spcAft>
                <a:spcPts val="800"/>
              </a:spcAft>
              <a:buFont typeface="Wingdings" panose="05000000000000000000" pitchFamily="2" charset="2"/>
              <a:buChar char="Ø"/>
            </a:pPr>
            <a:r>
              <a:rPr lang="en-US" sz="5400" b="1" u="sng" dirty="0">
                <a:effectLst/>
                <a:latin typeface="Times New Roman" panose="02020603050405020304" pitchFamily="18" charset="0"/>
                <a:ea typeface="Times New Roman" panose="02020603050405020304" pitchFamily="18" charset="0"/>
                <a:cs typeface="Mangal" panose="02040503050203030202" pitchFamily="18" charset="0"/>
              </a:rPr>
              <a:t>ABSTRACT</a:t>
            </a:r>
            <a:br>
              <a:rPr lang="en-US" sz="5400" b="1" dirty="0">
                <a:effectLst/>
                <a:latin typeface="Times New Roman" panose="02020603050405020304" pitchFamily="18" charset="0"/>
                <a:ea typeface="Times New Roman" panose="02020603050405020304" pitchFamily="18" charset="0"/>
                <a:cs typeface="Mangal" panose="02040503050203030202" pitchFamily="18" charset="0"/>
              </a:rPr>
            </a:br>
            <a:br>
              <a:rPr lang="en-US" sz="2400" b="1" dirty="0">
                <a:effectLst/>
                <a:latin typeface="Calibri" panose="020F0502020204030204" pitchFamily="34" charset="0"/>
                <a:ea typeface="Times New Roman" panose="02020603050405020304" pitchFamily="18" charset="0"/>
                <a:cs typeface="Mangal" panose="02040503050203030202" pitchFamily="18" charset="0"/>
              </a:rPr>
            </a:br>
            <a:r>
              <a:rPr lang="en-US" sz="2400" b="1" dirty="0">
                <a:effectLst/>
                <a:latin typeface="Times New Roman" panose="02020603050405020304" pitchFamily="18" charset="0"/>
                <a:ea typeface="Times New Roman" panose="02020603050405020304" pitchFamily="18" charset="0"/>
                <a:cs typeface="Mangal" panose="02040503050203030202" pitchFamily="18" charset="0"/>
              </a:rPr>
              <a:t>The project “Restaurant Billing System” is a basic program used in restaurants. The main aim is to process the ordering and billing of a “Restaurant”.</a:t>
            </a:r>
            <a:br>
              <a:rPr lang="en-US" sz="2400" b="1" dirty="0">
                <a:effectLst/>
                <a:latin typeface="Calibri" panose="020F0502020204030204" pitchFamily="34" charset="0"/>
                <a:ea typeface="Times New Roman" panose="02020603050405020304" pitchFamily="18" charset="0"/>
                <a:cs typeface="Mangal" panose="02040503050203030202" pitchFamily="18" charset="0"/>
              </a:rPr>
            </a:br>
            <a:r>
              <a:rPr lang="en-US" sz="2400" b="1" strike="noStrike" dirty="0">
                <a:effectLst/>
                <a:latin typeface="Times New Roman" panose="02020603050405020304" pitchFamily="18" charset="0"/>
                <a:ea typeface="Times New Roman" panose="02020603050405020304" pitchFamily="18" charset="0"/>
                <a:cs typeface="Mangal" panose="02040503050203030202" pitchFamily="18" charset="0"/>
              </a:rPr>
              <a:t> </a:t>
            </a:r>
            <a:br>
              <a:rPr lang="en-US" sz="2400" b="1" dirty="0">
                <a:effectLst/>
                <a:latin typeface="Calibri" panose="020F0502020204030204" pitchFamily="34" charset="0"/>
                <a:ea typeface="Times New Roman" panose="02020603050405020304" pitchFamily="18" charset="0"/>
                <a:cs typeface="Mangal" panose="02040503050203030202" pitchFamily="18" charset="0"/>
              </a:rPr>
            </a:br>
            <a:r>
              <a:rPr lang="en-US" sz="2400" b="1" dirty="0">
                <a:effectLst/>
                <a:latin typeface="Times New Roman" panose="02020603050405020304" pitchFamily="18" charset="0"/>
                <a:ea typeface="Times New Roman" panose="02020603050405020304" pitchFamily="18" charset="0"/>
                <a:cs typeface="Mangal" panose="02040503050203030202" pitchFamily="18" charset="0"/>
              </a:rPr>
              <a:t>This system is named as Restaurant Billing System. This is designed especially for a restaurant which wants to attend their customers in a very well manner. This system has the capability to give the receipt to the customers.</a:t>
            </a:r>
            <a:br>
              <a:rPr lang="en-US" sz="2400" b="1" dirty="0">
                <a:effectLst/>
                <a:latin typeface="Calibri" panose="020F0502020204030204" pitchFamily="34" charset="0"/>
                <a:ea typeface="Times New Roman" panose="02020603050405020304" pitchFamily="18" charset="0"/>
                <a:cs typeface="Mangal" panose="02040503050203030202" pitchFamily="18" charset="0"/>
              </a:rPr>
            </a:br>
            <a:r>
              <a:rPr lang="en-US" sz="2400" b="1" strike="noStrike" dirty="0">
                <a:effectLst/>
                <a:latin typeface="Times New Roman" panose="02020603050405020304" pitchFamily="18" charset="0"/>
                <a:ea typeface="Times New Roman" panose="02020603050405020304" pitchFamily="18" charset="0"/>
                <a:cs typeface="Mangal" panose="02040503050203030202" pitchFamily="18" charset="0"/>
              </a:rPr>
              <a:t> </a:t>
            </a:r>
            <a:br>
              <a:rPr lang="en-US" sz="2400" b="1" dirty="0">
                <a:effectLst/>
                <a:latin typeface="Calibri" panose="020F0502020204030204" pitchFamily="34" charset="0"/>
                <a:ea typeface="Times New Roman" panose="02020603050405020304" pitchFamily="18" charset="0"/>
                <a:cs typeface="Mangal" panose="02040503050203030202" pitchFamily="18" charset="0"/>
              </a:rPr>
            </a:br>
            <a:r>
              <a:rPr lang="en-US" sz="2400" b="1" dirty="0">
                <a:effectLst/>
                <a:latin typeface="Times New Roman" panose="02020603050405020304" pitchFamily="18" charset="0"/>
                <a:ea typeface="Times New Roman" panose="02020603050405020304" pitchFamily="18" charset="0"/>
              </a:rPr>
              <a:t>The program is easily executable and can be easily accessed by a user. It is great software for saves time and decreases the work of the owner of the restaurants</a:t>
            </a:r>
            <a:r>
              <a:rPr lang="en-US" sz="2400" b="1" u="sng" dirty="0">
                <a:effectLst/>
                <a:latin typeface="Times New Roman" panose="02020603050405020304" pitchFamily="18" charset="0"/>
                <a:ea typeface="Times New Roman" panose="02020603050405020304" pitchFamily="18" charset="0"/>
              </a:rPr>
              <a:t>.</a:t>
            </a:r>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76881"/>
            <a:ext cx="9144000" cy="2387600"/>
          </a:xfrm>
        </p:spPr>
        <p:txBody>
          <a:bodyPr>
            <a:normAutofit/>
          </a:bodyPr>
          <a:lstStyle/>
          <a:p>
            <a:pPr marL="1143000" indent="-1143000">
              <a:buFont typeface="Wingdings" panose="05000000000000000000" pitchFamily="2" charset="2"/>
              <a:buChar char="ü"/>
            </a:pPr>
            <a:r>
              <a:rPr lang="en-US" sz="9600" b="1" spc="300" dirty="0">
                <a:solidFill>
                  <a:srgbClr val="EE3206"/>
                </a:solidFill>
                <a:effectLst>
                  <a:outerShdw blurRad="38100" dist="38100" dir="2700000" algn="tl">
                    <a:srgbClr val="000000">
                      <a:alpha val="43137"/>
                    </a:srgbClr>
                  </a:outerShdw>
                </a:effectLst>
                <a:highlight>
                  <a:srgbClr val="C0C0C0"/>
                </a:highlight>
              </a:rPr>
              <a:t>THANK YOU!</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9F064-F2F2-4A1C-BABC-EF09CF847B90}"/>
              </a:ext>
            </a:extLst>
          </p:cNvPr>
          <p:cNvSpPr txBox="1"/>
          <p:nvPr/>
        </p:nvSpPr>
        <p:spPr>
          <a:xfrm>
            <a:off x="1049152" y="1848051"/>
            <a:ext cx="10366409" cy="4154984"/>
          </a:xfrm>
          <a:prstGeom prst="rect">
            <a:avLst/>
          </a:prstGeom>
          <a:noFill/>
        </p:spPr>
        <p:txBody>
          <a:bodyPr wrap="square" rtlCol="0">
            <a:spAutoFit/>
          </a:bodyPr>
          <a:lstStyle/>
          <a:p>
            <a:pPr algn="just"/>
            <a:r>
              <a:rPr lang="en-US" sz="2400" b="1" dirty="0"/>
              <a:t>This system is named as Restaurant billing system source code. This is designed especially for a restaurant which wants to attend to their customers in a very well manner. This system has the capability to take orders from the </a:t>
            </a:r>
            <a:r>
              <a:rPr lang="en-US" sz="2400" b="1" dirty="0" err="1"/>
              <a:t>customers.It</a:t>
            </a:r>
            <a:r>
              <a:rPr lang="en-US" sz="2400" b="1" dirty="0"/>
              <a:t> generates a unique transaction id for that according to the selection of the mode of payment. The icing on the cake is that it will be simply utilized by the staffs of various edifice departments and is hopped-up with extremely customizable strong options to fulfill each demand of your edifice, be it managing the stocks/inventory, increasing business potency, increasing table turnaround, managing totally different branches, aggregation client feedback, or managing any knowledge that’s necessary for your edifice, no matter the placement and time, we have got it all coated</a:t>
            </a:r>
            <a:endParaRPr lang="en-IN" sz="2400" b="1" dirty="0"/>
          </a:p>
        </p:txBody>
      </p:sp>
      <p:sp>
        <p:nvSpPr>
          <p:cNvPr id="3" name="TextBox 2">
            <a:extLst>
              <a:ext uri="{FF2B5EF4-FFF2-40B4-BE49-F238E27FC236}">
                <a16:creationId xmlns:a16="http://schemas.microsoft.com/office/drawing/2014/main" id="{0947F49D-76A3-4577-ADD0-ABC0243E2F58}"/>
              </a:ext>
            </a:extLst>
          </p:cNvPr>
          <p:cNvSpPr txBox="1"/>
          <p:nvPr/>
        </p:nvSpPr>
        <p:spPr>
          <a:xfrm>
            <a:off x="3277400" y="854965"/>
            <a:ext cx="5909911" cy="923330"/>
          </a:xfrm>
          <a:prstGeom prst="rect">
            <a:avLst/>
          </a:prstGeom>
          <a:noFill/>
        </p:spPr>
        <p:txBody>
          <a:bodyPr wrap="square" rtlCol="0">
            <a:spAutoFit/>
          </a:bodyPr>
          <a:lstStyle/>
          <a:p>
            <a:pPr marL="685800" indent="-685800" algn="just">
              <a:buFont typeface="Wingdings" panose="05000000000000000000" pitchFamily="2" charset="2"/>
              <a:buChar char="Ø"/>
            </a:pPr>
            <a:r>
              <a:rPr lang="en-US" sz="5400" b="1" u="sng" dirty="0">
                <a:effectLst>
                  <a:outerShdw blurRad="38100" dist="38100" dir="2700000" algn="tl">
                    <a:srgbClr val="000000">
                      <a:alpha val="43137"/>
                    </a:srgbClr>
                  </a:outerShdw>
                </a:effectLst>
              </a:rPr>
              <a:t>INTRODUCTION</a:t>
            </a:r>
            <a:endParaRPr lang="en-IN" sz="54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104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2836C-5BB9-467B-BC7E-B185F3AF347A}"/>
              </a:ext>
            </a:extLst>
          </p:cNvPr>
          <p:cNvSpPr txBox="1"/>
          <p:nvPr/>
        </p:nvSpPr>
        <p:spPr>
          <a:xfrm>
            <a:off x="1203157" y="664144"/>
            <a:ext cx="9779267" cy="5262979"/>
          </a:xfrm>
          <a:prstGeom prst="rect">
            <a:avLst/>
          </a:prstGeom>
          <a:noFill/>
        </p:spPr>
        <p:txBody>
          <a:bodyPr wrap="square">
            <a:spAutoFit/>
          </a:bodyPr>
          <a:lstStyle/>
          <a:p>
            <a:pPr marL="685800" indent="-685800" algn="ctr">
              <a:buFont typeface="Wingdings" panose="05000000000000000000" pitchFamily="2" charset="2"/>
              <a:buChar char="Ø"/>
            </a:pPr>
            <a:r>
              <a:rPr lang="en-US" sz="4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t>OBJECTIVES</a:t>
            </a:r>
          </a:p>
          <a:p>
            <a:br>
              <a:rPr lang="en-US" sz="36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rPr>
            </a:br>
            <a:r>
              <a:rPr lang="en-US" sz="3600" dirty="0" err="1">
                <a:solidFill>
                  <a:srgbClr val="FF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rPr>
              <a:t>i</a:t>
            </a:r>
            <a:r>
              <a:rPr lang="en-US" sz="3600" dirty="0">
                <a:solidFill>
                  <a:srgbClr val="FF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rPr>
              <a:t>) </a:t>
            </a:r>
            <a:r>
              <a:rPr lang="en-US" sz="3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t>To provide a computer-based billing system for an accurate computation of bills.</a:t>
            </a:r>
            <a:br>
              <a:rPr lang="en-US" sz="3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br>
            <a:br>
              <a:rPr lang="en-US" sz="36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rPr>
            </a:br>
            <a:r>
              <a:rPr lang="en-US" sz="3600" dirty="0">
                <a:solidFill>
                  <a:srgbClr val="EE3206"/>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rPr>
              <a:t>ii) </a:t>
            </a:r>
            <a:r>
              <a:rPr lang="en-US" sz="3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t>To generate a receipt when performing a service.</a:t>
            </a:r>
            <a:br>
              <a:rPr lang="en-US" sz="3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br>
            <a:br>
              <a:rPr lang="en-US" sz="36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rPr>
            </a:br>
            <a:r>
              <a:rPr lang="en-US" sz="3600" dirty="0" err="1">
                <a:solidFill>
                  <a:srgbClr val="EE3206"/>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rPr>
              <a:t>Iii</a:t>
            </a:r>
            <a:r>
              <a:rPr lang="en-US" sz="3600" dirty="0">
                <a:solidFill>
                  <a:srgbClr val="EE3206"/>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rPr>
              <a:t>) </a:t>
            </a:r>
            <a:r>
              <a:rPr lang="en-US" sz="3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t>To provide a convenient solution of billing pattern.</a:t>
            </a:r>
            <a:endParaRPr lang="en-IN" sz="3600" dirty="0"/>
          </a:p>
        </p:txBody>
      </p:sp>
    </p:spTree>
    <p:extLst>
      <p:ext uri="{BB962C8B-B14F-4D97-AF65-F5344CB8AC3E}">
        <p14:creationId xmlns:p14="http://schemas.microsoft.com/office/powerpoint/2010/main" val="195965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09E1F-1A42-47B7-A118-6CF0CD80987D}"/>
              </a:ext>
            </a:extLst>
          </p:cNvPr>
          <p:cNvSpPr txBox="1"/>
          <p:nvPr/>
        </p:nvSpPr>
        <p:spPr>
          <a:xfrm>
            <a:off x="558265" y="1318662"/>
            <a:ext cx="10761045" cy="4401205"/>
          </a:xfrm>
          <a:prstGeom prst="rect">
            <a:avLst/>
          </a:prstGeom>
          <a:noFill/>
        </p:spPr>
        <p:txBody>
          <a:bodyPr wrap="square">
            <a:spAutoFit/>
          </a:bodyPr>
          <a:lstStyle/>
          <a:p>
            <a:pPr marL="571500" indent="-571500" algn="ctr">
              <a:buFont typeface="Wingdings" panose="05000000000000000000" pitchFamily="2" charset="2"/>
              <a:buChar char="Ø"/>
            </a:pPr>
            <a:r>
              <a:rPr lang="en-US" sz="4000" b="1" u="sng" dirty="0">
                <a:latin typeface="Times New Roman" panose="02020603050405020304" pitchFamily="18" charset="0"/>
                <a:ea typeface="Times New Roman" panose="02020603050405020304" pitchFamily="18" charset="0"/>
                <a:cs typeface="Mangal" panose="02040503050203030202" pitchFamily="18" charset="0"/>
              </a:rPr>
              <a:t>FEASIBILITY STUDY</a:t>
            </a:r>
            <a:br>
              <a:rPr lang="en-US" sz="2400" b="1" dirty="0">
                <a:latin typeface="Calibri" panose="020F0502020204030204" pitchFamily="34" charset="0"/>
                <a:ea typeface="Times New Roman" panose="02020603050405020304" pitchFamily="18" charset="0"/>
                <a:cs typeface="Mangal" panose="02040503050203030202" pitchFamily="18" charset="0"/>
              </a:rPr>
            </a:br>
            <a:r>
              <a:rPr lang="en-US" sz="2400" b="1" strike="noStrike" dirty="0">
                <a:latin typeface="Times New Roman" panose="02020603050405020304" pitchFamily="18" charset="0"/>
                <a:ea typeface="Times New Roman" panose="02020603050405020304" pitchFamily="18" charset="0"/>
                <a:cs typeface="Mangal" panose="02040503050203030202" pitchFamily="18" charset="0"/>
              </a:rPr>
              <a:t> </a:t>
            </a:r>
            <a:br>
              <a:rPr lang="en-US" sz="1400" b="1" dirty="0">
                <a:latin typeface="Calibri" panose="020F0502020204030204" pitchFamily="34" charset="0"/>
                <a:ea typeface="Times New Roman" panose="02020603050405020304" pitchFamily="18" charset="0"/>
                <a:cs typeface="Mangal" panose="02040503050203030202" pitchFamily="18" charset="0"/>
              </a:rPr>
            </a:br>
            <a:r>
              <a:rPr lang="en-US" sz="2400" b="1" dirty="0">
                <a:latin typeface="Times New Roman" panose="02020603050405020304" pitchFamily="18" charset="0"/>
                <a:ea typeface="Times New Roman" panose="02020603050405020304" pitchFamily="18" charset="0"/>
                <a:cs typeface="Mangal" panose="02040503050203030202" pitchFamily="18" charset="0"/>
              </a:rPr>
              <a:t>This is the measure of how beneficial or practical the development of information system will be to the organization. The area introduces the system in terms of research into why it is more viable than the existing system. </a:t>
            </a:r>
          </a:p>
          <a:p>
            <a:pPr algn="ctr"/>
            <a:r>
              <a:rPr lang="en-US" sz="2400" b="1" dirty="0">
                <a:highlight>
                  <a:srgbClr val="C0C0C0"/>
                </a:highlight>
                <a:latin typeface="Times New Roman" panose="02020603050405020304" pitchFamily="18" charset="0"/>
                <a:ea typeface="Times New Roman" panose="02020603050405020304" pitchFamily="18" charset="0"/>
                <a:cs typeface="Mangal" panose="02040503050203030202" pitchFamily="18" charset="0"/>
              </a:rPr>
              <a:t>Three main areas of feasibility study are:</a:t>
            </a:r>
            <a:br>
              <a:rPr lang="en-US" sz="2400" b="1" dirty="0">
                <a:latin typeface="Calibri" panose="020F0502020204030204" pitchFamily="34" charset="0"/>
                <a:ea typeface="Times New Roman" panose="02020603050405020304" pitchFamily="18" charset="0"/>
                <a:cs typeface="Mangal" panose="02040503050203030202" pitchFamily="18" charset="0"/>
              </a:rPr>
            </a:br>
            <a:r>
              <a:rPr lang="en-US" sz="2400" b="1" dirty="0" err="1">
                <a:solidFill>
                  <a:srgbClr val="EE3206"/>
                </a:solidFill>
                <a:latin typeface="Calibri" panose="020F0502020204030204" pitchFamily="34" charset="0"/>
                <a:ea typeface="Times New Roman" panose="02020603050405020304" pitchFamily="18" charset="0"/>
                <a:cs typeface="Mangal" panose="02040503050203030202" pitchFamily="18" charset="0"/>
              </a:rPr>
              <a:t>i</a:t>
            </a:r>
            <a:r>
              <a:rPr lang="en-US" sz="2400" b="1" dirty="0">
                <a:solidFill>
                  <a:srgbClr val="EE3206"/>
                </a:solidFill>
                <a:latin typeface="Calibri" panose="020F0502020204030204" pitchFamily="34" charset="0"/>
                <a:ea typeface="Times New Roman" panose="02020603050405020304" pitchFamily="18" charset="0"/>
                <a:cs typeface="Mangal" panose="02040503050203030202" pitchFamily="18" charset="0"/>
              </a:rPr>
              <a:t>)</a:t>
            </a:r>
            <a:r>
              <a:rPr lang="en-US" sz="2400" b="1" dirty="0">
                <a:latin typeface="Times New Roman" panose="02020603050405020304" pitchFamily="18" charset="0"/>
                <a:ea typeface="Times New Roman" panose="02020603050405020304" pitchFamily="18" charset="0"/>
                <a:cs typeface="Mangal" panose="02040503050203030202" pitchFamily="18" charset="0"/>
              </a:rPr>
              <a:t>Operational feasibility</a:t>
            </a:r>
            <a:br>
              <a:rPr lang="en-US" sz="2400" b="1" dirty="0">
                <a:latin typeface="Calibri" panose="020F0502020204030204" pitchFamily="34" charset="0"/>
                <a:ea typeface="Times New Roman" panose="02020603050405020304" pitchFamily="18" charset="0"/>
                <a:cs typeface="Mangal" panose="02040503050203030202" pitchFamily="18" charset="0"/>
              </a:rPr>
            </a:br>
            <a:r>
              <a:rPr lang="en-US" sz="2400" b="1" dirty="0">
                <a:solidFill>
                  <a:srgbClr val="EE3206"/>
                </a:solidFill>
                <a:latin typeface="Calibri" panose="020F0502020204030204" pitchFamily="34" charset="0"/>
                <a:ea typeface="Times New Roman" panose="02020603050405020304" pitchFamily="18" charset="0"/>
                <a:cs typeface="Mangal" panose="02040503050203030202" pitchFamily="18" charset="0"/>
              </a:rPr>
              <a:t>ii)</a:t>
            </a:r>
            <a:r>
              <a:rPr lang="en-US" sz="2400" b="1" dirty="0">
                <a:latin typeface="Times New Roman" panose="02020603050405020304" pitchFamily="18" charset="0"/>
                <a:ea typeface="Times New Roman" panose="02020603050405020304" pitchFamily="18" charset="0"/>
                <a:cs typeface="Mangal" panose="02040503050203030202" pitchFamily="18" charset="0"/>
              </a:rPr>
              <a:t>Technical feasibility</a:t>
            </a:r>
            <a:br>
              <a:rPr lang="en-US" sz="2400" b="1" dirty="0">
                <a:latin typeface="Calibri" panose="020F0502020204030204" pitchFamily="34" charset="0"/>
                <a:ea typeface="Times New Roman" panose="02020603050405020304" pitchFamily="18" charset="0"/>
                <a:cs typeface="Mangal" panose="02040503050203030202" pitchFamily="18" charset="0"/>
              </a:rPr>
            </a:br>
            <a:r>
              <a:rPr lang="en-US" sz="2400" b="1" dirty="0">
                <a:solidFill>
                  <a:srgbClr val="EE3206"/>
                </a:solidFill>
                <a:latin typeface="Calibri" panose="020F0502020204030204" pitchFamily="34" charset="0"/>
                <a:ea typeface="Times New Roman" panose="02020603050405020304" pitchFamily="18" charset="0"/>
                <a:cs typeface="Mangal" panose="02040503050203030202" pitchFamily="18" charset="0"/>
              </a:rPr>
              <a:t>iii)</a:t>
            </a:r>
            <a:r>
              <a:rPr lang="en-US" sz="2400" b="1" dirty="0">
                <a:latin typeface="Times New Roman" panose="02020603050405020304" pitchFamily="18" charset="0"/>
                <a:ea typeface="Times New Roman" panose="02020603050405020304" pitchFamily="18" charset="0"/>
                <a:cs typeface="Mangal" panose="02040503050203030202" pitchFamily="18" charset="0"/>
              </a:rPr>
              <a:t>Economic feasibility</a:t>
            </a:r>
            <a:br>
              <a:rPr lang="en-US" sz="2400" b="1" dirty="0">
                <a:latin typeface="Calibri" panose="020F0502020204030204" pitchFamily="34" charset="0"/>
                <a:ea typeface="Times New Roman" panose="02020603050405020304" pitchFamily="18" charset="0"/>
                <a:cs typeface="Mangal" panose="02040503050203030202" pitchFamily="18" charset="0"/>
              </a:rPr>
            </a:br>
            <a:endParaRPr lang="en-IN" sz="2400" dirty="0"/>
          </a:p>
        </p:txBody>
      </p:sp>
    </p:spTree>
    <p:extLst>
      <p:ext uri="{BB962C8B-B14F-4D97-AF65-F5344CB8AC3E}">
        <p14:creationId xmlns:p14="http://schemas.microsoft.com/office/powerpoint/2010/main" val="317140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E9FAB0-CE01-4885-84E4-0C7FC9D36FA6}"/>
              </a:ext>
            </a:extLst>
          </p:cNvPr>
          <p:cNvSpPr txBox="1"/>
          <p:nvPr/>
        </p:nvSpPr>
        <p:spPr>
          <a:xfrm>
            <a:off x="1481689" y="1380268"/>
            <a:ext cx="9228622" cy="3785652"/>
          </a:xfrm>
          <a:prstGeom prst="rect">
            <a:avLst/>
          </a:prstGeom>
          <a:noFill/>
        </p:spPr>
        <p:txBody>
          <a:bodyPr wrap="square">
            <a:spAutoFit/>
          </a:bodyPr>
          <a:lstStyle/>
          <a:p>
            <a:pPr marL="571500" indent="-571500" algn="ctr">
              <a:buFont typeface="Wingdings" panose="05000000000000000000" pitchFamily="2" charset="2"/>
              <a:buChar char="Ø"/>
            </a:pPr>
            <a:r>
              <a:rPr lang="en-US" sz="4000" b="1" u="sng" dirty="0">
                <a:effectLst/>
                <a:latin typeface="Times New Roman" panose="02020603050405020304" pitchFamily="18" charset="0"/>
                <a:ea typeface="Times New Roman" panose="02020603050405020304" pitchFamily="18" charset="0"/>
                <a:cs typeface="Mangal" panose="02040503050203030202" pitchFamily="18" charset="0"/>
              </a:rPr>
              <a:t>OPERATIONAL FEASIBILITY</a:t>
            </a:r>
          </a:p>
          <a:p>
            <a:pPr algn="ctr"/>
            <a:br>
              <a:rPr lang="en-US" sz="2800" b="1" dirty="0">
                <a:effectLst/>
                <a:latin typeface="Times New Roman" panose="02020603050405020304" pitchFamily="18" charset="0"/>
                <a:ea typeface="Times New Roman" panose="02020603050405020304" pitchFamily="18" charset="0"/>
                <a:cs typeface="Mangal" panose="02040503050203030202" pitchFamily="18" charset="0"/>
              </a:rPr>
            </a:br>
            <a:br>
              <a:rPr lang="en-US" sz="1200" dirty="0">
                <a:effectLst/>
                <a:latin typeface="Calibri" panose="020F0502020204030204" pitchFamily="34" charset="0"/>
                <a:ea typeface="Times New Roman" panose="02020603050405020304" pitchFamily="18" charset="0"/>
                <a:cs typeface="Mangal" panose="02040503050203030202" pitchFamily="18" charset="0"/>
              </a:rPr>
            </a:br>
            <a:r>
              <a:rPr lang="en-US" sz="3200" dirty="0">
                <a:effectLst/>
                <a:latin typeface="Times New Roman" panose="02020603050405020304" pitchFamily="18" charset="0"/>
                <a:ea typeface="Times New Roman" panose="02020603050405020304" pitchFamily="18" charset="0"/>
                <a:cs typeface="Mangal" panose="02040503050203030202" pitchFamily="18" charset="0"/>
              </a:rPr>
              <a:t>The billing system will save time for the workers of restaurant. By use of their computer systems, workers of restaurant give bills to the customers. By the help of this software, paper work is reduced.</a:t>
            </a:r>
            <a:r>
              <a:rPr lang="en-US" sz="3200" dirty="0">
                <a:latin typeface="Calibri" panose="020F0502020204030204" pitchFamily="34" charset="0"/>
                <a:ea typeface="Times New Roman" panose="02020603050405020304" pitchFamily="18" charset="0"/>
                <a:cs typeface="Mangal" panose="02040503050203030202" pitchFamily="18" charset="0"/>
              </a:rPr>
              <a:t> </a:t>
            </a:r>
            <a:r>
              <a:rPr lang="en-US" sz="3200" dirty="0">
                <a:effectLst/>
                <a:latin typeface="Times New Roman" panose="02020603050405020304" pitchFamily="18" charset="0"/>
                <a:ea typeface="Times New Roman" panose="02020603050405020304" pitchFamily="18" charset="0"/>
                <a:cs typeface="Mangal" panose="02040503050203030202" pitchFamily="18" charset="0"/>
              </a:rPr>
              <a:t>This save both time and money.</a:t>
            </a:r>
            <a:endParaRPr lang="en-IN" sz="3200" dirty="0"/>
          </a:p>
        </p:txBody>
      </p:sp>
    </p:spTree>
    <p:extLst>
      <p:ext uri="{BB962C8B-B14F-4D97-AF65-F5344CB8AC3E}">
        <p14:creationId xmlns:p14="http://schemas.microsoft.com/office/powerpoint/2010/main" val="273982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82DEF-4492-43DB-955B-CB1B65C033CF}"/>
              </a:ext>
            </a:extLst>
          </p:cNvPr>
          <p:cNvSpPr txBox="1"/>
          <p:nvPr/>
        </p:nvSpPr>
        <p:spPr>
          <a:xfrm>
            <a:off x="770021" y="1046138"/>
            <a:ext cx="10453035" cy="4955203"/>
          </a:xfrm>
          <a:prstGeom prst="rect">
            <a:avLst/>
          </a:prstGeom>
          <a:noFill/>
        </p:spPr>
        <p:txBody>
          <a:bodyPr wrap="square">
            <a:spAutoFit/>
          </a:bodyPr>
          <a:lstStyle/>
          <a:p>
            <a:pPr marL="457200" indent="-457200" algn="ctr">
              <a:buFont typeface="Wingdings" panose="05000000000000000000" pitchFamily="2" charset="2"/>
              <a:buChar char="Ø"/>
            </a:pPr>
            <a:r>
              <a:rPr lang="en-US" sz="3200" b="1" u="sng" dirty="0">
                <a:effectLst/>
                <a:latin typeface="Times New Roman" panose="02020603050405020304" pitchFamily="18" charset="0"/>
                <a:ea typeface="Times New Roman" panose="02020603050405020304" pitchFamily="18" charset="0"/>
                <a:cs typeface="Mangal" panose="02040503050203030202" pitchFamily="18" charset="0"/>
              </a:rPr>
              <a:t>TECHNICAL FEASIBILITY</a:t>
            </a:r>
            <a:br>
              <a:rPr lang="en-US" sz="3200" b="1" dirty="0">
                <a:effectLst/>
                <a:latin typeface="Times New Roman" panose="02020603050405020304" pitchFamily="18" charset="0"/>
                <a:ea typeface="Times New Roman" panose="02020603050405020304" pitchFamily="18" charset="0"/>
                <a:cs typeface="Mangal" panose="02040503050203030202" pitchFamily="18" charset="0"/>
              </a:rPr>
            </a:br>
            <a:br>
              <a:rPr lang="en-US" sz="2400" b="1" dirty="0">
                <a:effectLst/>
                <a:latin typeface="Calibri" panose="020F0502020204030204" pitchFamily="34" charset="0"/>
                <a:ea typeface="Times New Roman" panose="02020603050405020304" pitchFamily="18" charset="0"/>
                <a:cs typeface="Mangal" panose="02040503050203030202" pitchFamily="18" charset="0"/>
              </a:rPr>
            </a:b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Technical feasibility centers to the existing computer system(Hardware, Software </a:t>
            </a:r>
            <a:r>
              <a:rPr lang="en-US" sz="2400" dirty="0" err="1">
                <a:effectLst/>
                <a:latin typeface="Times New Roman" panose="02020603050405020304" pitchFamily="18" charset="0"/>
                <a:ea typeface="Times New Roman" panose="02020603050405020304" pitchFamily="18" charset="0"/>
                <a:cs typeface="Mangal" panose="02040503050203030202" pitchFamily="18" charset="0"/>
              </a:rPr>
              <a:t>etc</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 and to what extent it can support the proposed system</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a:t>
            </a:r>
            <a:br>
              <a:rPr lang="en-US" dirty="0">
                <a:effectLst/>
                <a:latin typeface="Calibri" panose="020F0502020204030204" pitchFamily="34" charset="0"/>
                <a:ea typeface="Times New Roman" panose="02020603050405020304" pitchFamily="18" charset="0"/>
                <a:cs typeface="Mangal" panose="02040503050203030202" pitchFamily="18" charset="0"/>
              </a:rPr>
            </a:br>
            <a:r>
              <a:rPr lang="en-US" strike="noStrike" dirty="0">
                <a:effectLst/>
                <a:latin typeface="Times New Roman" panose="02020603050405020304" pitchFamily="18" charset="0"/>
                <a:ea typeface="Times New Roman" panose="02020603050405020304" pitchFamily="18" charset="0"/>
                <a:cs typeface="Mangal" panose="02040503050203030202" pitchFamily="18" charset="0"/>
              </a:rPr>
              <a:t> </a:t>
            </a:r>
          </a:p>
          <a:p>
            <a:pPr marL="457200" indent="-457200" algn="ctr">
              <a:buFont typeface="Wingdings" panose="05000000000000000000" pitchFamily="2" charset="2"/>
              <a:buChar char="Ø"/>
            </a:pPr>
            <a:r>
              <a:rPr lang="en-US" sz="3600" b="1" u="sng" dirty="0">
                <a:effectLst/>
                <a:latin typeface="Times New Roman" panose="02020603050405020304" pitchFamily="18" charset="0"/>
                <a:ea typeface="Times New Roman" panose="02020603050405020304" pitchFamily="18" charset="0"/>
                <a:cs typeface="Mangal" panose="02040503050203030202" pitchFamily="18" charset="0"/>
              </a:rPr>
              <a:t>ECONOMIC FEASIBILITY</a:t>
            </a:r>
            <a:br>
              <a:rPr lang="en-US" sz="3600" b="1" dirty="0">
                <a:effectLst/>
                <a:latin typeface="Times New Roman" panose="02020603050405020304" pitchFamily="18" charset="0"/>
                <a:ea typeface="Times New Roman" panose="02020603050405020304" pitchFamily="18" charset="0"/>
                <a:cs typeface="Mangal" panose="02040503050203030202" pitchFamily="18" charset="0"/>
              </a:rPr>
            </a:br>
            <a:br>
              <a:rPr lang="en-US" sz="1400" dirty="0">
                <a:effectLst/>
                <a:latin typeface="Calibri" panose="020F0502020204030204" pitchFamily="34" charset="0"/>
                <a:ea typeface="Times New Roman" panose="02020603050405020304" pitchFamily="18" charset="0"/>
                <a:cs typeface="Mangal" panose="02040503050203030202" pitchFamily="18" charset="0"/>
              </a:rPr>
            </a:b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procedure is to determine the benefits and savings that are expected from a user system and compare it with the costs. If a benefit outweighs costs, then the decision is made to design and implement the system. Otherwise further alterations are made in the proposed system</a:t>
            </a:r>
            <a:br>
              <a:rPr lang="en-US" sz="2400" dirty="0">
                <a:latin typeface="Calibri" panose="020F0502020204030204" pitchFamily="34" charset="0"/>
                <a:ea typeface="Times New Roman" panose="02020603050405020304" pitchFamily="18" charset="0"/>
                <a:cs typeface="Mangal" panose="02040503050203030202" pitchFamily="18" charset="0"/>
              </a:rPr>
            </a:br>
            <a:r>
              <a:rPr lang="en-US" sz="2400" dirty="0">
                <a:latin typeface="Calibri" panose="020F0502020204030204" pitchFamily="34" charset="0"/>
                <a:ea typeface="Times New Roman" panose="02020603050405020304" pitchFamily="18" charset="0"/>
                <a:cs typeface="Mangal" panose="02040503050203030202" pitchFamily="18" charset="0"/>
              </a:rPr>
              <a:t>1.</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Manpower cost</a:t>
            </a:r>
            <a:br>
              <a:rPr lang="en-US" sz="2400" dirty="0">
                <a:effectLst/>
                <a:latin typeface="Calibri" panose="020F0502020204030204" pitchFamily="34" charset="0"/>
                <a:ea typeface="Times New Roman" panose="02020603050405020304" pitchFamily="18" charset="0"/>
                <a:cs typeface="Mangal" panose="02040503050203030202" pitchFamily="18" charset="0"/>
              </a:rPr>
            </a:br>
            <a:r>
              <a:rPr lang="en-US" sz="2400" dirty="0">
                <a:effectLst/>
                <a:latin typeface="Calibri" panose="020F0502020204030204" pitchFamily="34" charset="0"/>
                <a:ea typeface="Times New Roman" panose="02020603050405020304" pitchFamily="18" charset="0"/>
                <a:cs typeface="Mangal" panose="02040503050203030202" pitchFamily="18" charset="0"/>
              </a:rPr>
              <a:t>2.</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Hardware and Software cost </a:t>
            </a:r>
            <a:endParaRPr lang="en-IN" sz="2400" dirty="0"/>
          </a:p>
        </p:txBody>
      </p:sp>
    </p:spTree>
    <p:extLst>
      <p:ext uri="{BB962C8B-B14F-4D97-AF65-F5344CB8AC3E}">
        <p14:creationId xmlns:p14="http://schemas.microsoft.com/office/powerpoint/2010/main" val="33240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430563"/>
            <a:ext cx="8026071" cy="857908"/>
          </a:xfrm>
        </p:spPr>
        <p:txBody>
          <a:bodyPr>
            <a:normAutofit fontScale="90000"/>
          </a:bodyPr>
          <a:lstStyle/>
          <a:p>
            <a:pPr marL="857250" indent="-857250">
              <a:buFont typeface="Wingdings" panose="05000000000000000000" pitchFamily="2" charset="2"/>
              <a:buChar char="Ø"/>
            </a:pPr>
            <a:r>
              <a:rPr lang="en-US" b="1" u="sng" dirty="0">
                <a:effectLst>
                  <a:outerShdw blurRad="38100" dist="38100" dir="2700000" algn="tl">
                    <a:srgbClr val="000000">
                      <a:alpha val="43137"/>
                    </a:srgbClr>
                  </a:outerShdw>
                </a:effectLst>
              </a:rPr>
              <a:t>DATA FLOW DIAGRAM</a:t>
            </a:r>
          </a:p>
        </p:txBody>
      </p:sp>
      <p:sp>
        <p:nvSpPr>
          <p:cNvPr id="4" name="Rectangle 3"/>
          <p:cNvSpPr/>
          <p:nvPr/>
        </p:nvSpPr>
        <p:spPr>
          <a:xfrm>
            <a:off x="138546" y="1801090"/>
            <a:ext cx="2549237" cy="13993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a:t>
            </a:r>
          </a:p>
        </p:txBody>
      </p:sp>
      <p:sp>
        <p:nvSpPr>
          <p:cNvPr id="5" name="Rectangle 4"/>
          <p:cNvSpPr/>
          <p:nvPr/>
        </p:nvSpPr>
        <p:spPr>
          <a:xfrm>
            <a:off x="8797636" y="1669473"/>
            <a:ext cx="2757054" cy="14408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CHEF</a:t>
            </a:r>
          </a:p>
        </p:txBody>
      </p:sp>
      <p:sp>
        <p:nvSpPr>
          <p:cNvPr id="6" name="Rectangle 5"/>
          <p:cNvSpPr/>
          <p:nvPr/>
        </p:nvSpPr>
        <p:spPr>
          <a:xfrm>
            <a:off x="5375563" y="3429000"/>
            <a:ext cx="1440873" cy="2313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FOOD</a:t>
            </a:r>
          </a:p>
          <a:p>
            <a:pPr algn="ctr"/>
            <a:r>
              <a:rPr lang="en-US" dirty="0"/>
              <a:t>BILLING</a:t>
            </a:r>
          </a:p>
          <a:p>
            <a:pPr algn="ctr"/>
            <a:r>
              <a:rPr lang="en-US" dirty="0"/>
              <a:t>SYSTEM</a:t>
            </a:r>
          </a:p>
        </p:txBody>
      </p:sp>
      <p:sp>
        <p:nvSpPr>
          <p:cNvPr id="7" name="Rectangle 6"/>
          <p:cNvSpPr/>
          <p:nvPr/>
        </p:nvSpPr>
        <p:spPr>
          <a:xfrm>
            <a:off x="9324109" y="5742709"/>
            <a:ext cx="2230581" cy="1004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CASHER</a:t>
            </a:r>
          </a:p>
        </p:txBody>
      </p:sp>
      <p:cxnSp>
        <p:nvCxnSpPr>
          <p:cNvPr id="9" name="Straight Arrow Connector 8"/>
          <p:cNvCxnSpPr>
            <a:endCxn id="4" idx="2"/>
          </p:cNvCxnSpPr>
          <p:nvPr/>
        </p:nvCxnSpPr>
        <p:spPr>
          <a:xfrm flipV="1">
            <a:off x="1413165" y="3200399"/>
            <a:ext cx="0" cy="95596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Callout: Bent Line with No Border 16"/>
          <p:cNvSpPr/>
          <p:nvPr/>
        </p:nvSpPr>
        <p:spPr>
          <a:xfrm>
            <a:off x="-3" y="4141018"/>
            <a:ext cx="2687779" cy="612648"/>
          </a:xfrm>
          <a:prstGeom prst="callout2">
            <a:avLst>
              <a:gd name="adj1" fmla="val 18750"/>
              <a:gd name="adj2" fmla="val -8333"/>
              <a:gd name="adj3" fmla="val 18751"/>
              <a:gd name="adj4" fmla="val -72728"/>
              <a:gd name="adj5" fmla="val 92147"/>
              <a:gd name="adj6" fmla="val -6787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Cooked</a:t>
            </a:r>
          </a:p>
          <a:p>
            <a:pPr algn="ctr"/>
            <a:r>
              <a:rPr lang="en-US" dirty="0"/>
              <a:t> Food</a:t>
            </a:r>
          </a:p>
        </p:txBody>
      </p:sp>
      <p:cxnSp>
        <p:nvCxnSpPr>
          <p:cNvPr id="21" name="Straight Arrow Connector 20"/>
          <p:cNvCxnSpPr/>
          <p:nvPr/>
        </p:nvCxnSpPr>
        <p:spPr>
          <a:xfrm flipV="1">
            <a:off x="318655" y="3200400"/>
            <a:ext cx="1" cy="2313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a:off x="318655" y="5514109"/>
            <a:ext cx="2369123" cy="0"/>
          </a:xfrm>
          <a:prstGeom prst="line">
            <a:avLst/>
          </a:prstGeom>
        </p:spPr>
        <p:style>
          <a:lnRef idx="1">
            <a:schemeClr val="accent6"/>
          </a:lnRef>
          <a:fillRef idx="0">
            <a:schemeClr val="accent6"/>
          </a:fillRef>
          <a:effectRef idx="0">
            <a:schemeClr val="accent6"/>
          </a:effectRef>
          <a:fontRef idx="minor">
            <a:schemeClr val="tx1"/>
          </a:fontRef>
        </p:style>
      </p:cxnSp>
      <p:sp>
        <p:nvSpPr>
          <p:cNvPr id="26" name="Callout: Bent Line with No Border 25"/>
          <p:cNvSpPr/>
          <p:nvPr/>
        </p:nvSpPr>
        <p:spPr>
          <a:xfrm>
            <a:off x="2230581" y="5237020"/>
            <a:ext cx="1967343" cy="554178"/>
          </a:xfrm>
          <a:prstGeom prst="callout2">
            <a:avLst>
              <a:gd name="adj1" fmla="val 121251"/>
              <a:gd name="adj2" fmla="val -190728"/>
              <a:gd name="adj3" fmla="val 196251"/>
              <a:gd name="adj4" fmla="val -216667"/>
              <a:gd name="adj5" fmla="val 130000"/>
              <a:gd name="adj6" fmla="val -21075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Bill’s Receipt</a:t>
            </a:r>
          </a:p>
        </p:txBody>
      </p:sp>
      <p:cxnSp>
        <p:nvCxnSpPr>
          <p:cNvPr id="29" name="Straight Connector 28"/>
          <p:cNvCxnSpPr/>
          <p:nvPr/>
        </p:nvCxnSpPr>
        <p:spPr>
          <a:xfrm>
            <a:off x="3990109" y="5514109"/>
            <a:ext cx="1385454"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1" name="Straight Connector 30"/>
          <p:cNvCxnSpPr>
            <a:stCxn id="17" idx="1"/>
          </p:cNvCxnSpPr>
          <p:nvPr/>
        </p:nvCxnSpPr>
        <p:spPr>
          <a:xfrm flipH="1">
            <a:off x="1343886" y="4753666"/>
            <a:ext cx="1" cy="274043"/>
          </a:xfrm>
          <a:prstGeom prst="line">
            <a:avLst/>
          </a:prstGeom>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p:nvCxnSpPr>
        <p:spPr>
          <a:xfrm>
            <a:off x="1343888" y="5046101"/>
            <a:ext cx="403167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a:xfrm>
            <a:off x="2327564" y="3200399"/>
            <a:ext cx="0" cy="477982"/>
          </a:xfrm>
          <a:prstGeom prst="line">
            <a:avLst/>
          </a:prstGeom>
        </p:spPr>
        <p:style>
          <a:lnRef idx="1">
            <a:schemeClr val="accent6"/>
          </a:lnRef>
          <a:fillRef idx="0">
            <a:schemeClr val="accent6"/>
          </a:fillRef>
          <a:effectRef idx="0">
            <a:schemeClr val="accent6"/>
          </a:effectRef>
          <a:fontRef idx="minor">
            <a:schemeClr val="tx1"/>
          </a:fontRef>
        </p:style>
      </p:cxnSp>
      <p:sp>
        <p:nvSpPr>
          <p:cNvPr id="36" name="Callout: Bent Line with No Border 35"/>
          <p:cNvSpPr/>
          <p:nvPr/>
        </p:nvSpPr>
        <p:spPr>
          <a:xfrm>
            <a:off x="1454739" y="3477488"/>
            <a:ext cx="1551683" cy="755074"/>
          </a:xfrm>
          <a:prstGeom prst="callout2">
            <a:avLst>
              <a:gd name="adj1" fmla="val 5906"/>
              <a:gd name="adj2" fmla="val -188693"/>
              <a:gd name="adj3" fmla="val 13245"/>
              <a:gd name="adj4" fmla="val -184527"/>
              <a:gd name="adj5" fmla="val 18922"/>
              <a:gd name="adj6" fmla="val -1823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 order</a:t>
            </a:r>
          </a:p>
        </p:txBody>
      </p:sp>
      <p:cxnSp>
        <p:nvCxnSpPr>
          <p:cNvPr id="38" name="Straight Arrow Connector 37"/>
          <p:cNvCxnSpPr>
            <a:endCxn id="6" idx="1"/>
          </p:cNvCxnSpPr>
          <p:nvPr/>
        </p:nvCxnSpPr>
        <p:spPr>
          <a:xfrm>
            <a:off x="2327564" y="4585855"/>
            <a:ext cx="304799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a:off x="2327564" y="4130177"/>
            <a:ext cx="0" cy="483387"/>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Straight Connector 41"/>
          <p:cNvCxnSpPr>
            <a:endCxn id="7" idx="0"/>
          </p:cNvCxnSpPr>
          <p:nvPr/>
        </p:nvCxnSpPr>
        <p:spPr>
          <a:xfrm>
            <a:off x="10439400" y="5188527"/>
            <a:ext cx="0" cy="554182"/>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Straight Arrow Connector 46"/>
          <p:cNvCxnSpPr/>
          <p:nvPr/>
        </p:nvCxnSpPr>
        <p:spPr>
          <a:xfrm flipH="1">
            <a:off x="6816436" y="5188527"/>
            <a:ext cx="365760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p:cNvCxnSpPr/>
          <p:nvPr/>
        </p:nvCxnSpPr>
        <p:spPr>
          <a:xfrm flipH="1">
            <a:off x="6816438" y="4585854"/>
            <a:ext cx="4163289" cy="2771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3" name="Callout: Bent Line with No Border 52"/>
          <p:cNvSpPr/>
          <p:nvPr/>
        </p:nvSpPr>
        <p:spPr>
          <a:xfrm>
            <a:off x="10474036" y="3678381"/>
            <a:ext cx="1011382" cy="561109"/>
          </a:xfrm>
          <a:prstGeom prst="callout2">
            <a:avLst>
              <a:gd name="adj1" fmla="val -358435"/>
              <a:gd name="adj2" fmla="val -2101190"/>
              <a:gd name="adj3" fmla="val -352302"/>
              <a:gd name="adj4" fmla="val -2109524"/>
              <a:gd name="adj5" fmla="val -350549"/>
              <a:gd name="adj6" fmla="val -208714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Cocked Food</a:t>
            </a:r>
          </a:p>
        </p:txBody>
      </p:sp>
      <p:cxnSp>
        <p:nvCxnSpPr>
          <p:cNvPr id="58" name="Straight Connector 57"/>
          <p:cNvCxnSpPr>
            <a:endCxn id="53" idx="1"/>
          </p:cNvCxnSpPr>
          <p:nvPr/>
        </p:nvCxnSpPr>
        <p:spPr>
          <a:xfrm flipV="1">
            <a:off x="10979727" y="4239490"/>
            <a:ext cx="0" cy="374074"/>
          </a:xfrm>
          <a:prstGeom prst="line">
            <a:avLst/>
          </a:prstGeom>
        </p:spPr>
        <p:style>
          <a:lnRef idx="1">
            <a:schemeClr val="accent6"/>
          </a:lnRef>
          <a:fillRef idx="0">
            <a:schemeClr val="accent6"/>
          </a:fillRef>
          <a:effectRef idx="0">
            <a:schemeClr val="accent6"/>
          </a:effectRef>
          <a:fontRef idx="minor">
            <a:schemeClr val="tx1"/>
          </a:fontRef>
        </p:style>
      </p:cxnSp>
      <p:cxnSp>
        <p:nvCxnSpPr>
          <p:cNvPr id="60" name="Straight Connector 59"/>
          <p:cNvCxnSpPr>
            <a:stCxn id="53" idx="3"/>
          </p:cNvCxnSpPr>
          <p:nvPr/>
        </p:nvCxnSpPr>
        <p:spPr>
          <a:xfrm flipV="1">
            <a:off x="10979727" y="3110346"/>
            <a:ext cx="0" cy="568035"/>
          </a:xfrm>
          <a:prstGeom prst="line">
            <a:avLst/>
          </a:prstGeom>
        </p:spPr>
        <p:style>
          <a:lnRef idx="1">
            <a:schemeClr val="accent6"/>
          </a:lnRef>
          <a:fillRef idx="0">
            <a:schemeClr val="accent6"/>
          </a:fillRef>
          <a:effectRef idx="0">
            <a:schemeClr val="accent6"/>
          </a:effectRef>
          <a:fontRef idx="minor">
            <a:schemeClr val="tx1"/>
          </a:fontRef>
        </p:style>
      </p:cxnSp>
      <p:sp>
        <p:nvSpPr>
          <p:cNvPr id="61" name="Callout: Bent Line with No Border 60"/>
          <p:cNvSpPr/>
          <p:nvPr/>
        </p:nvSpPr>
        <p:spPr>
          <a:xfrm>
            <a:off x="9017330" y="3342408"/>
            <a:ext cx="1065480" cy="671946"/>
          </a:xfrm>
          <a:prstGeom prst="callout2">
            <a:avLst>
              <a:gd name="adj1" fmla="val -201574"/>
              <a:gd name="adj2" fmla="val -1092668"/>
              <a:gd name="adj3" fmla="val -195094"/>
              <a:gd name="adj4" fmla="val -1095553"/>
              <a:gd name="adj5" fmla="val -205026"/>
              <a:gd name="adj6" fmla="val -110512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Ordered</a:t>
            </a:r>
          </a:p>
          <a:p>
            <a:pPr algn="ctr"/>
            <a:r>
              <a:rPr lang="en-US" dirty="0"/>
              <a:t>Food</a:t>
            </a:r>
          </a:p>
        </p:txBody>
      </p:sp>
      <p:cxnSp>
        <p:nvCxnSpPr>
          <p:cNvPr id="63" name="Straight Connector 62"/>
          <p:cNvCxnSpPr/>
          <p:nvPr/>
        </p:nvCxnSpPr>
        <p:spPr>
          <a:xfrm>
            <a:off x="6799763" y="4287982"/>
            <a:ext cx="2750307"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66" name="Straight Connector 65"/>
          <p:cNvCxnSpPr>
            <a:endCxn id="61" idx="1"/>
          </p:cNvCxnSpPr>
          <p:nvPr/>
        </p:nvCxnSpPr>
        <p:spPr>
          <a:xfrm flipV="1">
            <a:off x="9550070" y="4014354"/>
            <a:ext cx="0" cy="310655"/>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Arrow Connector 67"/>
          <p:cNvCxnSpPr/>
          <p:nvPr/>
        </p:nvCxnSpPr>
        <p:spPr>
          <a:xfrm flipV="1">
            <a:off x="9550070" y="3110346"/>
            <a:ext cx="0" cy="3671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0909"/>
            <a:ext cx="9144000" cy="796781"/>
          </a:xfrm>
        </p:spPr>
        <p:txBody>
          <a:bodyPr>
            <a:normAutofit fontScale="90000"/>
          </a:bodyPr>
          <a:lstStyle/>
          <a:p>
            <a:pPr marL="857250" indent="-857250">
              <a:buFont typeface="Wingdings" panose="05000000000000000000" pitchFamily="2" charset="2"/>
              <a:buChar char="Ø"/>
            </a:pPr>
            <a:r>
              <a:rPr lang="en-US" b="1" u="sng" dirty="0"/>
              <a:t>ER DIAGRAM</a:t>
            </a:r>
          </a:p>
        </p:txBody>
      </p:sp>
      <p:sp>
        <p:nvSpPr>
          <p:cNvPr id="4" name="Flowchart: Process 3"/>
          <p:cNvSpPr/>
          <p:nvPr/>
        </p:nvSpPr>
        <p:spPr>
          <a:xfrm>
            <a:off x="1745673" y="2272145"/>
            <a:ext cx="1482436" cy="85898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a:t>
            </a:r>
          </a:p>
        </p:txBody>
      </p:sp>
      <p:sp>
        <p:nvSpPr>
          <p:cNvPr id="5" name="Flowchart: Decision 4"/>
          <p:cNvSpPr/>
          <p:nvPr/>
        </p:nvSpPr>
        <p:spPr>
          <a:xfrm>
            <a:off x="4558145" y="2271855"/>
            <a:ext cx="1967346" cy="85898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a:t>
            </a:r>
          </a:p>
        </p:txBody>
      </p:sp>
      <p:sp>
        <p:nvSpPr>
          <p:cNvPr id="6" name="Flowchart: Process 5"/>
          <p:cNvSpPr/>
          <p:nvPr/>
        </p:nvSpPr>
        <p:spPr>
          <a:xfrm>
            <a:off x="7606146" y="2271855"/>
            <a:ext cx="1634836" cy="85898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ITEM</a:t>
            </a:r>
          </a:p>
        </p:txBody>
      </p:sp>
      <p:sp>
        <p:nvSpPr>
          <p:cNvPr id="8" name="Oval 7"/>
          <p:cNvSpPr/>
          <p:nvPr/>
        </p:nvSpPr>
        <p:spPr>
          <a:xfrm>
            <a:off x="9975274" y="1998516"/>
            <a:ext cx="1634836" cy="4778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a:t>
            </a:r>
          </a:p>
        </p:txBody>
      </p:sp>
      <p:sp>
        <p:nvSpPr>
          <p:cNvPr id="9" name="Oval 8"/>
          <p:cNvSpPr/>
          <p:nvPr/>
        </p:nvSpPr>
        <p:spPr>
          <a:xfrm>
            <a:off x="9975274" y="3012783"/>
            <a:ext cx="1634836" cy="416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PRICE</a:t>
            </a:r>
          </a:p>
        </p:txBody>
      </p:sp>
      <p:sp>
        <p:nvSpPr>
          <p:cNvPr id="10" name="Flowchart: Decision 9"/>
          <p:cNvSpPr/>
          <p:nvPr/>
        </p:nvSpPr>
        <p:spPr>
          <a:xfrm>
            <a:off x="7079673" y="3608529"/>
            <a:ext cx="2687782" cy="105294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GENERATOR BILL</a:t>
            </a:r>
          </a:p>
        </p:txBody>
      </p:sp>
      <p:sp>
        <p:nvSpPr>
          <p:cNvPr id="11" name="Flowchart: Process 10"/>
          <p:cNvSpPr/>
          <p:nvPr/>
        </p:nvSpPr>
        <p:spPr>
          <a:xfrm>
            <a:off x="7606146" y="5666509"/>
            <a:ext cx="1898074" cy="87283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CUSTOMERS </a:t>
            </a:r>
          </a:p>
          <a:p>
            <a:pPr algn="ctr"/>
            <a:r>
              <a:rPr lang="en-US" dirty="0"/>
              <a:t>BILL</a:t>
            </a:r>
          </a:p>
        </p:txBody>
      </p:sp>
      <p:sp>
        <p:nvSpPr>
          <p:cNvPr id="12" name="Oval 11"/>
          <p:cNvSpPr/>
          <p:nvPr/>
        </p:nvSpPr>
        <p:spPr>
          <a:xfrm>
            <a:off x="10099964" y="5327218"/>
            <a:ext cx="1634836" cy="4778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BILL_NO</a:t>
            </a:r>
          </a:p>
        </p:txBody>
      </p:sp>
      <p:sp>
        <p:nvSpPr>
          <p:cNvPr id="13" name="Oval 12"/>
          <p:cNvSpPr/>
          <p:nvPr/>
        </p:nvSpPr>
        <p:spPr>
          <a:xfrm>
            <a:off x="10099964" y="6213329"/>
            <a:ext cx="1634836" cy="326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TOTAL</a:t>
            </a:r>
          </a:p>
        </p:txBody>
      </p:sp>
      <p:sp>
        <p:nvSpPr>
          <p:cNvPr id="14" name="Oval 13"/>
          <p:cNvSpPr/>
          <p:nvPr/>
        </p:nvSpPr>
        <p:spPr>
          <a:xfrm>
            <a:off x="4350327" y="5514108"/>
            <a:ext cx="2085109" cy="6720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CUST_NAME</a:t>
            </a:r>
          </a:p>
        </p:txBody>
      </p:sp>
      <p:cxnSp>
        <p:nvCxnSpPr>
          <p:cNvPr id="16" name="Straight Arrow Connector 15"/>
          <p:cNvCxnSpPr>
            <a:endCxn id="5" idx="1"/>
          </p:cNvCxnSpPr>
          <p:nvPr/>
        </p:nvCxnSpPr>
        <p:spPr>
          <a:xfrm flipV="1">
            <a:off x="3228109" y="2701346"/>
            <a:ext cx="1330036" cy="2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5" idx="3"/>
            <a:endCxn id="6" idx="1"/>
          </p:cNvCxnSpPr>
          <p:nvPr/>
        </p:nvCxnSpPr>
        <p:spPr>
          <a:xfrm>
            <a:off x="6525491" y="2701346"/>
            <a:ext cx="108065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a:stCxn id="6" idx="3"/>
          </p:cNvCxnSpPr>
          <p:nvPr/>
        </p:nvCxnSpPr>
        <p:spPr>
          <a:xfrm flipV="1">
            <a:off x="9240982" y="2369127"/>
            <a:ext cx="734292" cy="3322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stCxn id="6" idx="3"/>
            <a:endCxn id="9" idx="2"/>
          </p:cNvCxnSpPr>
          <p:nvPr/>
        </p:nvCxnSpPr>
        <p:spPr>
          <a:xfrm>
            <a:off x="9240982" y="2701346"/>
            <a:ext cx="734292" cy="51954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a:stCxn id="6" idx="2"/>
            <a:endCxn id="10" idx="0"/>
          </p:cNvCxnSpPr>
          <p:nvPr/>
        </p:nvCxnSpPr>
        <p:spPr>
          <a:xfrm>
            <a:off x="8423564" y="3130837"/>
            <a:ext cx="0" cy="4776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p:cNvCxnSpPr>
            <a:stCxn id="10" idx="2"/>
          </p:cNvCxnSpPr>
          <p:nvPr/>
        </p:nvCxnSpPr>
        <p:spPr>
          <a:xfrm>
            <a:off x="8423564" y="4661474"/>
            <a:ext cx="41563" cy="99839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p:cNvCxnSpPr>
            <a:stCxn id="11" idx="1"/>
          </p:cNvCxnSpPr>
          <p:nvPr/>
        </p:nvCxnSpPr>
        <p:spPr>
          <a:xfrm flipH="1" flipV="1">
            <a:off x="6435436" y="5805055"/>
            <a:ext cx="1170710" cy="29787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p:cNvCxnSpPr>
            <a:stCxn id="11" idx="3"/>
          </p:cNvCxnSpPr>
          <p:nvPr/>
        </p:nvCxnSpPr>
        <p:spPr>
          <a:xfrm flipV="1">
            <a:off x="9504220" y="5666509"/>
            <a:ext cx="595744" cy="43641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p:cNvCxnSpPr>
            <a:stCxn id="11" idx="3"/>
          </p:cNvCxnSpPr>
          <p:nvPr/>
        </p:nvCxnSpPr>
        <p:spPr>
          <a:xfrm>
            <a:off x="9504220" y="6102927"/>
            <a:ext cx="595744" cy="2978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942</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Times New Roman</vt:lpstr>
      <vt:lpstr>Wingdings</vt:lpstr>
      <vt:lpstr>Office Theme</vt:lpstr>
      <vt:lpstr>PowerPoint Presentation</vt:lpstr>
      <vt:lpstr>ABSTRACT  The project “Restaurant Billing System” is a basic program used in restaurants. The main aim is to process the ordering and billing of a “Restaurant”.   This system is named as Restaurant Billing System. This is designed especially for a restaurant which wants to attend their customers in a very well manner. This system has the capability to give the receipt to the customers.   The program is easily executable and can be easily accessed by a user. It is great software for saves time and decreases the work of the owner of the restaurants.</vt:lpstr>
      <vt:lpstr>PowerPoint Presentation</vt:lpstr>
      <vt:lpstr>PowerPoint Presentation</vt:lpstr>
      <vt:lpstr>PowerPoint Presentation</vt:lpstr>
      <vt:lpstr>PowerPoint Presentation</vt:lpstr>
      <vt:lpstr>PowerPoint Presentation</vt:lpstr>
      <vt:lpstr>DATA FLOW DIAGRAM</vt:lpstr>
      <vt:lpstr>ER DIAGRAM</vt:lpstr>
      <vt:lpstr>MODULES</vt:lpstr>
      <vt:lpstr>PowerPoint Presentation</vt:lpstr>
      <vt:lpstr>PowerPoint Presentation</vt:lpstr>
      <vt:lpstr>PowerPoint Presentation</vt:lpstr>
      <vt:lpstr>Functionalities used in the project </vt:lpstr>
      <vt:lpstr>Manage Bills 1.Adding new bills 2.Edit the existing bills 3.View details of the bill 4.Listing of all bills   </vt:lpstr>
      <vt:lpstr>Reports of project Restaurant Billing            System      *Report of all products *Report of all bills             *Report of all product type         </vt:lpstr>
      <vt:lpstr>PowerPoint Presentation</vt:lpstr>
      <vt:lpstr>Hardware and Software Requirement  Hardware Requirement:  • Intel Core Dual Processor • RAM: min 4 GB • Printer: Laser Printer  Software Requirement:  • Operating System: window  • Front End: HTML, CSS, JavaScript • Back End:JavaScript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FERGUSSON COLLEGE, PUNE  DEPARTMENT OF COMPUTER SCIENCE</dc:title>
  <dc:creator>Ravindra Kambale</dc:creator>
  <cp:lastModifiedBy>Mahesh</cp:lastModifiedBy>
  <cp:revision>13</cp:revision>
  <cp:lastPrinted>2022-02-16T18:30:00Z</cp:lastPrinted>
  <dcterms:created xsi:type="dcterms:W3CDTF">2022-01-12T14:57:00Z</dcterms:created>
  <dcterms:modified xsi:type="dcterms:W3CDTF">2022-06-30T11:46:57Z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B7A19F781BE149F6B2E271E8F05254E1</vt:lpwstr>
  </property>
  <property fmtid="{D5CDD505-2E9C-101B-9397-08002B2CF9AE}" pid="3" name="KSOProductBuildVer">
    <vt:lpwstr>1033-11.2.0.10463</vt:lpwstr>
  </property>
</Properties>
</file>