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Source Code Pr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7e0da8be9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7e0da8be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7e0da8be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7e0da8be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e0da8be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e0da8be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e0da8be9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e0da8be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7e0da8be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7e0da8be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7e0da8be9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7e0da8be9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7e0da8be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7e0da8be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7e0da8b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7e0da8b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7e0da8be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7e0da8be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7e0da8be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7e0da8be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041525" y="269700"/>
            <a:ext cx="8520600" cy="26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600">
                <a:latin typeface="Arial"/>
                <a:ea typeface="Arial"/>
                <a:cs typeface="Arial"/>
                <a:sym typeface="Arial"/>
              </a:rPr>
              <a:t>Mask Detection</a:t>
            </a:r>
            <a:endParaRPr sz="6600">
              <a:latin typeface="Arial"/>
              <a:ea typeface="Arial"/>
              <a:cs typeface="Arial"/>
              <a:sym typeface="Arial"/>
            </a:endParaRPr>
          </a:p>
        </p:txBody>
      </p:sp>
      <p:sp>
        <p:nvSpPr>
          <p:cNvPr id="135" name="Google Shape;135;p13"/>
          <p:cNvSpPr txBox="1"/>
          <p:nvPr>
            <p:ph idx="1" type="subTitle"/>
          </p:nvPr>
        </p:nvSpPr>
        <p:spPr>
          <a:xfrm>
            <a:off x="3082475" y="2571750"/>
            <a:ext cx="8520600" cy="22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a:t>
            </a:r>
            <a:r>
              <a:rPr lang="en" sz="1900"/>
              <a:t> Project Guide:  </a:t>
            </a:r>
            <a:r>
              <a:rPr lang="en" sz="1700"/>
              <a:t>   </a:t>
            </a:r>
            <a:endParaRPr sz="1700"/>
          </a:p>
          <a:p>
            <a:pPr indent="0" lvl="0" marL="0" rtl="0" algn="l">
              <a:spcBef>
                <a:spcPts val="0"/>
              </a:spcBef>
              <a:spcAft>
                <a:spcPts val="0"/>
              </a:spcAft>
              <a:buNone/>
            </a:pPr>
            <a:r>
              <a:rPr lang="en" sz="1700"/>
              <a:t>                                                                </a:t>
            </a:r>
            <a:r>
              <a:rPr lang="en" sz="1900"/>
              <a:t>Mrs Manasa vavilapalli</a:t>
            </a:r>
            <a:endParaRPr sz="19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t>
            </a:r>
            <a:r>
              <a:rPr lang="en" sz="1700"/>
              <a:t>-121710318057(Mahesh)</a:t>
            </a:r>
            <a:endParaRPr sz="1700"/>
          </a:p>
          <a:p>
            <a:pPr indent="0" lvl="0" marL="0" rtl="0" algn="l">
              <a:spcBef>
                <a:spcPts val="0"/>
              </a:spcBef>
              <a:spcAft>
                <a:spcPts val="0"/>
              </a:spcAft>
              <a:buNone/>
            </a:pPr>
            <a:r>
              <a:rPr lang="en" sz="1700"/>
              <a:t>                                                               -121710318055(Sai Rao)</a:t>
            </a:r>
            <a:endParaRPr sz="1700"/>
          </a:p>
          <a:p>
            <a:pPr indent="0" lvl="0" marL="0" rtl="0" algn="l">
              <a:spcBef>
                <a:spcPts val="0"/>
              </a:spcBef>
              <a:spcAft>
                <a:spcPts val="0"/>
              </a:spcAft>
              <a:buNone/>
            </a:pPr>
            <a:r>
              <a:rPr lang="en" sz="1700"/>
              <a:t>                                                               -121710318039(Dharmesh)</a:t>
            </a:r>
            <a:endParaRPr sz="1700"/>
          </a:p>
          <a:p>
            <a:pPr indent="0" lvl="0" marL="0" rtl="0" algn="l">
              <a:spcBef>
                <a:spcPts val="0"/>
              </a:spcBef>
              <a:spcAft>
                <a:spcPts val="0"/>
              </a:spcAft>
              <a:buNone/>
            </a:pPr>
            <a:r>
              <a:rPr lang="en" sz="1700"/>
              <a:t>                                                               -121710318013(Dinesh)</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157350"/>
            <a:ext cx="7038900" cy="914100"/>
          </a:xfrm>
          <a:prstGeom prst="rect">
            <a:avLst/>
          </a:prstGeom>
        </p:spPr>
        <p:txBody>
          <a:bodyPr anchorCtr="0" anchor="t" bIns="91425" lIns="91425" spcFirstLastPara="1" rIns="91425" wrap="square" tIns="91425">
            <a:noAutofit/>
          </a:bodyPr>
          <a:lstStyle/>
          <a:p>
            <a:pPr indent="0" lvl="0" marL="0" rtl="0" algn="l">
              <a:lnSpc>
                <a:spcPct val="125000"/>
              </a:lnSpc>
              <a:spcBef>
                <a:spcPts val="4500"/>
              </a:spcBef>
              <a:spcAft>
                <a:spcPts val="1800"/>
              </a:spcAft>
              <a:buNone/>
            </a:pPr>
            <a:r>
              <a:rPr b="1" lang="en" sz="2600">
                <a:solidFill>
                  <a:srgbClr val="FFFFFF"/>
                </a:solidFill>
                <a:latin typeface="Arial"/>
                <a:ea typeface="Arial"/>
                <a:cs typeface="Arial"/>
                <a:sym typeface="Arial"/>
              </a:rPr>
              <a:t>Implementing our COVID-19 face mask detector in Video Streams</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Image detection for video is similar to that of  detection in images.</a:t>
            </a:r>
            <a:endParaRPr sz="1800"/>
          </a:p>
          <a:p>
            <a:pPr indent="0" lvl="0" marL="0" rtl="0" algn="l">
              <a:spcBef>
                <a:spcPts val="1600"/>
              </a:spcBef>
              <a:spcAft>
                <a:spcPts val="0"/>
              </a:spcAft>
              <a:buNone/>
            </a:pPr>
            <a:r>
              <a:rPr lang="en" sz="1800"/>
              <a:t>Here instead of uploading an image. A frame is created and a </a:t>
            </a:r>
            <a:r>
              <a:rPr lang="en" sz="1800"/>
              <a:t>continuous</a:t>
            </a:r>
            <a:r>
              <a:rPr lang="en" sz="1800"/>
              <a:t> loop is created. So the frame will detect the face and checks the mask and percentage of mask is displayed over the frame.</a:t>
            </a:r>
            <a:endParaRPr sz="1800"/>
          </a:p>
          <a:p>
            <a:pPr indent="0" lvl="0" marL="0" rtl="0" algn="l">
              <a:spcBef>
                <a:spcPts val="1600"/>
              </a:spcBef>
              <a:spcAft>
                <a:spcPts val="1600"/>
              </a:spcAft>
              <a:buNone/>
            </a:pPr>
            <a:r>
              <a:rPr lang="en" sz="1800"/>
              <a:t>In both the videostream and image, multiple faces can be detected and detect the masks over their faces.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idx="1" type="body"/>
          </p:nvPr>
        </p:nvSpPr>
        <p:spPr>
          <a:xfrm>
            <a:off x="2105100" y="2057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5700">
                <a:latin typeface="Merriweather"/>
                <a:ea typeface="Merriweather"/>
                <a:cs typeface="Merriweather"/>
                <a:sym typeface="Merriweather"/>
              </a:rPr>
              <a:t>THANK YOU</a:t>
            </a:r>
            <a:endParaRPr sz="70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Abstract:</a:t>
            </a:r>
            <a:endParaRPr sz="3000"/>
          </a:p>
        </p:txBody>
      </p:sp>
      <p:sp>
        <p:nvSpPr>
          <p:cNvPr id="141" name="Google Shape;141;p14"/>
          <p:cNvSpPr txBox="1"/>
          <p:nvPr>
            <p:ph idx="1" type="body"/>
          </p:nvPr>
        </p:nvSpPr>
        <p:spPr>
          <a:xfrm>
            <a:off x="1297500" y="1200175"/>
            <a:ext cx="7038900" cy="35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Nowadays, Machine learning is developing very fastly. </a:t>
            </a:r>
            <a:r>
              <a:rPr lang="en" sz="1800"/>
              <a:t>Almost in every sector machine learning is used. And it is  an application of artificial intelligence where available information is used through algorithms to process or assist the processing of statistical data. While Machine Learning involves concepts of automation, it requires human guidance.</a:t>
            </a:r>
            <a:r>
              <a:rPr lang="en" sz="1800"/>
              <a:t>  </a:t>
            </a:r>
            <a:endParaRPr sz="1800"/>
          </a:p>
          <a:p>
            <a:pPr indent="0" lvl="0" marL="0" rtl="0" algn="l">
              <a:spcBef>
                <a:spcPts val="1600"/>
              </a:spcBef>
              <a:spcAft>
                <a:spcPts val="1600"/>
              </a:spcAft>
              <a:buNone/>
            </a:pPr>
            <a:r>
              <a:rPr lang="en" sz="1800"/>
              <a:t>The proposed project is on Mask detection. Here we used </a:t>
            </a:r>
            <a:r>
              <a:rPr lang="en" sz="1800"/>
              <a:t>Convolutional</a:t>
            </a:r>
            <a:r>
              <a:rPr lang="en" sz="1800"/>
              <a:t> neural </a:t>
            </a:r>
            <a:r>
              <a:rPr lang="en" sz="1800"/>
              <a:t>networks(CNN) from deep learning and used MobileNetv2 architecture. And we used some of the modules like Tensorflow, Keras, Opencv</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Problem statement:</a:t>
            </a:r>
            <a:endParaRPr sz="2900"/>
          </a:p>
        </p:txBody>
      </p:sp>
      <p:sp>
        <p:nvSpPr>
          <p:cNvPr id="147" name="Google Shape;147;p15"/>
          <p:cNvSpPr txBox="1"/>
          <p:nvPr>
            <p:ph idx="1" type="body"/>
          </p:nvPr>
        </p:nvSpPr>
        <p:spPr>
          <a:xfrm>
            <a:off x="1297500" y="1307850"/>
            <a:ext cx="7038900" cy="3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Due to this covid-19. Our lives has changed completely. We are leading a new normal. And while going out wearing mask is compulsory. But many people are not wearing masks properly. Due to this problem many people will be in danger. Machine learning can solve this problem. So we used concepts of machine learning and created mask detector and  we can implement this mask detector in the places where the movement of people is high like shopping malls,medical stores, temples etc. </a:t>
            </a:r>
            <a:endParaRPr sz="1800"/>
          </a:p>
          <a:p>
            <a:pPr indent="0" lvl="0" marL="0" rtl="0" algn="l">
              <a:spcBef>
                <a:spcPts val="1600"/>
              </a:spcBef>
              <a:spcAft>
                <a:spcPts val="0"/>
              </a:spcAft>
              <a:buNone/>
            </a:pPr>
            <a:r>
              <a:rPr lang="en" sz="1800"/>
              <a:t>Uber cars are trying to implement this technology in their application. Otp for ride is given only after the passenger wearing a mask</a:t>
            </a:r>
            <a:endParaRPr sz="1800"/>
          </a:p>
          <a:p>
            <a:pPr indent="0" lvl="0" marL="0" rtl="0" algn="l">
              <a:spcBef>
                <a:spcPts val="1600"/>
              </a:spcBef>
              <a:spcAft>
                <a:spcPts val="1600"/>
              </a:spcAft>
              <a:buNone/>
            </a:pPr>
            <a:r>
              <a:t/>
            </a:r>
            <a:endParaRPr sz="1800"/>
          </a:p>
        </p:txBody>
      </p:sp>
      <p:sp>
        <p:nvSpPr>
          <p:cNvPr id="148" name="Google Shape;148;p15"/>
          <p:cNvSpPr txBox="1"/>
          <p:nvPr/>
        </p:nvSpPr>
        <p:spPr>
          <a:xfrm>
            <a:off x="-1454275" y="3582075"/>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428625"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Flowchart:</a:t>
            </a:r>
            <a:endParaRPr sz="26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16"/>
          <p:cNvPicPr preferRelativeResize="0"/>
          <p:nvPr/>
        </p:nvPicPr>
        <p:blipFill>
          <a:blip r:embed="rId3">
            <a:alphaModFix/>
          </a:blip>
          <a:stretch>
            <a:fillRect/>
          </a:stretch>
        </p:blipFill>
        <p:spPr>
          <a:xfrm>
            <a:off x="4122209" y="0"/>
            <a:ext cx="4787832" cy="5143500"/>
          </a:xfrm>
          <a:prstGeom prst="rect">
            <a:avLst/>
          </a:prstGeom>
          <a:noFill/>
          <a:ln>
            <a:noFill/>
          </a:ln>
        </p:spPr>
      </p:pic>
      <p:sp>
        <p:nvSpPr>
          <p:cNvPr id="156" name="Google Shape;156;p16"/>
          <p:cNvSpPr/>
          <p:nvPr/>
        </p:nvSpPr>
        <p:spPr>
          <a:xfrm>
            <a:off x="428625" y="2479900"/>
            <a:ext cx="2372700" cy="7347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16"/>
          <p:cNvPicPr preferRelativeResize="0"/>
          <p:nvPr/>
        </p:nvPicPr>
        <p:blipFill>
          <a:blip r:embed="rId4">
            <a:alphaModFix/>
          </a:blip>
          <a:stretch>
            <a:fillRect/>
          </a:stretch>
        </p:blipFill>
        <p:spPr>
          <a:xfrm>
            <a:off x="1212082" y="317725"/>
            <a:ext cx="1635125" cy="170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DataSets:</a:t>
            </a:r>
            <a:endParaRPr sz="2700"/>
          </a:p>
        </p:txBody>
      </p:sp>
      <p:sp>
        <p:nvSpPr>
          <p:cNvPr id="163" name="Google Shape;163;p17"/>
          <p:cNvSpPr txBox="1"/>
          <p:nvPr>
            <p:ph idx="1" type="body"/>
          </p:nvPr>
        </p:nvSpPr>
        <p:spPr>
          <a:xfrm>
            <a:off x="1297500" y="1036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Here you can see Our data sets of Mask and Without Mask. Using these datasets we gave training to our algorithm .</a:t>
            </a:r>
            <a:endParaRPr sz="1700"/>
          </a:p>
        </p:txBody>
      </p:sp>
      <p:pic>
        <p:nvPicPr>
          <p:cNvPr id="164" name="Google Shape;164;p17"/>
          <p:cNvPicPr preferRelativeResize="0"/>
          <p:nvPr/>
        </p:nvPicPr>
        <p:blipFill>
          <a:blip r:embed="rId3">
            <a:alphaModFix/>
          </a:blip>
          <a:stretch>
            <a:fillRect/>
          </a:stretch>
        </p:blipFill>
        <p:spPr>
          <a:xfrm>
            <a:off x="3291225" y="1745125"/>
            <a:ext cx="5580949" cy="3092525"/>
          </a:xfrm>
          <a:prstGeom prst="rect">
            <a:avLst/>
          </a:prstGeom>
          <a:noFill/>
          <a:ln>
            <a:noFill/>
          </a:ln>
        </p:spPr>
      </p:pic>
      <p:sp>
        <p:nvSpPr>
          <p:cNvPr id="165" name="Google Shape;165;p17"/>
          <p:cNvSpPr txBox="1"/>
          <p:nvPr/>
        </p:nvSpPr>
        <p:spPr>
          <a:xfrm>
            <a:off x="3418790" y="1874995"/>
            <a:ext cx="2511000" cy="255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ph idx="1" type="body"/>
          </p:nvPr>
        </p:nvSpPr>
        <p:spPr>
          <a:xfrm>
            <a:off x="1129100" y="832750"/>
            <a:ext cx="7038900" cy="3974100"/>
          </a:xfrm>
          <a:prstGeom prst="rect">
            <a:avLst/>
          </a:prstGeom>
          <a:solidFill>
            <a:srgbClr val="000000"/>
          </a:solidFill>
          <a:ln cap="flat" cmpd="sng" w="9525">
            <a:solidFill>
              <a:srgbClr val="F4F6F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In order to train a custom face mask detector, we need to break our project into two distinct phases, each with its own respective sub-steps (as shown in the flowchart).</a:t>
            </a:r>
            <a:endParaRPr sz="1800">
              <a:solidFill>
                <a:srgbClr val="FFFFFF"/>
              </a:solidFill>
              <a:latin typeface="Arial"/>
              <a:ea typeface="Arial"/>
              <a:cs typeface="Arial"/>
              <a:sym typeface="Arial"/>
            </a:endParaRPr>
          </a:p>
          <a:p>
            <a:pPr indent="-342900" lvl="0" marL="508000" rtl="0" algn="l">
              <a:spcBef>
                <a:spcPts val="3600"/>
              </a:spcBef>
              <a:spcAft>
                <a:spcPts val="0"/>
              </a:spcAft>
              <a:buClr>
                <a:srgbClr val="FFFFFF"/>
              </a:buClr>
              <a:buSzPts val="1800"/>
              <a:buFont typeface="Arial"/>
              <a:buAutoNum type="arabicPeriod"/>
            </a:pPr>
            <a:r>
              <a:rPr b="1" lang="en" sz="1800">
                <a:solidFill>
                  <a:srgbClr val="FFFFFF"/>
                </a:solidFill>
                <a:latin typeface="Arial"/>
                <a:ea typeface="Arial"/>
                <a:cs typeface="Arial"/>
                <a:sym typeface="Arial"/>
              </a:rPr>
              <a:t>Training:</a:t>
            </a:r>
            <a:r>
              <a:rPr lang="en" sz="1800">
                <a:solidFill>
                  <a:srgbClr val="FFFFFF"/>
                </a:solidFill>
                <a:latin typeface="Arial"/>
                <a:ea typeface="Arial"/>
                <a:cs typeface="Arial"/>
                <a:sym typeface="Arial"/>
              </a:rPr>
              <a:t> Here we’ll focus on loading our face mask detection dataset from disk, training a model (using Keras/TensorFlow) on this dataset, and then serializing the face mask detector to disk</a:t>
            </a:r>
            <a:endParaRPr sz="1800">
              <a:solidFill>
                <a:srgbClr val="FFFFFF"/>
              </a:solidFill>
              <a:latin typeface="Arial"/>
              <a:ea typeface="Arial"/>
              <a:cs typeface="Arial"/>
              <a:sym typeface="Arial"/>
            </a:endParaRPr>
          </a:p>
          <a:p>
            <a:pPr indent="-342900" lvl="0" marL="457200" rtl="0" algn="l">
              <a:spcBef>
                <a:spcPts val="0"/>
              </a:spcBef>
              <a:spcAft>
                <a:spcPts val="0"/>
              </a:spcAft>
              <a:buClr>
                <a:srgbClr val="FFFFFF"/>
              </a:buClr>
              <a:buSzPts val="1800"/>
              <a:buFont typeface="Arial"/>
              <a:buAutoNum type="arabicPeriod"/>
            </a:pPr>
            <a:r>
              <a:rPr b="1" lang="en" sz="1800">
                <a:solidFill>
                  <a:srgbClr val="FFFFFF"/>
                </a:solidFill>
                <a:latin typeface="Arial"/>
                <a:ea typeface="Arial"/>
                <a:cs typeface="Arial"/>
                <a:sym typeface="Arial"/>
              </a:rPr>
              <a:t> Deployment:</a:t>
            </a:r>
            <a:r>
              <a:rPr lang="en" sz="1800">
                <a:solidFill>
                  <a:srgbClr val="FFFFFF"/>
                </a:solidFill>
                <a:latin typeface="Arial"/>
                <a:ea typeface="Arial"/>
                <a:cs typeface="Arial"/>
                <a:sym typeface="Arial"/>
              </a:rPr>
              <a:t> Once the face mask detector is trained, we can                    then move on to loading the mask detector, performing face  detection, and then classifying each face as Mask or No Mask</a:t>
            </a:r>
            <a:endParaRPr sz="1500">
              <a:solidFill>
                <a:srgbClr val="FFFFFF"/>
              </a:solidFill>
              <a:highlight>
                <a:srgbClr val="F7F7F7"/>
              </a:highlight>
              <a:latin typeface="Source Code Pro"/>
              <a:ea typeface="Source Code Pro"/>
              <a:cs typeface="Source Code Pro"/>
              <a:sym typeface="Source Code Pro"/>
            </a:endParaRPr>
          </a:p>
          <a:p>
            <a:pPr indent="0" lvl="0" marL="457200" rtl="0" algn="l">
              <a:spcBef>
                <a:spcPts val="6100"/>
              </a:spcBef>
              <a:spcAft>
                <a:spcPts val="0"/>
              </a:spcAft>
              <a:buNone/>
            </a:pPr>
            <a:r>
              <a:t/>
            </a:r>
            <a:endParaRPr sz="1500">
              <a:solidFill>
                <a:srgbClr val="FFFFFF"/>
              </a:solidFill>
              <a:latin typeface="Arial"/>
              <a:ea typeface="Arial"/>
              <a:cs typeface="Arial"/>
              <a:sym typeface="Arial"/>
            </a:endParaRPr>
          </a:p>
          <a:p>
            <a:pPr indent="0" lvl="0" marL="0" rtl="0" algn="l">
              <a:spcBef>
                <a:spcPts val="6100"/>
              </a:spcBef>
              <a:spcAft>
                <a:spcPts val="160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Architecture:</a:t>
            </a:r>
            <a:endParaRPr sz="2800"/>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our project we took MobilenetV2 model. As it is very light weight mode</a:t>
            </a:r>
            <a:r>
              <a:rPr lang="en" sz="1700">
                <a:latin typeface="Arial"/>
                <a:ea typeface="Arial"/>
                <a:cs typeface="Arial"/>
                <a:sym typeface="Arial"/>
              </a:rPr>
              <a:t>l it saves computational cost and  It is</a:t>
            </a:r>
            <a:r>
              <a:rPr lang="en" sz="2000">
                <a:solidFill>
                  <a:srgbClr val="FFFFFF"/>
                </a:solidFill>
                <a:latin typeface="Arial"/>
                <a:ea typeface="Arial"/>
                <a:cs typeface="Arial"/>
                <a:sym typeface="Arial"/>
              </a:rPr>
              <a:t> </a:t>
            </a:r>
            <a:r>
              <a:rPr lang="en" sz="1800">
                <a:solidFill>
                  <a:srgbClr val="FFFFFF"/>
                </a:solidFill>
                <a:latin typeface="Arial"/>
                <a:ea typeface="Arial"/>
                <a:cs typeface="Arial"/>
                <a:sym typeface="Arial"/>
              </a:rPr>
              <a:t>highly efficient architecture which can be applied to embedded devices with  limited computational capacity </a:t>
            </a:r>
            <a:endParaRPr sz="1800">
              <a:solidFill>
                <a:srgbClr val="FFFFFF"/>
              </a:solidFill>
              <a:latin typeface="Arial"/>
              <a:ea typeface="Arial"/>
              <a:cs typeface="Arial"/>
              <a:sym typeface="Arial"/>
            </a:endParaRPr>
          </a:p>
          <a:p>
            <a:pPr indent="0" lvl="0" marL="0" rtl="0" algn="l">
              <a:spcBef>
                <a:spcPts val="1600"/>
              </a:spcBef>
              <a:spcAft>
                <a:spcPts val="1600"/>
              </a:spcAft>
              <a:buNone/>
            </a:pPr>
            <a:r>
              <a:rPr lang="en" sz="1800">
                <a:solidFill>
                  <a:srgbClr val="FFFFFF"/>
                </a:solidFill>
                <a:latin typeface="Arial"/>
                <a:ea typeface="Arial"/>
                <a:cs typeface="Arial"/>
                <a:sym typeface="Arial"/>
              </a:rPr>
              <a:t>For example:Raspberry pi, mobile applications,Google coral, Nvidia,etc </a:t>
            </a:r>
            <a:endParaRPr sz="2000">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136475" y="-616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ph idx="1" type="body"/>
          </p:nvPr>
        </p:nvSpPr>
        <p:spPr>
          <a:xfrm>
            <a:off x="1144425" y="4500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As you can see the parameters of the MOBILENET model. It has only 4.2 Million parameters makes the model less complex.   We can also observe  VGG16, GOOGLENET  CONV models. They  have  more number of parameters making the model more complex. Even with the less parameters Mobilenet model achieves 70.6% accuracy which was equivalent to other models.</a:t>
            </a:r>
            <a:endParaRPr sz="1700"/>
          </a:p>
        </p:txBody>
      </p:sp>
      <p:pic>
        <p:nvPicPr>
          <p:cNvPr id="184" name="Google Shape;184;p20"/>
          <p:cNvPicPr preferRelativeResize="0"/>
          <p:nvPr/>
        </p:nvPicPr>
        <p:blipFill>
          <a:blip r:embed="rId3">
            <a:alphaModFix/>
          </a:blip>
          <a:stretch>
            <a:fillRect/>
          </a:stretch>
        </p:blipFill>
        <p:spPr>
          <a:xfrm>
            <a:off x="2829250" y="2643875"/>
            <a:ext cx="6210300" cy="230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190325" y="-214325"/>
            <a:ext cx="7038900" cy="914100"/>
          </a:xfrm>
          <a:prstGeom prst="rect">
            <a:avLst/>
          </a:prstGeom>
        </p:spPr>
        <p:txBody>
          <a:bodyPr anchorCtr="0" anchor="t" bIns="91425" lIns="91425" spcFirstLastPara="1" rIns="91425" wrap="square" tIns="91425">
            <a:noAutofit/>
          </a:bodyPr>
          <a:lstStyle/>
          <a:p>
            <a:pPr indent="0" lvl="0" marL="0" rtl="0" algn="l">
              <a:lnSpc>
                <a:spcPct val="125000"/>
              </a:lnSpc>
              <a:spcBef>
                <a:spcPts val="4500"/>
              </a:spcBef>
              <a:spcAft>
                <a:spcPts val="0"/>
              </a:spcAft>
              <a:buNone/>
            </a:pPr>
            <a:r>
              <a:rPr b="1" lang="en" sz="2600">
                <a:solidFill>
                  <a:srgbClr val="FFFFFF"/>
                </a:solidFill>
                <a:latin typeface="Arial"/>
                <a:ea typeface="Arial"/>
                <a:cs typeface="Arial"/>
                <a:sym typeface="Arial"/>
              </a:rPr>
              <a:t>Implementing our COVID-19 face mask detector for images</a:t>
            </a:r>
            <a:endParaRPr b="1" sz="2600">
              <a:solidFill>
                <a:srgbClr val="FFFFFF"/>
              </a:solidFill>
              <a:latin typeface="Arial"/>
              <a:ea typeface="Arial"/>
              <a:cs typeface="Arial"/>
              <a:sym typeface="Arial"/>
            </a:endParaRPr>
          </a:p>
          <a:p>
            <a:pPr indent="0" lvl="0" marL="0" rtl="0" algn="l">
              <a:spcBef>
                <a:spcPts val="180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First we need to upload an image from the disk.</a:t>
            </a:r>
            <a:endParaRPr sz="2000"/>
          </a:p>
          <a:p>
            <a:pPr indent="-355600" lvl="0" marL="457200" rtl="0" algn="l">
              <a:spcBef>
                <a:spcPts val="0"/>
              </a:spcBef>
              <a:spcAft>
                <a:spcPts val="0"/>
              </a:spcAft>
              <a:buSzPts val="2000"/>
              <a:buAutoNum type="arabicPeriod"/>
            </a:pPr>
            <a:r>
              <a:rPr lang="en" sz="2000"/>
              <a:t>Detects the face in image</a:t>
            </a:r>
            <a:endParaRPr sz="2000"/>
          </a:p>
          <a:p>
            <a:pPr indent="-355600" lvl="0" marL="457200" rtl="0" algn="l">
              <a:spcBef>
                <a:spcPts val="0"/>
              </a:spcBef>
              <a:spcAft>
                <a:spcPts val="0"/>
              </a:spcAft>
              <a:buSzPts val="2000"/>
              <a:buAutoNum type="arabicPeriod"/>
            </a:pPr>
            <a:r>
              <a:rPr lang="en" sz="2000"/>
              <a:t>Applies our model and classifies as Mask or Without mask.</a:t>
            </a:r>
            <a:endParaRPr sz="2000"/>
          </a:p>
        </p:txBody>
      </p:sp>
      <p:pic>
        <p:nvPicPr>
          <p:cNvPr id="191" name="Google Shape;191;p21"/>
          <p:cNvPicPr preferRelativeResize="0"/>
          <p:nvPr/>
        </p:nvPicPr>
        <p:blipFill>
          <a:blip r:embed="rId3">
            <a:alphaModFix/>
          </a:blip>
          <a:stretch>
            <a:fillRect/>
          </a:stretch>
        </p:blipFill>
        <p:spPr>
          <a:xfrm>
            <a:off x="428600" y="2787200"/>
            <a:ext cx="2724851" cy="2270700"/>
          </a:xfrm>
          <a:prstGeom prst="rect">
            <a:avLst/>
          </a:prstGeom>
          <a:noFill/>
          <a:ln>
            <a:noFill/>
          </a:ln>
        </p:spPr>
      </p:pic>
      <p:pic>
        <p:nvPicPr>
          <p:cNvPr id="192" name="Google Shape;192;p21"/>
          <p:cNvPicPr preferRelativeResize="0"/>
          <p:nvPr/>
        </p:nvPicPr>
        <p:blipFill>
          <a:blip r:embed="rId4">
            <a:alphaModFix/>
          </a:blip>
          <a:stretch>
            <a:fillRect/>
          </a:stretch>
        </p:blipFill>
        <p:spPr>
          <a:xfrm>
            <a:off x="5519875" y="2778575"/>
            <a:ext cx="2724851" cy="2287949"/>
          </a:xfrm>
          <a:prstGeom prst="rect">
            <a:avLst/>
          </a:prstGeom>
          <a:noFill/>
          <a:ln>
            <a:noFill/>
          </a:ln>
        </p:spPr>
      </p:pic>
      <p:sp>
        <p:nvSpPr>
          <p:cNvPr id="193" name="Google Shape;193;p21"/>
          <p:cNvSpPr/>
          <p:nvPr/>
        </p:nvSpPr>
        <p:spPr>
          <a:xfrm>
            <a:off x="3153450" y="3555200"/>
            <a:ext cx="2366400" cy="7347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