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3c938112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3c938112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3c93811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3c93811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c938112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c938112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c938112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c938112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3c938112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3c938112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3c938112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3c938112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3c938112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3c938112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3c938112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3c938112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c938112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3c938112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3c938112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3c938112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234125" y="503975"/>
            <a:ext cx="5977500" cy="11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 Traffic System</a:t>
            </a:r>
            <a:endParaRPr/>
          </a:p>
        </p:txBody>
      </p:sp>
      <p:sp>
        <p:nvSpPr>
          <p:cNvPr id="135" name="Google Shape;135;p13"/>
          <p:cNvSpPr txBox="1"/>
          <p:nvPr>
            <p:ph idx="1" type="subTitle"/>
          </p:nvPr>
        </p:nvSpPr>
        <p:spPr>
          <a:xfrm>
            <a:off x="4919525" y="2481725"/>
            <a:ext cx="3982800" cy="205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Project Guide:</a:t>
            </a:r>
            <a:endParaRPr sz="1800"/>
          </a:p>
          <a:p>
            <a:pPr indent="0" lvl="0" marL="0" rtl="0" algn="l">
              <a:spcBef>
                <a:spcPts val="0"/>
              </a:spcBef>
              <a:spcAft>
                <a:spcPts val="0"/>
              </a:spcAft>
              <a:buNone/>
            </a:pPr>
            <a:r>
              <a:rPr lang="en" sz="1800"/>
              <a:t>Mrs Manasa vavilapalli</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-121710318057(Mahesh)</a:t>
            </a:r>
            <a:endParaRPr sz="1800"/>
          </a:p>
          <a:p>
            <a:pPr indent="0" lvl="0" marL="0" rtl="0" algn="l">
              <a:spcBef>
                <a:spcPts val="0"/>
              </a:spcBef>
              <a:spcAft>
                <a:spcPts val="0"/>
              </a:spcAft>
              <a:buNone/>
            </a:pPr>
            <a:r>
              <a:rPr lang="en" sz="1800"/>
              <a:t>-121710318055(Sai Rao)</a:t>
            </a:r>
            <a:endParaRPr sz="1800"/>
          </a:p>
          <a:p>
            <a:pPr indent="0" lvl="0" marL="0" rtl="0" algn="l">
              <a:spcBef>
                <a:spcPts val="0"/>
              </a:spcBef>
              <a:spcAft>
                <a:spcPts val="0"/>
              </a:spcAft>
              <a:buNone/>
            </a:pPr>
            <a:r>
              <a:rPr lang="en" sz="1800"/>
              <a:t>-121710318039(Dharmesh)</a:t>
            </a:r>
            <a:endParaRPr sz="1800"/>
          </a:p>
          <a:p>
            <a:pPr indent="0" lvl="0" marL="0" rtl="0" algn="l">
              <a:spcBef>
                <a:spcPts val="0"/>
              </a:spcBef>
              <a:spcAft>
                <a:spcPts val="0"/>
              </a:spcAft>
              <a:buNone/>
            </a:pPr>
            <a:r>
              <a:rPr lang="en" sz="1800"/>
              <a:t>-121710318013(Dinesh)</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2"/>
          <p:cNvPicPr preferRelativeResize="0"/>
          <p:nvPr/>
        </p:nvPicPr>
        <p:blipFill rotWithShape="1">
          <a:blip r:embed="rId3">
            <a:alphaModFix/>
          </a:blip>
          <a:srcRect b="0" l="0" r="0" t="0"/>
          <a:stretch/>
        </p:blipFill>
        <p:spPr>
          <a:xfrm>
            <a:off x="1099589" y="0"/>
            <a:ext cx="6581968" cy="1674800"/>
          </a:xfrm>
          <a:prstGeom prst="rect">
            <a:avLst/>
          </a:prstGeom>
          <a:noFill/>
          <a:ln>
            <a:noFill/>
          </a:ln>
        </p:spPr>
      </p:pic>
      <p:pic>
        <p:nvPicPr>
          <p:cNvPr id="193" name="Google Shape;193;p22"/>
          <p:cNvPicPr preferRelativeResize="0"/>
          <p:nvPr/>
        </p:nvPicPr>
        <p:blipFill>
          <a:blip r:embed="rId4">
            <a:alphaModFix/>
          </a:blip>
          <a:stretch>
            <a:fillRect/>
          </a:stretch>
        </p:blipFill>
        <p:spPr>
          <a:xfrm>
            <a:off x="1099600" y="1749675"/>
            <a:ext cx="6581951" cy="1644160"/>
          </a:xfrm>
          <a:prstGeom prst="rect">
            <a:avLst/>
          </a:prstGeom>
          <a:noFill/>
          <a:ln>
            <a:noFill/>
          </a:ln>
        </p:spPr>
      </p:pic>
      <p:pic>
        <p:nvPicPr>
          <p:cNvPr id="194" name="Google Shape;194;p22"/>
          <p:cNvPicPr preferRelativeResize="0"/>
          <p:nvPr/>
        </p:nvPicPr>
        <p:blipFill>
          <a:blip r:embed="rId5">
            <a:alphaModFix/>
          </a:blip>
          <a:stretch>
            <a:fillRect/>
          </a:stretch>
        </p:blipFill>
        <p:spPr>
          <a:xfrm>
            <a:off x="1099600" y="3468700"/>
            <a:ext cx="6773978" cy="164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0" name="Google Shape;200;p23"/>
          <p:cNvSpPr txBox="1"/>
          <p:nvPr>
            <p:ph idx="1" type="body"/>
          </p:nvPr>
        </p:nvSpPr>
        <p:spPr>
          <a:xfrm>
            <a:off x="1297500" y="1137850"/>
            <a:ext cx="4027500" cy="374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Here You can observe the graph CNN-DQN is best in the traffic system.</a:t>
            </a:r>
            <a:endParaRPr sz="1700"/>
          </a:p>
          <a:p>
            <a:pPr indent="0" lvl="0" marL="0" rtl="0" algn="l">
              <a:spcBef>
                <a:spcPts val="1200"/>
              </a:spcBef>
              <a:spcAft>
                <a:spcPts val="0"/>
              </a:spcAft>
              <a:buNone/>
            </a:pPr>
            <a:r>
              <a:rPr lang="en" sz="1700"/>
              <a:t>While FC(fully connected) and 90 sec cycle produces more waiting time and also length of the traffic will be more.</a:t>
            </a:r>
            <a:endParaRPr sz="1700"/>
          </a:p>
          <a:p>
            <a:pPr indent="0" lvl="0" marL="0" rtl="0" algn="l">
              <a:spcBef>
                <a:spcPts val="1200"/>
              </a:spcBef>
              <a:spcAft>
                <a:spcPts val="1200"/>
              </a:spcAft>
              <a:buNone/>
            </a:pPr>
            <a:r>
              <a:rPr lang="en" sz="1700"/>
              <a:t>When the load is at peak, on average 117 seconds a vehicle waits in the que (CNN). That is 20% better than a steady 90 sec cycle. As it can be seen, FC-DQN cannot manage medium road load, however CNN-DQN manages to operate with high load with no problem.</a:t>
            </a:r>
            <a:endParaRPr sz="1700"/>
          </a:p>
        </p:txBody>
      </p:sp>
      <p:pic>
        <p:nvPicPr>
          <p:cNvPr id="201" name="Google Shape;201;p23"/>
          <p:cNvPicPr preferRelativeResize="0"/>
          <p:nvPr/>
        </p:nvPicPr>
        <p:blipFill>
          <a:blip r:embed="rId3">
            <a:alphaModFix/>
          </a:blip>
          <a:stretch>
            <a:fillRect/>
          </a:stretch>
        </p:blipFill>
        <p:spPr>
          <a:xfrm>
            <a:off x="5269096" y="1307850"/>
            <a:ext cx="3874903" cy="380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Abstract:</a:t>
            </a:r>
            <a:endParaRPr sz="28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Nowadays, Machine learning is developing very fastly. Almost in every sector machine learning is used. And it is  an application of artificial intelligence where available information is used through algorithms to process or assist the processing of statistical data. While Machine Learning involves concepts of automation, it requires human guidance.  </a:t>
            </a:r>
            <a:endParaRPr sz="1800"/>
          </a:p>
          <a:p>
            <a:pPr indent="0" lvl="0" marL="0" rtl="0" algn="l">
              <a:spcBef>
                <a:spcPts val="1600"/>
              </a:spcBef>
              <a:spcAft>
                <a:spcPts val="1600"/>
              </a:spcAft>
              <a:buNone/>
            </a:pPr>
            <a:r>
              <a:rPr lang="en" sz="1800"/>
              <a:t>The proposed project is on Mask detection. Here we used Convolutional neural networks(CNN) and for Simulation purpose here we used Simulation of urban mobility(SUMO).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289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7" name="Google Shape;147;p15"/>
          <p:cNvSpPr txBox="1"/>
          <p:nvPr>
            <p:ph idx="1" type="body"/>
          </p:nvPr>
        </p:nvSpPr>
        <p:spPr>
          <a:xfrm>
            <a:off x="1210600" y="1116150"/>
            <a:ext cx="7686300" cy="36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 our indian roads, the major problem is traffic due to heavy population.  Especially in metropolitan cities </a:t>
            </a:r>
            <a:r>
              <a:rPr lang="en" sz="1800"/>
              <a:t> the roads are always busy</a:t>
            </a:r>
            <a:r>
              <a:rPr lang="en" sz="1800"/>
              <a:t>  and It is creating major trouble day by day, in some cities it takes hours to clear the traffic. And this happens when there are more number of vehicles in the city and weak traffic management system. Due to this problem sometimes ambulances and fire engines will get </a:t>
            </a:r>
            <a:r>
              <a:rPr lang="en" sz="1800"/>
              <a:t>stuck</a:t>
            </a:r>
            <a:r>
              <a:rPr lang="en" sz="1800"/>
              <a:t> in the traffic.</a:t>
            </a:r>
            <a:endParaRPr sz="1800"/>
          </a:p>
          <a:p>
            <a:pPr indent="0" lvl="0" marL="0" rtl="0" algn="l">
              <a:spcBef>
                <a:spcPts val="1200"/>
              </a:spcBef>
              <a:spcAft>
                <a:spcPts val="1200"/>
              </a:spcAft>
              <a:buNone/>
            </a:pPr>
            <a:r>
              <a:rPr lang="en" sz="1800"/>
              <a:t>We can solve this problem using Machine learning and we have created Smart Traffic System. And we can implement this System into our indian traffic management system.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129475" y="660325"/>
            <a:ext cx="7206900" cy="38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Firstly to implement the this system we need to observe the situation of the road. Here we constructed two matrices</a:t>
            </a:r>
            <a:endParaRPr sz="1800"/>
          </a:p>
          <a:p>
            <a:pPr indent="0" lvl="0" marL="0" rtl="0" algn="l">
              <a:lnSpc>
                <a:spcPct val="100000"/>
              </a:lnSpc>
              <a:spcBef>
                <a:spcPts val="1200"/>
              </a:spcBef>
              <a:spcAft>
                <a:spcPts val="0"/>
              </a:spcAft>
              <a:buNone/>
            </a:pPr>
            <a:r>
              <a:t/>
            </a:r>
            <a:endParaRPr sz="1800"/>
          </a:p>
          <a:p>
            <a:pPr indent="0" lvl="0" marL="0" rtl="0" algn="l">
              <a:lnSpc>
                <a:spcPct val="100000"/>
              </a:lnSpc>
              <a:spcBef>
                <a:spcPts val="1200"/>
              </a:spcBef>
              <a:spcAft>
                <a:spcPts val="0"/>
              </a:spcAft>
              <a:buNone/>
            </a:pPr>
            <a:r>
              <a:rPr lang="en" sz="1800"/>
              <a:t>-The first matrices divides the road into 16 segments and 7 meters each and checks whether the car is </a:t>
            </a:r>
            <a:r>
              <a:rPr lang="en" sz="1800"/>
              <a:t>i</a:t>
            </a:r>
            <a:r>
              <a:rPr lang="en" sz="1800"/>
              <a:t>n the segment or not. Here the segment is nothing but the lane. Totally we took 4 roads. For each road we took 4 lanes.</a:t>
            </a:r>
            <a:endParaRPr sz="1800"/>
          </a:p>
          <a:p>
            <a:pPr indent="0" lvl="0" marL="0" rtl="0" algn="l">
              <a:spcBef>
                <a:spcPts val="1200"/>
              </a:spcBef>
              <a:spcAft>
                <a:spcPts val="1200"/>
              </a:spcAft>
              <a:buNone/>
            </a:pPr>
            <a:r>
              <a:rPr lang="en" sz="1800"/>
              <a:t> </a:t>
            </a:r>
            <a:endParaRPr sz="1800"/>
          </a:p>
        </p:txBody>
      </p:sp>
      <p:pic>
        <p:nvPicPr>
          <p:cNvPr id="154" name="Google Shape;154;p16"/>
          <p:cNvPicPr preferRelativeResize="0"/>
          <p:nvPr/>
        </p:nvPicPr>
        <p:blipFill rotWithShape="1">
          <a:blip r:embed="rId3">
            <a:alphaModFix/>
          </a:blip>
          <a:srcRect b="-4600" l="0" r="0" t="4600"/>
          <a:stretch/>
        </p:blipFill>
        <p:spPr>
          <a:xfrm>
            <a:off x="4915550" y="2959500"/>
            <a:ext cx="3911825" cy="302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934450" y="6761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-After checking the th cars in the first matrix it now comes to the second matrix. This matrix is very important. This matrix checks the speed of the car which is coming towards the Traffic Junction. As it calculates the time taken to reach the </a:t>
            </a:r>
            <a:r>
              <a:rPr lang="en" sz="1900"/>
              <a:t>traffic</a:t>
            </a:r>
            <a:r>
              <a:rPr lang="en" sz="1900"/>
              <a:t> junction</a:t>
            </a:r>
            <a:endParaRPr sz="1900"/>
          </a:p>
        </p:txBody>
      </p:sp>
      <p:pic>
        <p:nvPicPr>
          <p:cNvPr id="161" name="Google Shape;161;p17"/>
          <p:cNvPicPr preferRelativeResize="0"/>
          <p:nvPr/>
        </p:nvPicPr>
        <p:blipFill>
          <a:blip r:embed="rId3">
            <a:alphaModFix/>
          </a:blip>
          <a:stretch>
            <a:fillRect/>
          </a:stretch>
        </p:blipFill>
        <p:spPr>
          <a:xfrm>
            <a:off x="3529850" y="2111273"/>
            <a:ext cx="5221300" cy="2911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Simulation:</a:t>
            </a:r>
            <a:endParaRPr/>
          </a:p>
        </p:txBody>
      </p:sp>
      <p:sp>
        <p:nvSpPr>
          <p:cNvPr id="167" name="Google Shape;167;p18"/>
          <p:cNvSpPr txBox="1"/>
          <p:nvPr>
            <p:ph idx="1" type="body"/>
          </p:nvPr>
        </p:nvSpPr>
        <p:spPr>
          <a:xfrm>
            <a:off x="1052550" y="1220100"/>
            <a:ext cx="7038900" cy="3923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For </a:t>
            </a:r>
            <a:r>
              <a:rPr lang="en" sz="1800"/>
              <a:t>simulation</a:t>
            </a:r>
            <a:r>
              <a:rPr lang="en" sz="1800"/>
              <a:t> purpose here we used </a:t>
            </a:r>
            <a:r>
              <a:rPr lang="en" sz="1800"/>
              <a:t>Simulation of urban mobility(SUMO).</a:t>
            </a:r>
            <a:r>
              <a:rPr lang="en" sz="1800"/>
              <a:t>  It is an open Source software which is used to handle Traffic </a:t>
            </a:r>
            <a:r>
              <a:rPr lang="en" sz="1800"/>
              <a:t>system</a:t>
            </a:r>
            <a:r>
              <a:rPr lang="en" sz="1800"/>
              <a:t>. It is portable,highly microscopic and we can include several packages which not only shows the cars movement but also  shows </a:t>
            </a:r>
            <a:r>
              <a:rPr lang="en" sz="1800"/>
              <a:t>pedestrians</a:t>
            </a:r>
            <a:r>
              <a:rPr lang="en" sz="1800"/>
              <a:t> and many set of tools for scenario creation.</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This scenario brings the real world feel and experience the traffic in the screen.  In the last two slides you can the see the snapshots of the Sumo simulator </a:t>
            </a:r>
            <a:endParaRPr sz="1800"/>
          </a:p>
          <a:p>
            <a:pPr indent="0" lvl="0" marL="0" rtl="0" algn="l">
              <a:spcBef>
                <a:spcPts val="1200"/>
              </a:spcBef>
              <a:spcAft>
                <a:spcPts val="12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3" name="Google Shape;173;p19"/>
          <p:cNvSpPr txBox="1"/>
          <p:nvPr>
            <p:ph idx="1" type="body"/>
          </p:nvPr>
        </p:nvSpPr>
        <p:spPr>
          <a:xfrm>
            <a:off x="928625" y="1307850"/>
            <a:ext cx="7719000" cy="32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Sumo can be imported using (sumolib).  It is the python module which is used to work with sumo </a:t>
            </a:r>
            <a:r>
              <a:rPr lang="en" sz="2000"/>
              <a:t>networks</a:t>
            </a:r>
            <a:r>
              <a:rPr lang="en" sz="2000"/>
              <a:t> and Xml files.</a:t>
            </a:r>
            <a:endParaRPr sz="2000"/>
          </a:p>
          <a:p>
            <a:pPr indent="0" lvl="0" marL="0" rtl="0" algn="l">
              <a:spcBef>
                <a:spcPts val="1200"/>
              </a:spcBef>
              <a:spcAft>
                <a:spcPts val="0"/>
              </a:spcAft>
              <a:buNone/>
            </a:pPr>
            <a:r>
              <a:rPr lang="en" sz="2000"/>
              <a:t>In Sumo we have  visualization tools which is used to visualize a wide range of simulation tools in a graphical and friendly way.</a:t>
            </a:r>
            <a:endParaRPr sz="2000"/>
          </a:p>
          <a:p>
            <a:pPr indent="0" lvl="0" marL="0" rtl="0" algn="l">
              <a:spcBef>
                <a:spcPts val="1200"/>
              </a:spcBef>
              <a:spcAft>
                <a:spcPts val="1200"/>
              </a:spcAft>
              <a:buNone/>
            </a:pPr>
            <a:r>
              <a:rPr lang="en" sz="2000"/>
              <a:t>Using xml tools we can convert the outputs generated by sumo to CSV/Spreadsheets.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9" name="Google Shape;179;p20"/>
          <p:cNvSpPr txBox="1"/>
          <p:nvPr>
            <p:ph idx="1" type="body"/>
          </p:nvPr>
        </p:nvSpPr>
        <p:spPr>
          <a:xfrm>
            <a:off x="1045100" y="393750"/>
            <a:ext cx="7291200" cy="45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In this System we used CNN-DQN</a:t>
            </a:r>
            <a:endParaRPr sz="1900"/>
          </a:p>
          <a:p>
            <a:pPr indent="0" lvl="0" marL="0" rtl="0" algn="l">
              <a:spcBef>
                <a:spcPts val="1200"/>
              </a:spcBef>
              <a:spcAft>
                <a:spcPts val="0"/>
              </a:spcAft>
              <a:buNone/>
            </a:pPr>
            <a:r>
              <a:rPr lang="en" sz="1900"/>
              <a:t>Since the nature of DQN is very unstable, two methods were used to stabilize its convergence. Firstly, Replay Memory was implemented, which stores past actions and allows to use training in batches over them. </a:t>
            </a:r>
            <a:endParaRPr sz="1900"/>
          </a:p>
          <a:p>
            <a:pPr indent="0" lvl="0" marL="0" rtl="0" algn="l">
              <a:spcBef>
                <a:spcPts val="1200"/>
              </a:spcBef>
              <a:spcAft>
                <a:spcPts val="1200"/>
              </a:spcAft>
              <a:buNone/>
            </a:pPr>
            <a:r>
              <a:rPr lang="en" sz="1900"/>
              <a:t>The second thing is the concept of a target Q-network. It allows not to chase the "moving target" while training by initializing two networks with the same weights. While optimizing, the weights of target network are kept as they are and updated only after N iterations.</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052550" y="147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21"/>
          <p:cNvSpPr txBox="1"/>
          <p:nvPr>
            <p:ph idx="1" type="body"/>
          </p:nvPr>
        </p:nvSpPr>
        <p:spPr>
          <a:xfrm>
            <a:off x="785200" y="850350"/>
            <a:ext cx="7739400" cy="37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Two models, namely convolutional and fully-connected ones are trained, both with 1600 epochs, 4500 steps each.</a:t>
            </a:r>
            <a:endParaRPr sz="1900"/>
          </a:p>
          <a:p>
            <a:pPr indent="0" lvl="0" marL="0" rtl="0" algn="l">
              <a:spcBef>
                <a:spcPts val="1200"/>
              </a:spcBef>
              <a:spcAft>
                <a:spcPts val="0"/>
              </a:spcAft>
              <a:buNone/>
            </a:pPr>
            <a:r>
              <a:rPr lang="en" sz="1900"/>
              <a:t>Those models were trained on CPU and it took around 24 hours for each of them.</a:t>
            </a:r>
            <a:endParaRPr sz="1900"/>
          </a:p>
          <a:p>
            <a:pPr indent="0" lvl="0" marL="0" rtl="0" algn="l">
              <a:spcBef>
                <a:spcPts val="1200"/>
              </a:spcBef>
              <a:spcAft>
                <a:spcPts val="1200"/>
              </a:spcAft>
              <a:buNone/>
            </a:pPr>
            <a:r>
              <a:rPr lang="en" sz="1900"/>
              <a:t>And for testing purposes three scenarios were generated with 800, 1300, 1800 cars. They represent three possible states of the road during low load, mid and peak-hour accordingly. The results for each are presented in the table in the next slide</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