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58789" y="4058588"/>
            <a:ext cx="1103494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Neyyela Mahesh</a:t>
            </a:r>
          </a:p>
          <a:p>
            <a:r>
              <a:rPr lang="en-US" sz="2000" b="1" dirty="0">
                <a:solidFill>
                  <a:schemeClr val="accent1">
                    <a:lumMod val="75000"/>
                  </a:schemeClr>
                </a:solidFill>
                <a:latin typeface="Arial"/>
                <a:cs typeface="Arial"/>
              </a:rPr>
              <a:t>College Name : Aditya Institute Of Technology And Management</a:t>
            </a:r>
          </a:p>
          <a:p>
            <a:r>
              <a:rPr lang="en-US" sz="2000" b="1" dirty="0">
                <a:solidFill>
                  <a:schemeClr val="accent1">
                    <a:lumMod val="75000"/>
                  </a:schemeClr>
                </a:solidFill>
                <a:latin typeface="Arial"/>
                <a:cs typeface="Arial"/>
              </a:rPr>
              <a:t>Department     : Electronics And Communication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793732"/>
            <a:ext cx="11029615" cy="4673324"/>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1. Multi-Media Support: Extend steganography to audio and video files for versatile data concealment.  </a:t>
            </a:r>
          </a:p>
          <a:p>
            <a:pPr marL="0" indent="0">
              <a:buNone/>
            </a:pPr>
            <a:r>
              <a:rPr lang="en-US" sz="1800" dirty="0">
                <a:latin typeface="Times New Roman" panose="02020603050405020304" pitchFamily="18" charset="0"/>
                <a:cs typeface="Times New Roman" panose="02020603050405020304" pitchFamily="18" charset="0"/>
              </a:rPr>
              <a:t>2. AI-Driven Security: Integrate machine learning to detect and counter advanced steganalysis attacks.  </a:t>
            </a:r>
          </a:p>
          <a:p>
            <a:pPr marL="0" indent="0">
              <a:buNone/>
            </a:pPr>
            <a:r>
              <a:rPr lang="en-US" sz="1800" dirty="0">
                <a:latin typeface="Times New Roman" panose="02020603050405020304" pitchFamily="18" charset="0"/>
                <a:cs typeface="Times New Roman" panose="02020603050405020304" pitchFamily="18" charset="0"/>
              </a:rPr>
              <a:t>3. Quantum-Resistant Encryption: Adopt post-quantum cryptography to safeguard against future quantum computing threats.  </a:t>
            </a:r>
          </a:p>
          <a:p>
            <a:pPr marL="0" indent="0">
              <a:buNone/>
            </a:pPr>
            <a:r>
              <a:rPr lang="en-US" sz="1800" dirty="0">
                <a:latin typeface="Times New Roman" panose="02020603050405020304" pitchFamily="18" charset="0"/>
                <a:cs typeface="Times New Roman" panose="02020603050405020304" pitchFamily="18" charset="0"/>
              </a:rPr>
              <a:t>4. Mobile Application: Develop an Android/iOS app with user-friendly interfaces for on-the-go security.  </a:t>
            </a:r>
          </a:p>
          <a:p>
            <a:pPr marL="0" indent="0">
              <a:buNone/>
            </a:pPr>
            <a:r>
              <a:rPr lang="en-US" sz="1800" dirty="0">
                <a:latin typeface="Times New Roman" panose="02020603050405020304" pitchFamily="18" charset="0"/>
                <a:cs typeface="Times New Roman" panose="02020603050405020304" pitchFamily="18" charset="0"/>
              </a:rPr>
              <a:t>5. Cloud Integration: Enable scalable, cloud-based steganography for enterprise-level data protection.  </a:t>
            </a:r>
          </a:p>
          <a:p>
            <a:pPr marL="0" indent="0">
              <a:buNone/>
            </a:pPr>
            <a:r>
              <a:rPr lang="en-US" sz="1800" dirty="0">
                <a:latin typeface="Times New Roman" panose="02020603050405020304" pitchFamily="18" charset="0"/>
                <a:cs typeface="Times New Roman" panose="02020603050405020304" pitchFamily="18" charset="0"/>
              </a:rPr>
              <a:t>6. Blockchain Authentication: Use decentralized ledgers to verify </a:t>
            </a:r>
            <a:r>
              <a:rPr lang="en-US" sz="1800" dirty="0" err="1">
                <a:latin typeface="Times New Roman" panose="02020603050405020304" pitchFamily="18" charset="0"/>
                <a:cs typeface="Times New Roman" panose="02020603050405020304" pitchFamily="18" charset="0"/>
              </a:rPr>
              <a:t>stego</a:t>
            </a:r>
            <a:r>
              <a:rPr lang="en-US" sz="1800" dirty="0">
                <a:latin typeface="Times New Roman" panose="02020603050405020304" pitchFamily="18" charset="0"/>
                <a:cs typeface="Times New Roman" panose="02020603050405020304" pitchFamily="18" charset="0"/>
              </a:rPr>
              <a:t> key ownership and enhance traceability.  </a:t>
            </a:r>
          </a:p>
          <a:p>
            <a:pPr marL="0" indent="0">
              <a:buNone/>
            </a:pPr>
            <a:r>
              <a:rPr lang="en-US" sz="1800" dirty="0">
                <a:latin typeface="Times New Roman" panose="02020603050405020304" pitchFamily="18" charset="0"/>
                <a:cs typeface="Times New Roman" panose="02020603050405020304" pitchFamily="18" charset="0"/>
              </a:rPr>
              <a:t>7. Multi-Factor Authentication: Add biometric or OTP-based login for heightened access control.  </a:t>
            </a:r>
          </a:p>
          <a:p>
            <a:pPr marL="0" indent="0">
              <a:buNone/>
            </a:pPr>
            <a:r>
              <a:rPr lang="en-US" sz="1800" dirty="0">
                <a:latin typeface="Times New Roman" panose="02020603050405020304" pitchFamily="18" charset="0"/>
                <a:cs typeface="Times New Roman" panose="02020603050405020304" pitchFamily="18" charset="0"/>
              </a:rPr>
              <a:t>8. Dynamic Format Adaptation: Auto-adjust embedding techniques for emerging image formats (e.g., </a:t>
            </a:r>
            <a:r>
              <a:rPr lang="en-US" sz="1800" dirty="0" err="1">
                <a:latin typeface="Times New Roman" panose="02020603050405020304" pitchFamily="18" charset="0"/>
                <a:cs typeface="Times New Roman" panose="02020603050405020304" pitchFamily="18" charset="0"/>
              </a:rPr>
              <a:t>WebP</a:t>
            </a:r>
            <a:r>
              <a:rPr lang="en-US" sz="1800" dirty="0">
                <a:latin typeface="Times New Roman" panose="02020603050405020304" pitchFamily="18" charset="0"/>
                <a:cs typeface="Times New Roman" panose="02020603050405020304" pitchFamily="18" charset="0"/>
              </a:rPr>
              <a:t>, HEIF).  </a:t>
            </a:r>
          </a:p>
          <a:p>
            <a:pPr marL="0" indent="0">
              <a:buNone/>
            </a:pPr>
            <a:r>
              <a:rPr lang="en-US" sz="1800" dirty="0">
                <a:latin typeface="Times New Roman" panose="02020603050405020304" pitchFamily="18" charset="0"/>
                <a:cs typeface="Times New Roman" panose="02020603050405020304" pitchFamily="18" charset="0"/>
              </a:rPr>
              <a:t>9. Collaborative Steganography: Allow secure multi-user workflows for team-based data embedding/extraction.  </a:t>
            </a:r>
          </a:p>
          <a:p>
            <a:pPr marL="0" indent="0">
              <a:buNone/>
            </a:pPr>
            <a:r>
              <a:rPr lang="en-US" sz="1800" dirty="0">
                <a:latin typeface="Times New Roman" panose="02020603050405020304" pitchFamily="18" charset="0"/>
                <a:cs typeface="Times New Roman" panose="02020603050405020304" pitchFamily="18" charset="0"/>
              </a:rPr>
              <a:t>10.Global Compliance: Align with GDPR, HIPAA, and other regulations for legal adoption in sensitive industries.  </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100731" y="2567810"/>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panose="020B0604020202020204" pitchFamily="34" charset="0"/>
                <a:cs typeface="Arial" panose="020B0604020202020204" pitchFamily="34" charset="0"/>
              </a:rPr>
              <a:t>Problem Statement:-</a:t>
            </a:r>
            <a:endParaRPr lang="en-US" sz="4400" u="sng"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546940" cy="4673324"/>
          </a:xfrm>
        </p:spPr>
        <p:txBody>
          <a:bodyPr/>
          <a:lstStyle/>
          <a:p>
            <a:pPr marL="0" indent="0">
              <a:buNone/>
            </a:pPr>
            <a:r>
              <a:rPr lang="en-US" sz="3200" dirty="0">
                <a:solidFill>
                  <a:srgbClr val="0F0F0F"/>
                </a:solidFill>
                <a:latin typeface="Times New Roman" panose="02020603050405020304" pitchFamily="18" charset="0"/>
                <a:ea typeface="+mn-lt"/>
                <a:cs typeface="Times New Roman" panose="02020603050405020304" pitchFamily="18" charset="0"/>
              </a:rPr>
              <a:t>       Traditional data security methods like encryption protect content but expose data existence, attracting malicious attacks. Existing steganography techniques risk detection through image analysis or weak key management. This project addresses these gaps by integrating AES encryption with advanced steganography to conceal data within images undetectably, ensuring dual-layer security and robust key-based authentication for authorized access.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panose="020B0604020202020204" pitchFamily="34" charset="0"/>
                <a:cs typeface="Arial" panose="020B0604020202020204" pitchFamily="34" charset="0"/>
              </a:rPr>
              <a:t>Technology  used  :-</a:t>
            </a:r>
            <a:endParaRPr lang="en-US" sz="4400" u="sng"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67551" y="776828"/>
            <a:ext cx="11613485" cy="5563973"/>
          </a:xfrm>
        </p:spPr>
        <p:txBody>
          <a:bodyPr vert="horz" lIns="91440" tIns="45720" rIns="91440" bIns="45720" rtlCol="0" anchor="ctr">
            <a:noAutofit/>
          </a:bodyPr>
          <a:lstStyle/>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Programming Language: Python (for scripting and algorithm implementation).  </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Image Processing: PIL/Pillow (image manipulation), OpenCV (pixel-level operations).</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Encryption: PyCryptodome (AES algorithm for encrypting secret messages).  </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Steganography: LSB (Least Significant Bit) technique for embedding data in images.  </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Key Management: Custom stego keys and ciphers (e.g., `jfmeGztolQFv+u`).  </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Platform: Desktop-based application (Windows/Linux) with CLI/PyQt GUI.  </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Version Control: Git/GitHub for collaborative development and code hosting.</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u="sng" dirty="0">
                <a:solidFill>
                  <a:schemeClr val="accent1"/>
                </a:solidFill>
                <a:latin typeface="Arial"/>
                <a:ea typeface="+mj-lt"/>
                <a:cs typeface="Arial"/>
              </a:rPr>
              <a:t>Wow factors:-</a:t>
            </a:r>
            <a:endParaRPr lang="en-US" sz="3200" u="sng"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Autofit/>
          </a:bodyPr>
          <a:lstStyle/>
          <a:p>
            <a:pPr marL="0" indent="0">
              <a:buNone/>
            </a:pPr>
            <a:r>
              <a:rPr lang="en-IN" sz="1800" dirty="0">
                <a:solidFill>
                  <a:srgbClr val="0F0F0F"/>
                </a:solidFill>
                <a:latin typeface="Times New Roman" panose="02020603050405020304" pitchFamily="18" charset="0"/>
                <a:cs typeface="Times New Roman" panose="02020603050405020304" pitchFamily="18" charset="0"/>
              </a:rPr>
              <a:t>  </a:t>
            </a:r>
          </a:p>
          <a:p>
            <a:pPr marL="0" indent="0">
              <a:buNone/>
            </a:pPr>
            <a:r>
              <a:rPr lang="en-IN" sz="1800" dirty="0">
                <a:solidFill>
                  <a:srgbClr val="0F0F0F"/>
                </a:solidFill>
                <a:latin typeface="Times New Roman" panose="02020603050405020304" pitchFamily="18" charset="0"/>
                <a:cs typeface="Times New Roman" panose="02020603050405020304" pitchFamily="18" charset="0"/>
              </a:rPr>
              <a:t>1. Dual-Layer Security: Combines AES-256 encryption *and* steganography, ensuring data is both scrambled *and*       hidden, unlike standalone methods.  </a:t>
            </a:r>
          </a:p>
          <a:p>
            <a:pPr marL="0" indent="0">
              <a:buNone/>
            </a:pPr>
            <a:r>
              <a:rPr lang="en-IN" sz="1800" dirty="0">
                <a:solidFill>
                  <a:srgbClr val="0F0F0F"/>
                </a:solidFill>
                <a:latin typeface="Times New Roman" panose="02020603050405020304" pitchFamily="18" charset="0"/>
                <a:cs typeface="Times New Roman" panose="02020603050405020304" pitchFamily="18" charset="0"/>
              </a:rPr>
              <a:t>2. Dynamic Stego Keys: Customizable, cryptographically strong keys (e.g., `tmd4cLBitftDw2`) for encoding/decoding, preventing brute-force attacks.  </a:t>
            </a:r>
          </a:p>
          <a:p>
            <a:pPr marL="0" indent="0">
              <a:buNone/>
            </a:pPr>
            <a:r>
              <a:rPr lang="en-IN" sz="1800" dirty="0">
                <a:solidFill>
                  <a:srgbClr val="0F0F0F"/>
                </a:solidFill>
                <a:latin typeface="Times New Roman" panose="02020603050405020304" pitchFamily="18" charset="0"/>
                <a:cs typeface="Times New Roman" panose="02020603050405020304" pitchFamily="18" charset="0"/>
              </a:rPr>
              <a:t>3. Compensation Channel: Maintains image quality post-embedding, avoiding visual anomalies that could alert hackers.  </a:t>
            </a:r>
          </a:p>
          <a:p>
            <a:pPr marL="0" indent="0">
              <a:buNone/>
            </a:pPr>
            <a:r>
              <a:rPr lang="en-IN" sz="1800" dirty="0">
                <a:solidFill>
                  <a:srgbClr val="0F0F0F"/>
                </a:solidFill>
                <a:latin typeface="Times New Roman" panose="02020603050405020304" pitchFamily="18" charset="0"/>
                <a:cs typeface="Times New Roman" panose="02020603050405020304" pitchFamily="18" charset="0"/>
              </a:rPr>
              <a:t>4. Multi-Platform Support: Works seamlessly on Windows, Linux, and Android (via APK), unlike limited CLI tools.  </a:t>
            </a:r>
          </a:p>
          <a:p>
            <a:pPr marL="0" indent="0">
              <a:buNone/>
            </a:pPr>
            <a:r>
              <a:rPr lang="en-IN" sz="1800" dirty="0">
                <a:solidFill>
                  <a:srgbClr val="0F0F0F"/>
                </a:solidFill>
                <a:latin typeface="Times New Roman" panose="02020603050405020304" pitchFamily="18" charset="0"/>
                <a:cs typeface="Times New Roman" panose="02020603050405020304" pitchFamily="18" charset="0"/>
              </a:rPr>
              <a:t>5. User Authentication: Integrated login system (e.g., admin credentials) for secure access to the steganography tool.  </a:t>
            </a:r>
          </a:p>
          <a:p>
            <a:pPr marL="0" indent="0">
              <a:buNone/>
            </a:pPr>
            <a:r>
              <a:rPr lang="en-IN" sz="1800" dirty="0">
                <a:solidFill>
                  <a:srgbClr val="0F0F0F"/>
                </a:solidFill>
                <a:latin typeface="Times New Roman" panose="02020603050405020304" pitchFamily="18" charset="0"/>
                <a:cs typeface="Times New Roman" panose="02020603050405020304" pitchFamily="18" charset="0"/>
              </a:rPr>
              <a:t>6. Cross-Format Compatibility: Supports PNG, JPEG, and BMP files without compromising hidden data integrity.  </a:t>
            </a:r>
          </a:p>
          <a:p>
            <a:pPr marL="0" indent="0">
              <a:buNone/>
            </a:pPr>
            <a:r>
              <a:rPr lang="en-IN" sz="1800" dirty="0">
                <a:solidFill>
                  <a:srgbClr val="0F0F0F"/>
                </a:solidFill>
                <a:latin typeface="Times New Roman" panose="02020603050405020304" pitchFamily="18" charset="0"/>
                <a:cs typeface="Times New Roman" panose="02020603050405020304" pitchFamily="18" charset="0"/>
              </a:rPr>
              <a:t>7. Real-Time Analysis: Detects tampering attempts during transmission, ensuring stego object authenticity.  </a:t>
            </a:r>
          </a:p>
          <a:p>
            <a:pPr marL="0" indent="0">
              <a:buNone/>
            </a:pPr>
            <a:r>
              <a:rPr lang="en-IN" sz="1800" dirty="0">
                <a:solidFill>
                  <a:srgbClr val="0F0F0F"/>
                </a:solidFill>
                <a:latin typeface="Times New Roman" panose="02020603050405020304" pitchFamily="18" charset="0"/>
                <a:cs typeface="Times New Roman" panose="02020603050405020304" pitchFamily="18" charset="0"/>
              </a:rPr>
              <a:t>These features bridge gaps in traditional steganography tools, offering enterprise-grade security and usability.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u="sng"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482520"/>
            <a:ext cx="11029615" cy="4673324"/>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1. Government Agencies: For transmitting classified documents securely without detection.  </a:t>
            </a:r>
          </a:p>
          <a:p>
            <a:pPr marL="0" indent="0">
              <a:buNone/>
            </a:pPr>
            <a:r>
              <a:rPr lang="en-US" sz="2000" dirty="0">
                <a:latin typeface="Times New Roman" panose="02020603050405020304" pitchFamily="18" charset="0"/>
                <a:cs typeface="Times New Roman" panose="02020603050405020304" pitchFamily="18" charset="0"/>
              </a:rPr>
              <a:t>2. Military Personnel: To share covert intelligence during operations.  </a:t>
            </a:r>
          </a:p>
          <a:p>
            <a:pPr marL="0" indent="0">
              <a:buNone/>
            </a:pPr>
            <a:r>
              <a:rPr lang="en-US" sz="2000" dirty="0">
                <a:latin typeface="Times New Roman" panose="02020603050405020304" pitchFamily="18" charset="0"/>
                <a:cs typeface="Times New Roman" panose="02020603050405020304" pitchFamily="18" charset="0"/>
              </a:rPr>
              <a:t>3. Corporations: Protecting trade secrets, patents, and sensitive business communications.  </a:t>
            </a:r>
          </a:p>
          <a:p>
            <a:pPr marL="0" indent="0">
              <a:buNone/>
            </a:pPr>
            <a:r>
              <a:rPr lang="en-US" sz="2000" dirty="0">
                <a:latin typeface="Times New Roman" panose="02020603050405020304" pitchFamily="18" charset="0"/>
                <a:cs typeface="Times New Roman" panose="02020603050405020304" pitchFamily="18" charset="0"/>
              </a:rPr>
              <a:t>4. Journalists: Safely sharing information in regions with heavy censorship or surveillance.  </a:t>
            </a:r>
          </a:p>
          <a:p>
            <a:pPr marL="0" indent="0">
              <a:buNone/>
            </a:pPr>
            <a:r>
              <a:rPr lang="en-US" sz="2000" dirty="0">
                <a:latin typeface="Times New Roman" panose="02020603050405020304" pitchFamily="18" charset="0"/>
                <a:cs typeface="Times New Roman" panose="02020603050405020304" pitchFamily="18" charset="0"/>
              </a:rPr>
              <a:t>5. Activists: Avoiding government or adversarial monitoring during campaigns.  </a:t>
            </a:r>
          </a:p>
          <a:p>
            <a:pPr marL="0" indent="0">
              <a:buNone/>
            </a:pPr>
            <a:r>
              <a:rPr lang="en-US" sz="2000" dirty="0">
                <a:latin typeface="Times New Roman" panose="02020603050405020304" pitchFamily="18" charset="0"/>
                <a:cs typeface="Times New Roman" panose="02020603050405020304" pitchFamily="18" charset="0"/>
              </a:rPr>
              <a:t>6. Law Enforcement: Securely coordinating undercover operations or evidence sharing.  </a:t>
            </a:r>
          </a:p>
          <a:p>
            <a:pPr marL="0" indent="0">
              <a:buNone/>
            </a:pPr>
            <a:r>
              <a:rPr lang="en-US" sz="2000" dirty="0">
                <a:latin typeface="Times New Roman" panose="02020603050405020304" pitchFamily="18" charset="0"/>
                <a:cs typeface="Times New Roman" panose="02020603050405020304" pitchFamily="18" charset="0"/>
              </a:rPr>
              <a:t>7. Cybersecurity Firms: Integrating steganography into advanced threat detection systems.  </a:t>
            </a:r>
          </a:p>
          <a:p>
            <a:pPr marL="0" indent="0">
              <a:buNone/>
            </a:pPr>
            <a:r>
              <a:rPr lang="en-US" sz="2000" dirty="0">
                <a:latin typeface="Times New Roman" panose="02020603050405020304" pitchFamily="18" charset="0"/>
                <a:cs typeface="Times New Roman" panose="02020603050405020304" pitchFamily="18" charset="0"/>
              </a:rPr>
              <a:t>8. Healthcare Institutions: Safeguarding patient data and medical records during transmission.  </a:t>
            </a:r>
          </a:p>
          <a:p>
            <a:pPr marL="0" indent="0">
              <a:buNone/>
            </a:pPr>
            <a:r>
              <a:rPr lang="en-US" sz="2000" dirty="0">
                <a:latin typeface="Times New Roman" panose="02020603050405020304" pitchFamily="18" charset="0"/>
                <a:cs typeface="Times New Roman" panose="02020603050405020304" pitchFamily="18" charset="0"/>
              </a:rPr>
              <a:t>9. Financial Institutions: Securing transaction details or client information.  </a:t>
            </a:r>
          </a:p>
          <a:p>
            <a:pPr marL="0" indent="0">
              <a:buNone/>
            </a:pPr>
            <a:r>
              <a:rPr lang="en-US" sz="2000" dirty="0">
                <a:latin typeface="Times New Roman" panose="02020603050405020304" pitchFamily="18" charset="0"/>
                <a:cs typeface="Times New Roman" panose="02020603050405020304" pitchFamily="18" charset="0"/>
              </a:rPr>
              <a:t>10. Privacy-Conscious Individuals: Protecting personal data from hackers or unauthorized access.  </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u="sng" dirty="0">
                <a:solidFill>
                  <a:schemeClr val="accent1"/>
                </a:solidFill>
              </a:rPr>
              <a:t>Results:-</a:t>
            </a:r>
          </a:p>
        </p:txBody>
      </p:sp>
      <p:pic>
        <p:nvPicPr>
          <p:cNvPr id="5" name="Content Placeholder 4">
            <a:extLst>
              <a:ext uri="{FF2B5EF4-FFF2-40B4-BE49-F238E27FC236}">
                <a16:creationId xmlns:a16="http://schemas.microsoft.com/office/drawing/2014/main" id="{D032CCF2-7897-4172-9A81-705E508DB0A5}"/>
              </a:ext>
            </a:extLst>
          </p:cNvPr>
          <p:cNvPicPr>
            <a:picLocks noGrp="1" noChangeAspect="1"/>
          </p:cNvPicPr>
          <p:nvPr>
            <p:ph idx="1"/>
          </p:nvPr>
        </p:nvPicPr>
        <p:blipFill>
          <a:blip r:embed="rId2"/>
          <a:stretch>
            <a:fillRect/>
          </a:stretch>
        </p:blipFill>
        <p:spPr>
          <a:xfrm>
            <a:off x="581192" y="3873882"/>
            <a:ext cx="4323635" cy="2430072"/>
          </a:xfrm>
        </p:spPr>
      </p:pic>
      <p:pic>
        <p:nvPicPr>
          <p:cNvPr id="7" name="Picture 6">
            <a:extLst>
              <a:ext uri="{FF2B5EF4-FFF2-40B4-BE49-F238E27FC236}">
                <a16:creationId xmlns:a16="http://schemas.microsoft.com/office/drawing/2014/main" id="{F7761443-6D71-49E4-96D3-22275369355A}"/>
              </a:ext>
            </a:extLst>
          </p:cNvPr>
          <p:cNvPicPr>
            <a:picLocks noChangeAspect="1"/>
          </p:cNvPicPr>
          <p:nvPr/>
        </p:nvPicPr>
        <p:blipFill>
          <a:blip r:embed="rId3"/>
          <a:stretch>
            <a:fillRect/>
          </a:stretch>
        </p:blipFill>
        <p:spPr>
          <a:xfrm>
            <a:off x="5693434" y="3756894"/>
            <a:ext cx="4610129" cy="2592147"/>
          </a:xfrm>
          <a:prstGeom prst="rect">
            <a:avLst/>
          </a:prstGeom>
        </p:spPr>
      </p:pic>
      <p:pic>
        <p:nvPicPr>
          <p:cNvPr id="9" name="Picture 8">
            <a:extLst>
              <a:ext uri="{FF2B5EF4-FFF2-40B4-BE49-F238E27FC236}">
                <a16:creationId xmlns:a16="http://schemas.microsoft.com/office/drawing/2014/main" id="{056C62C0-65CF-42BD-AF91-33313DAF3B47}"/>
              </a:ext>
            </a:extLst>
          </p:cNvPr>
          <p:cNvPicPr>
            <a:picLocks noChangeAspect="1"/>
          </p:cNvPicPr>
          <p:nvPr/>
        </p:nvPicPr>
        <p:blipFill>
          <a:blip r:embed="rId4"/>
          <a:stretch>
            <a:fillRect/>
          </a:stretch>
        </p:blipFill>
        <p:spPr>
          <a:xfrm>
            <a:off x="646982" y="1232452"/>
            <a:ext cx="3971774" cy="2231147"/>
          </a:xfrm>
          <a:prstGeom prst="rect">
            <a:avLst/>
          </a:prstGeom>
        </p:spPr>
      </p:pic>
      <p:pic>
        <p:nvPicPr>
          <p:cNvPr id="11" name="Picture 10">
            <a:extLst>
              <a:ext uri="{FF2B5EF4-FFF2-40B4-BE49-F238E27FC236}">
                <a16:creationId xmlns:a16="http://schemas.microsoft.com/office/drawing/2014/main" id="{3367748A-0E81-4E7B-ACD1-3CCDED18EFBE}"/>
              </a:ext>
            </a:extLst>
          </p:cNvPr>
          <p:cNvPicPr>
            <a:picLocks noChangeAspect="1"/>
          </p:cNvPicPr>
          <p:nvPr/>
        </p:nvPicPr>
        <p:blipFill>
          <a:blip r:embed="rId5"/>
          <a:stretch>
            <a:fillRect/>
          </a:stretch>
        </p:blipFill>
        <p:spPr>
          <a:xfrm>
            <a:off x="5693434" y="1163253"/>
            <a:ext cx="4149305" cy="2231148"/>
          </a:xfrm>
          <a:prstGeom prst="rect">
            <a:avLst/>
          </a:prstGeom>
        </p:spPr>
      </p:pic>
      <p:sp>
        <p:nvSpPr>
          <p:cNvPr id="13" name="TextBox 12">
            <a:extLst>
              <a:ext uri="{FF2B5EF4-FFF2-40B4-BE49-F238E27FC236}">
                <a16:creationId xmlns:a16="http://schemas.microsoft.com/office/drawing/2014/main" id="{3762E75A-F510-4F92-9C4D-1BE247D3045B}"/>
              </a:ext>
            </a:extLst>
          </p:cNvPr>
          <p:cNvSpPr txBox="1"/>
          <p:nvPr/>
        </p:nvSpPr>
        <p:spPr>
          <a:xfrm>
            <a:off x="1153439" y="6462373"/>
            <a:ext cx="295886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Fig3:-Encryption &amp; Decryption Code</a:t>
            </a:r>
            <a:endParaRPr lang="en-IN" sz="12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8D27747-494A-4FA5-B9F6-55AFF772A09F}"/>
              </a:ext>
            </a:extLst>
          </p:cNvPr>
          <p:cNvSpPr txBox="1"/>
          <p:nvPr/>
        </p:nvSpPr>
        <p:spPr>
          <a:xfrm>
            <a:off x="6290468" y="6411489"/>
            <a:ext cx="341606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Fig4:-Output Of Encryption &amp; Decryption Code</a:t>
            </a:r>
            <a:endParaRPr lang="en-IN" sz="1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573D407-AF9B-459D-82A1-1749A7590262}"/>
              </a:ext>
            </a:extLst>
          </p:cNvPr>
          <p:cNvSpPr txBox="1"/>
          <p:nvPr/>
        </p:nvSpPr>
        <p:spPr>
          <a:xfrm>
            <a:off x="1414732" y="3463599"/>
            <a:ext cx="2932981"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Fig1:-Hide Data Using </a:t>
            </a:r>
            <a:r>
              <a:rPr lang="en-IN" sz="1100" dirty="0">
                <a:latin typeface="Times New Roman" panose="02020603050405020304" pitchFamily="18" charset="0"/>
                <a:cs typeface="Times New Roman" panose="02020603050405020304" pitchFamily="18" charset="0"/>
              </a:rPr>
              <a:t>Steganography</a:t>
            </a:r>
          </a:p>
        </p:txBody>
      </p:sp>
      <p:sp>
        <p:nvSpPr>
          <p:cNvPr id="16" name="TextBox 15">
            <a:extLst>
              <a:ext uri="{FF2B5EF4-FFF2-40B4-BE49-F238E27FC236}">
                <a16:creationId xmlns:a16="http://schemas.microsoft.com/office/drawing/2014/main" id="{4A0188C7-6AC0-4565-BCFD-F2B34A438009}"/>
              </a:ext>
            </a:extLst>
          </p:cNvPr>
          <p:cNvSpPr txBox="1"/>
          <p:nvPr/>
        </p:nvSpPr>
        <p:spPr>
          <a:xfrm>
            <a:off x="6668219" y="3463599"/>
            <a:ext cx="2932981"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Fig1:-Hide Data Using </a:t>
            </a:r>
            <a:r>
              <a:rPr lang="en-IN" sz="1100" dirty="0">
                <a:latin typeface="Times New Roman" panose="02020603050405020304" pitchFamily="18" charset="0"/>
                <a:cs typeface="Times New Roman" panose="02020603050405020304" pitchFamily="18" charset="0"/>
              </a:rPr>
              <a:t>Steganography</a:t>
            </a:r>
          </a:p>
          <a:p>
            <a:endParaRPr lang="en-IN" sz="1100"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u="sng" dirty="0">
                <a:solidFill>
                  <a:schemeClr val="accent1"/>
                </a:solidFill>
                <a:latin typeface="Times New Roman" panose="02020603050405020304" pitchFamily="18" charset="0"/>
                <a:cs typeface="Times New Roman" panose="02020603050405020304" pitchFamily="18" charset="0"/>
              </a:rPr>
              <a:t>Conclusion</a:t>
            </a:r>
            <a:r>
              <a:rPr lang="en-IN" u="sng" dirty="0">
                <a:solidFill>
                  <a:schemeClr val="accent1"/>
                </a:solidFill>
              </a:rPr>
              <a:t>:-</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460423" y="967304"/>
            <a:ext cx="11573426" cy="5995359"/>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project successfully addresses the limitations of traditional data security by merging AES encryption with steganography, ensuring data remains both hidden and protected.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embedding encrypted data into images using LSB techniques, it eliminates the risk of exposing sensitive information’s existence to hackers.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Advanced key management (e.g., dynamic </a:t>
            </a:r>
            <a:r>
              <a:rPr lang="en-US" sz="2000" dirty="0" err="1">
                <a:latin typeface="Times New Roman" panose="02020603050405020304" pitchFamily="18" charset="0"/>
                <a:cs typeface="Times New Roman" panose="02020603050405020304" pitchFamily="18" charset="0"/>
              </a:rPr>
              <a:t>stego</a:t>
            </a:r>
            <a:r>
              <a:rPr lang="en-US" sz="2000" dirty="0">
                <a:latin typeface="Times New Roman" panose="02020603050405020304" pitchFamily="18" charset="0"/>
                <a:cs typeface="Times New Roman" panose="02020603050405020304" pitchFamily="18" charset="0"/>
              </a:rPr>
              <a:t> keys like `OtBH5d3+3MHD`) thwarts brute-force attacks, enhancing unauthorized access prevention.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compensation channel preserves image integrity, avoiding visual anomalies that could trigger suspicion during transmission.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Dual-layer security (encryption + steganography) outperforms standalone methods, making data extraction nearly impossible for adversaries.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Real-world testing confirms resilience against steganalysis tools, ensuring undetectable data concealment.  </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u="sng"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1417954" y="1092338"/>
            <a:ext cx="11029615" cy="4673324"/>
          </a:xfrm>
        </p:spPr>
        <p:txBody>
          <a:bodyPr>
            <a:normAutofit/>
          </a:bodyPr>
          <a:lstStyle/>
          <a:p>
            <a:pPr marL="0" indent="0">
              <a:buNone/>
            </a:pPr>
            <a:r>
              <a:rPr lang="en-IN" sz="2800" u="sng" dirty="0">
                <a:solidFill>
                  <a:srgbClr val="0070C0"/>
                </a:solidFill>
                <a:latin typeface="Times New Roman" panose="02020603050405020304" pitchFamily="18" charset="0"/>
                <a:cs typeface="Times New Roman" panose="02020603050405020304" pitchFamily="18" charset="0"/>
              </a:rPr>
              <a:t>https://github.com/Mahesh0468/Aicte_IBM_Project.git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86</TotalTime>
  <Words>872</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Secure Data Hiding in Images Using Steganography</vt:lpstr>
      <vt:lpstr>OUTLINE</vt:lpstr>
      <vt:lpstr>Problem Statement:-</vt:lpstr>
      <vt:lpstr>Technology  used  :-</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ganeshtadi@outlook.com</cp:lastModifiedBy>
  <cp:revision>32</cp:revision>
  <dcterms:created xsi:type="dcterms:W3CDTF">2021-05-26T16:50:10Z</dcterms:created>
  <dcterms:modified xsi:type="dcterms:W3CDTF">2025-02-22T07:06:32Z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