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42"/>
  </p:notesMasterIdLst>
  <p:sldIdLst>
    <p:sldId id="256" r:id="rId5"/>
    <p:sldId id="257" r:id="rId6"/>
    <p:sldId id="302" r:id="rId7"/>
    <p:sldId id="259" r:id="rId8"/>
    <p:sldId id="271" r:id="rId9"/>
    <p:sldId id="272" r:id="rId10"/>
    <p:sldId id="273" r:id="rId11"/>
    <p:sldId id="274" r:id="rId12"/>
    <p:sldId id="275" r:id="rId13"/>
    <p:sldId id="276" r:id="rId14"/>
    <p:sldId id="277" r:id="rId15"/>
    <p:sldId id="278" r:id="rId16"/>
    <p:sldId id="305" r:id="rId17"/>
    <p:sldId id="279" r:id="rId18"/>
    <p:sldId id="282" r:id="rId19"/>
    <p:sldId id="288" r:id="rId20"/>
    <p:sldId id="303" r:id="rId21"/>
    <p:sldId id="285" r:id="rId22"/>
    <p:sldId id="286" r:id="rId23"/>
    <p:sldId id="287" r:id="rId24"/>
    <p:sldId id="300" r:id="rId25"/>
    <p:sldId id="301" r:id="rId26"/>
    <p:sldId id="289" r:id="rId27"/>
    <p:sldId id="290" r:id="rId28"/>
    <p:sldId id="293" r:id="rId29"/>
    <p:sldId id="294" r:id="rId30"/>
    <p:sldId id="292" r:id="rId31"/>
    <p:sldId id="295" r:id="rId32"/>
    <p:sldId id="291" r:id="rId33"/>
    <p:sldId id="304" r:id="rId34"/>
    <p:sldId id="296" r:id="rId35"/>
    <p:sldId id="297" r:id="rId36"/>
    <p:sldId id="298" r:id="rId37"/>
    <p:sldId id="299" r:id="rId38"/>
    <p:sldId id="280" r:id="rId39"/>
    <p:sldId id="281" r:id="rId40"/>
    <p:sldId id="28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66" d="100"/>
          <a:sy n="66" d="100"/>
        </p:scale>
        <p:origin x="668"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8/17/2023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361429" y="233683"/>
            <a:ext cx="10993549" cy="1499616"/>
          </a:xfrm>
        </p:spPr>
        <p:txBody>
          <a:bodyPr>
            <a:normAutofit/>
          </a:bodyPr>
          <a:lstStyle/>
          <a:p>
            <a:r>
              <a:rPr lang="en-US" sz="6000" b="1" dirty="0">
                <a:latin typeface="Times New Roman" panose="02020603050405020304" pitchFamily="18" charset="0"/>
                <a:cs typeface="Times New Roman" panose="02020603050405020304" pitchFamily="18" charset="0"/>
              </a:rPr>
              <a:t>E-MEDICARE</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
        <p:nvSpPr>
          <p:cNvPr id="2" name="TextBox 1">
            <a:extLst>
              <a:ext uri="{FF2B5EF4-FFF2-40B4-BE49-F238E27FC236}">
                <a16:creationId xmlns:a16="http://schemas.microsoft.com/office/drawing/2014/main" id="{B943113C-4093-CF3C-B250-653A10E7D51C}"/>
              </a:ext>
            </a:extLst>
          </p:cNvPr>
          <p:cNvSpPr txBox="1"/>
          <p:nvPr/>
        </p:nvSpPr>
        <p:spPr>
          <a:xfrm>
            <a:off x="2026599" y="2084248"/>
            <a:ext cx="362872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230 JAVA(</a:t>
            </a:r>
            <a:r>
              <a:rPr lang="en-US" dirty="0">
                <a:latin typeface="Times New Roman" panose="02020603050405020304" pitchFamily="18" charset="0"/>
                <a:cs typeface="Times New Roman" panose="02020603050405020304" pitchFamily="18" charset="0"/>
              </a:rPr>
              <a:t>SL</a:t>
            </a:r>
            <a:r>
              <a:rPr lang="en-US" sz="1800" dirty="0">
                <a:latin typeface="Times New Roman" panose="02020603050405020304" pitchFamily="18" charset="0"/>
                <a:cs typeface="Times New Roman" panose="02020603050405020304" pitchFamily="18" charset="0"/>
              </a:rPr>
              <a:t> VA)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RLL GROUP-1</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7" y="519763"/>
            <a:ext cx="11158423" cy="1357955"/>
          </a:xfrm>
        </p:spPr>
        <p:txBody>
          <a:bodyPr>
            <a:normAutofit/>
          </a:bodyPr>
          <a:lstStyle/>
          <a:p>
            <a:pPr algn="ctr"/>
            <a:r>
              <a:rPr lang="en-US" sz="3600" b="1" dirty="0">
                <a:solidFill>
                  <a:schemeClr val="tx1"/>
                </a:solidFill>
                <a:latin typeface="Times New Roman" panose="02020603050405020304" pitchFamily="18" charset="0"/>
                <a:ea typeface="+mj-lt"/>
                <a:cs typeface="Times New Roman" panose="02020603050405020304" pitchFamily="18" charset="0"/>
              </a:rPr>
              <a:t>MODULES OF E-MEDICARE SYSTEM</a:t>
            </a:r>
            <a:endParaRPr lang="en-US" sz="36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609598" y="1957875"/>
            <a:ext cx="11287227" cy="4558427"/>
          </a:xfrm>
        </p:spPr>
        <p:txBody>
          <a:bodyPr>
            <a:normAutofit/>
          </a:body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Admin Module: Used for managing medicine details and user information.</a:t>
            </a: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Product Module: Used for managing the Product details.</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Login Module: Used for managing the login details.</a:t>
            </a: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Cart Module: Used for managing the Cart details.</a:t>
            </a:r>
          </a:p>
          <a:p>
            <a:pPr marL="457200" indent="-457200" algn="just">
              <a:lnSpc>
                <a:spcPct val="100000"/>
              </a:lnSpc>
              <a:buFont typeface="Arial" panose="020B0604020202020204" pitchFamily="34" charset="0"/>
              <a:buChar char="•"/>
            </a:pPr>
            <a:endParaRPr lang="en-US" sz="2400" dirty="0">
              <a:solidFill>
                <a:schemeClr val="tx1"/>
              </a:solidFill>
              <a:latin typeface="Times New Roman" panose="02020603050405020304" pitchFamily="18" charset="0"/>
              <a:ea typeface="+mn-lt"/>
              <a:cs typeface="Times New Roman" panose="02020603050405020304" pitchFamily="18" charset="0"/>
            </a:endParaRPr>
          </a:p>
          <a:p>
            <a:pPr algn="just">
              <a:lnSpc>
                <a:spcPct val="150000"/>
              </a:lnSpc>
            </a:pPr>
            <a:endParaRPr lang="en-US" sz="2400" dirty="0"/>
          </a:p>
        </p:txBody>
      </p:sp>
    </p:spTree>
    <p:extLst>
      <p:ext uri="{BB962C8B-B14F-4D97-AF65-F5344CB8AC3E}">
        <p14:creationId xmlns:p14="http://schemas.microsoft.com/office/powerpoint/2010/main" val="281071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7" y="154003"/>
            <a:ext cx="11158423" cy="135795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UML DIAGRAMS</a:t>
            </a:r>
            <a:endParaRPr lang="en-US" sz="36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609598" y="1957875"/>
            <a:ext cx="11287227" cy="4558427"/>
          </a:xfrm>
        </p:spPr>
        <p:txBody>
          <a:bodyPr>
            <a:normAutofit fontScale="92500" lnSpcReduction="20000"/>
          </a:bodyPr>
          <a:lstStyle/>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UML, stands for Unified Modeling Language</a:t>
            </a: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The UML uses mostly graphical notations to express the design of software projects. </a:t>
            </a: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8329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7" y="154003"/>
            <a:ext cx="11158423" cy="135795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Class Diagram</a:t>
            </a:r>
          </a:p>
        </p:txBody>
      </p:sp>
      <p:pic>
        <p:nvPicPr>
          <p:cNvPr id="7" name="Content Placeholder 6">
            <a:extLst>
              <a:ext uri="{FF2B5EF4-FFF2-40B4-BE49-F238E27FC236}">
                <a16:creationId xmlns:a16="http://schemas.microsoft.com/office/drawing/2014/main" id="{B71B670A-3F78-2CF9-B4B2-6C8F01CE2227}"/>
              </a:ext>
            </a:extLst>
          </p:cNvPr>
          <p:cNvPicPr>
            <a:picLocks noGrp="1" noChangeAspect="1"/>
          </p:cNvPicPr>
          <p:nvPr>
            <p:ph idx="1"/>
          </p:nvPr>
        </p:nvPicPr>
        <p:blipFill rotWithShape="1">
          <a:blip r:embed="rId2"/>
          <a:srcRect r="11489"/>
          <a:stretch/>
        </p:blipFill>
        <p:spPr>
          <a:xfrm>
            <a:off x="2065990" y="1935739"/>
            <a:ext cx="7931215" cy="4436185"/>
          </a:xfrm>
        </p:spPr>
      </p:pic>
    </p:spTree>
    <p:extLst>
      <p:ext uri="{BB962C8B-B14F-4D97-AF65-F5344CB8AC3E}">
        <p14:creationId xmlns:p14="http://schemas.microsoft.com/office/powerpoint/2010/main" val="380268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7" y="154003"/>
            <a:ext cx="11158423" cy="135795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Sequence Diagram</a:t>
            </a:r>
          </a:p>
        </p:txBody>
      </p:sp>
      <p:pic>
        <p:nvPicPr>
          <p:cNvPr id="7" name="Content Placeholder 6">
            <a:extLst>
              <a:ext uri="{FF2B5EF4-FFF2-40B4-BE49-F238E27FC236}">
                <a16:creationId xmlns:a16="http://schemas.microsoft.com/office/drawing/2014/main" id="{7378F2A9-7996-5743-E597-D463D9B31389}"/>
              </a:ext>
            </a:extLst>
          </p:cNvPr>
          <p:cNvPicPr>
            <a:picLocks noGrp="1" noChangeAspect="1"/>
          </p:cNvPicPr>
          <p:nvPr>
            <p:ph idx="1"/>
          </p:nvPr>
        </p:nvPicPr>
        <p:blipFill>
          <a:blip r:embed="rId2"/>
          <a:stretch>
            <a:fillRect/>
          </a:stretch>
        </p:blipFill>
        <p:spPr>
          <a:xfrm>
            <a:off x="741145" y="1607224"/>
            <a:ext cx="10722543" cy="5024582"/>
          </a:xfrm>
        </p:spPr>
      </p:pic>
    </p:spTree>
    <p:extLst>
      <p:ext uri="{BB962C8B-B14F-4D97-AF65-F5344CB8AC3E}">
        <p14:creationId xmlns:p14="http://schemas.microsoft.com/office/powerpoint/2010/main" val="48545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7" y="154003"/>
            <a:ext cx="11158423" cy="135795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Sequence Diagram</a:t>
            </a:r>
          </a:p>
        </p:txBody>
      </p:sp>
      <p:sp>
        <p:nvSpPr>
          <p:cNvPr id="4" name="Content Placeholder 3">
            <a:extLst>
              <a:ext uri="{FF2B5EF4-FFF2-40B4-BE49-F238E27FC236}">
                <a16:creationId xmlns:a16="http://schemas.microsoft.com/office/drawing/2014/main" id="{D851E058-C1E0-9347-0FE6-4376CC2774FC}"/>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7520F6D9-76B9-7351-30C2-568D02A3A921}"/>
              </a:ext>
            </a:extLst>
          </p:cNvPr>
          <p:cNvPicPr>
            <a:picLocks noChangeAspect="1"/>
          </p:cNvPicPr>
          <p:nvPr/>
        </p:nvPicPr>
        <p:blipFill>
          <a:blip r:embed="rId2"/>
          <a:stretch>
            <a:fillRect/>
          </a:stretch>
        </p:blipFill>
        <p:spPr>
          <a:xfrm>
            <a:off x="581193" y="1751797"/>
            <a:ext cx="10901746" cy="4870383"/>
          </a:xfrm>
          <a:prstGeom prst="rect">
            <a:avLst/>
          </a:prstGeom>
        </p:spPr>
      </p:pic>
    </p:spTree>
    <p:extLst>
      <p:ext uri="{BB962C8B-B14F-4D97-AF65-F5344CB8AC3E}">
        <p14:creationId xmlns:p14="http://schemas.microsoft.com/office/powerpoint/2010/main" val="247889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23979" y="1006160"/>
            <a:ext cx="11158423" cy="1357955"/>
          </a:xfrm>
        </p:spPr>
        <p:txBody>
          <a:bodyPr>
            <a:normAutofit/>
          </a:bodyPr>
          <a:lstStyle/>
          <a:p>
            <a:pPr algn="ctr"/>
            <a:r>
              <a:rPr lang="en-IN" sz="3600" b="1" dirty="0">
                <a:latin typeface="Times New Roman" panose="02020603050405020304" pitchFamily="18" charset="0"/>
                <a:cs typeface="Times New Roman" panose="02020603050405020304" pitchFamily="18" charset="0"/>
              </a:rPr>
              <a:t>Output screenshots</a:t>
            </a:r>
            <a:br>
              <a:rPr lang="en-IN" sz="4000" dirty="0"/>
            </a:br>
            <a:endParaRPr lang="en-US" sz="4000" dirty="0">
              <a:solidFill>
                <a:schemeClr val="tx1"/>
              </a:solidFill>
            </a:endParaRPr>
          </a:p>
        </p:txBody>
      </p:sp>
      <p:pic>
        <p:nvPicPr>
          <p:cNvPr id="5" name="Content Placeholder 4">
            <a:extLst>
              <a:ext uri="{FF2B5EF4-FFF2-40B4-BE49-F238E27FC236}">
                <a16:creationId xmlns:a16="http://schemas.microsoft.com/office/drawing/2014/main" id="{121073A1-4533-BFE6-3CFB-AE3838262A4F}"/>
              </a:ext>
            </a:extLst>
          </p:cNvPr>
          <p:cNvPicPr>
            <a:picLocks noGrp="1" noChangeAspect="1"/>
          </p:cNvPicPr>
          <p:nvPr>
            <p:ph idx="1"/>
          </p:nvPr>
        </p:nvPicPr>
        <p:blipFill>
          <a:blip r:embed="rId2"/>
          <a:stretch>
            <a:fillRect/>
          </a:stretch>
        </p:blipFill>
        <p:spPr>
          <a:xfrm>
            <a:off x="1617043" y="2579570"/>
            <a:ext cx="9211377" cy="4129623"/>
          </a:xfrm>
        </p:spPr>
      </p:pic>
      <p:sp>
        <p:nvSpPr>
          <p:cNvPr id="3" name="TextBox 2">
            <a:extLst>
              <a:ext uri="{FF2B5EF4-FFF2-40B4-BE49-F238E27FC236}">
                <a16:creationId xmlns:a16="http://schemas.microsoft.com/office/drawing/2014/main" id="{425AA9C6-D18A-C48B-454A-292103263D04}"/>
              </a:ext>
            </a:extLst>
          </p:cNvPr>
          <p:cNvSpPr txBox="1"/>
          <p:nvPr/>
        </p:nvSpPr>
        <p:spPr>
          <a:xfrm>
            <a:off x="1376413" y="1917845"/>
            <a:ext cx="2464067"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AdminLogin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05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DD418D-06F4-284D-09FB-38EA6E8CD920}"/>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4B77168A-6A9C-2491-F41D-E957EFD18DF9}"/>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F735C36-06D5-B01D-DF35-0DFC4522F4C2}"/>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5">
            <a:extLst>
              <a:ext uri="{FF2B5EF4-FFF2-40B4-BE49-F238E27FC236}">
                <a16:creationId xmlns:a16="http://schemas.microsoft.com/office/drawing/2014/main" id="{D25D5736-0C59-7B3E-0904-12D2C9E05861}"/>
              </a:ext>
            </a:extLst>
          </p:cNvPr>
          <p:cNvPicPr>
            <a:picLocks noChangeAspect="1"/>
          </p:cNvPicPr>
          <p:nvPr/>
        </p:nvPicPr>
        <p:blipFill>
          <a:blip r:embed="rId2"/>
          <a:stretch>
            <a:fillRect/>
          </a:stretch>
        </p:blipFill>
        <p:spPr>
          <a:xfrm>
            <a:off x="490888" y="1414914"/>
            <a:ext cx="11300059" cy="5374125"/>
          </a:xfrm>
          <a:prstGeom prst="rect">
            <a:avLst/>
          </a:prstGeom>
        </p:spPr>
      </p:pic>
      <p:sp>
        <p:nvSpPr>
          <p:cNvPr id="5" name="TextBox 4">
            <a:extLst>
              <a:ext uri="{FF2B5EF4-FFF2-40B4-BE49-F238E27FC236}">
                <a16:creationId xmlns:a16="http://schemas.microsoft.com/office/drawing/2014/main" id="{822742B1-28B2-C792-6E99-B747430B8643}"/>
              </a:ext>
            </a:extLst>
          </p:cNvPr>
          <p:cNvSpPr txBox="1"/>
          <p:nvPr/>
        </p:nvSpPr>
        <p:spPr>
          <a:xfrm>
            <a:off x="490888" y="795325"/>
            <a:ext cx="2627697"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AdminViewCustomers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9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70499F-7F77-DABA-7B54-FDD9DCB2D783}"/>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AAEA5719-F15E-1EC4-D716-0F595F4D59D3}"/>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5344B7E8-5903-B0A6-18B2-EA70CD9E6547}"/>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6" name="Picture 5">
            <a:extLst>
              <a:ext uri="{FF2B5EF4-FFF2-40B4-BE49-F238E27FC236}">
                <a16:creationId xmlns:a16="http://schemas.microsoft.com/office/drawing/2014/main" id="{BA9E033D-5B4E-1875-330B-0CCD76E2883C}"/>
              </a:ext>
            </a:extLst>
          </p:cNvPr>
          <p:cNvPicPr>
            <a:picLocks noChangeAspect="1"/>
          </p:cNvPicPr>
          <p:nvPr/>
        </p:nvPicPr>
        <p:blipFill>
          <a:blip r:embed="rId2"/>
          <a:stretch>
            <a:fillRect/>
          </a:stretch>
        </p:blipFill>
        <p:spPr>
          <a:xfrm>
            <a:off x="510139" y="1289785"/>
            <a:ext cx="11242308" cy="5323739"/>
          </a:xfrm>
          <a:prstGeom prst="rect">
            <a:avLst/>
          </a:prstGeom>
        </p:spPr>
      </p:pic>
      <p:sp>
        <p:nvSpPr>
          <p:cNvPr id="5" name="TextBox 4">
            <a:extLst>
              <a:ext uri="{FF2B5EF4-FFF2-40B4-BE49-F238E27FC236}">
                <a16:creationId xmlns:a16="http://schemas.microsoft.com/office/drawing/2014/main" id="{39B5376D-0F24-7DC8-B3AC-B05DFC30C7FF}"/>
              </a:ext>
            </a:extLst>
          </p:cNvPr>
          <p:cNvSpPr txBox="1"/>
          <p:nvPr/>
        </p:nvSpPr>
        <p:spPr>
          <a:xfrm>
            <a:off x="413887" y="662357"/>
            <a:ext cx="1905802" cy="369332"/>
          </a:xfrm>
          <a:prstGeom prst="rect">
            <a:avLst/>
          </a:prstGeom>
          <a:noFill/>
        </p:spPr>
        <p:txBody>
          <a:bodyPr wrap="square" rtlCol="0">
            <a:spAutoFit/>
          </a:bodyPr>
          <a:lstStyle/>
          <a:p>
            <a:r>
              <a:rPr lang="en-IN" dirty="0" err="1"/>
              <a:t>Adminhome</a:t>
            </a:r>
            <a:endParaRPr lang="en-IN" dirty="0"/>
          </a:p>
        </p:txBody>
      </p:sp>
    </p:spTree>
    <p:extLst>
      <p:ext uri="{BB962C8B-B14F-4D97-AF65-F5344CB8AC3E}">
        <p14:creationId xmlns:p14="http://schemas.microsoft.com/office/powerpoint/2010/main" val="233248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0EA690-0EA4-3E5A-97A3-B21163957294}"/>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B99B2CD4-BD95-8898-7466-5BD93DDA418A}"/>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A8DB11A6-EAA9-D06C-FC9B-16E3A4909884}"/>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6" name="Picture 5">
            <a:extLst>
              <a:ext uri="{FF2B5EF4-FFF2-40B4-BE49-F238E27FC236}">
                <a16:creationId xmlns:a16="http://schemas.microsoft.com/office/drawing/2014/main" id="{E4844106-9AEC-D266-B340-B1826BA13D26}"/>
              </a:ext>
            </a:extLst>
          </p:cNvPr>
          <p:cNvPicPr>
            <a:picLocks noChangeAspect="1"/>
          </p:cNvPicPr>
          <p:nvPr/>
        </p:nvPicPr>
        <p:blipFill>
          <a:blip r:embed="rId2"/>
          <a:stretch>
            <a:fillRect/>
          </a:stretch>
        </p:blipFill>
        <p:spPr>
          <a:xfrm>
            <a:off x="423512" y="1289785"/>
            <a:ext cx="11357810" cy="5330090"/>
          </a:xfrm>
          <a:prstGeom prst="rect">
            <a:avLst/>
          </a:prstGeom>
        </p:spPr>
      </p:pic>
      <p:sp>
        <p:nvSpPr>
          <p:cNvPr id="7" name="TextBox 6">
            <a:extLst>
              <a:ext uri="{FF2B5EF4-FFF2-40B4-BE49-F238E27FC236}">
                <a16:creationId xmlns:a16="http://schemas.microsoft.com/office/drawing/2014/main" id="{3F96C212-3741-AC01-9F92-CE37B3A5BCFF}"/>
              </a:ext>
            </a:extLst>
          </p:cNvPr>
          <p:cNvSpPr txBox="1"/>
          <p:nvPr/>
        </p:nvSpPr>
        <p:spPr>
          <a:xfrm>
            <a:off x="423512" y="751289"/>
            <a:ext cx="2627696" cy="369332"/>
          </a:xfrm>
          <a:prstGeom prst="rect">
            <a:avLst/>
          </a:prstGeom>
          <a:noFill/>
        </p:spPr>
        <p:txBody>
          <a:bodyPr wrap="square" rtlCol="0">
            <a:spAutoFit/>
          </a:bodyPr>
          <a:lstStyle/>
          <a:p>
            <a:r>
              <a:rPr lang="en-IN" dirty="0" err="1"/>
              <a:t>Adminaddproducts</a:t>
            </a:r>
            <a:endParaRPr lang="en-IN" dirty="0"/>
          </a:p>
        </p:txBody>
      </p:sp>
    </p:spTree>
    <p:extLst>
      <p:ext uri="{BB962C8B-B14F-4D97-AF65-F5344CB8AC3E}">
        <p14:creationId xmlns:p14="http://schemas.microsoft.com/office/powerpoint/2010/main" val="235853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0DEA7A-43F4-D194-9590-1DDCD188E10D}"/>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F9FE54B1-2F64-6E48-DF64-FFC896D2E1DD}"/>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56B39EA-A01C-6E84-8BB1-81A328207477}"/>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6" name="Picture 5">
            <a:extLst>
              <a:ext uri="{FF2B5EF4-FFF2-40B4-BE49-F238E27FC236}">
                <a16:creationId xmlns:a16="http://schemas.microsoft.com/office/drawing/2014/main" id="{8A3F3788-8837-1FE7-8700-D9C5189A313D}"/>
              </a:ext>
            </a:extLst>
          </p:cNvPr>
          <p:cNvPicPr>
            <a:picLocks noChangeAspect="1"/>
          </p:cNvPicPr>
          <p:nvPr/>
        </p:nvPicPr>
        <p:blipFill>
          <a:blip r:embed="rId2"/>
          <a:stretch>
            <a:fillRect/>
          </a:stretch>
        </p:blipFill>
        <p:spPr>
          <a:xfrm>
            <a:off x="442762" y="1318661"/>
            <a:ext cx="11290434" cy="5313913"/>
          </a:xfrm>
          <a:prstGeom prst="rect">
            <a:avLst/>
          </a:prstGeom>
        </p:spPr>
      </p:pic>
      <p:sp>
        <p:nvSpPr>
          <p:cNvPr id="5" name="TextBox 4">
            <a:extLst>
              <a:ext uri="{FF2B5EF4-FFF2-40B4-BE49-F238E27FC236}">
                <a16:creationId xmlns:a16="http://schemas.microsoft.com/office/drawing/2014/main" id="{F512460D-970C-D3A2-668B-F15E7DC221E0}"/>
              </a:ext>
            </a:extLst>
          </p:cNvPr>
          <p:cNvSpPr txBox="1"/>
          <p:nvPr/>
        </p:nvSpPr>
        <p:spPr>
          <a:xfrm>
            <a:off x="442762" y="792864"/>
            <a:ext cx="2040556"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43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1993789" y="602287"/>
            <a:ext cx="4880008" cy="1500131"/>
          </a:xfrm>
        </p:spPr>
        <p:txBody>
          <a:bodyPr>
            <a:normAutofit/>
          </a:bodyPr>
          <a:lstStyle/>
          <a:p>
            <a:r>
              <a:rPr lang="en-US" sz="3600" b="1" dirty="0">
                <a:latin typeface="Times New Roman" panose="02020603050405020304" pitchFamily="18" charset="0"/>
                <a:cs typeface="Times New Roman" panose="02020603050405020304" pitchFamily="18" charset="0"/>
              </a:rPr>
              <a:t>Project MEMBERS</a:t>
            </a:r>
            <a:r>
              <a:rPr lang="en-US" sz="3600" dirty="0"/>
              <a: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2721724" y="2197881"/>
            <a:ext cx="3424138" cy="3975776"/>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Aman Kumar Singh</a:t>
            </a:r>
          </a:p>
          <a:p>
            <a:r>
              <a:rPr lang="en-US" sz="2400" dirty="0">
                <a:solidFill>
                  <a:schemeClr val="tx1"/>
                </a:solidFill>
                <a:latin typeface="Times New Roman" panose="02020603050405020304" pitchFamily="18" charset="0"/>
                <a:cs typeface="Times New Roman" panose="02020603050405020304" pitchFamily="18" charset="0"/>
              </a:rPr>
              <a:t>Patan Anju</a:t>
            </a:r>
          </a:p>
          <a:p>
            <a:r>
              <a:rPr lang="en-US" sz="2400" dirty="0">
                <a:solidFill>
                  <a:schemeClr val="tx1"/>
                </a:solidFill>
                <a:latin typeface="Times New Roman" panose="02020603050405020304" pitchFamily="18" charset="0"/>
                <a:cs typeface="Times New Roman" panose="02020603050405020304" pitchFamily="18" charset="0"/>
              </a:rPr>
              <a:t>Raj Kumar Yadav</a:t>
            </a:r>
          </a:p>
          <a:p>
            <a:r>
              <a:rPr lang="en-US" sz="2400" dirty="0">
                <a:solidFill>
                  <a:schemeClr val="tx1"/>
                </a:solidFill>
                <a:latin typeface="Times New Roman" panose="02020603050405020304" pitchFamily="18" charset="0"/>
                <a:cs typeface="Times New Roman" panose="02020603050405020304" pitchFamily="18" charset="0"/>
              </a:rPr>
              <a:t>Anjaly Jaikumar</a:t>
            </a:r>
          </a:p>
          <a:p>
            <a:r>
              <a:rPr lang="en-US" sz="2400" dirty="0">
                <a:solidFill>
                  <a:schemeClr val="tx1"/>
                </a:solidFill>
                <a:latin typeface="Times New Roman" panose="02020603050405020304" pitchFamily="18" charset="0"/>
                <a:cs typeface="Times New Roman" panose="02020603050405020304" pitchFamily="18" charset="0"/>
              </a:rPr>
              <a:t>B Sai Charan</a:t>
            </a:r>
          </a:p>
          <a:p>
            <a:r>
              <a:rPr lang="en-IN" sz="2400" b="0" i="0" dirty="0" err="1">
                <a:solidFill>
                  <a:schemeClr val="tx1"/>
                </a:solidFill>
                <a:effectLst/>
                <a:latin typeface="Times New Roman" panose="02020603050405020304" pitchFamily="18" charset="0"/>
                <a:cs typeface="Times New Roman" panose="02020603050405020304" pitchFamily="18" charset="0"/>
              </a:rPr>
              <a:t>Bikki</a:t>
            </a:r>
            <a:r>
              <a:rPr lang="en-IN" sz="2400" b="0" i="0" dirty="0">
                <a:solidFill>
                  <a:schemeClr val="tx1"/>
                </a:solidFill>
                <a:effectLst/>
                <a:latin typeface="Times New Roman" panose="02020603050405020304" pitchFamily="18" charset="0"/>
                <a:cs typeface="Times New Roman" panose="02020603050405020304" pitchFamily="18" charset="0"/>
              </a:rPr>
              <a:t> Mahesh</a:t>
            </a:r>
            <a:endParaRPr lang="en-US" sz="2400" b="0" i="0" dirty="0">
              <a:solidFill>
                <a:schemeClr val="tx1"/>
              </a:solidFill>
              <a:effectLst/>
              <a:latin typeface="Times New Roman" panose="02020603050405020304" pitchFamily="18" charset="0"/>
              <a:cs typeface="Times New Roman" panose="02020603050405020304" pitchFamily="18" charset="0"/>
            </a:endParaRPr>
          </a:p>
          <a:p>
            <a:r>
              <a:rPr lang="en-IN" sz="2400" b="0" i="0" dirty="0">
                <a:solidFill>
                  <a:schemeClr val="tx1"/>
                </a:solidFill>
                <a:effectLst/>
                <a:latin typeface="Times New Roman" panose="02020603050405020304" pitchFamily="18" charset="0"/>
                <a:cs typeface="Times New Roman" panose="02020603050405020304" pitchFamily="18" charset="0"/>
              </a:rPr>
              <a:t>Chaithra S</a:t>
            </a:r>
            <a:endParaRPr lang="en-US" sz="2400" dirty="0">
              <a:solidFill>
                <a:schemeClr val="tx1"/>
              </a:solidFill>
              <a:latin typeface="Times New Roman" panose="02020603050405020304" pitchFamily="18" charset="0"/>
              <a:cs typeface="Times New Roman" panose="02020603050405020304" pitchFamily="18" charset="0"/>
            </a:endParaRPr>
          </a:p>
          <a:p>
            <a:r>
              <a:rPr lang="en-IN" sz="2400" b="0" i="0" dirty="0" err="1">
                <a:solidFill>
                  <a:schemeClr val="tx1"/>
                </a:solidFill>
                <a:effectLst/>
                <a:latin typeface="Times New Roman" panose="02020603050405020304" pitchFamily="18" charset="0"/>
                <a:cs typeface="Times New Roman" panose="02020603050405020304" pitchFamily="18" charset="0"/>
              </a:rPr>
              <a:t>Kummara</a:t>
            </a:r>
            <a:r>
              <a:rPr lang="en-IN" sz="2400" b="0" i="0" dirty="0">
                <a:solidFill>
                  <a:schemeClr val="tx1"/>
                </a:solidFill>
                <a:effectLst/>
                <a:latin typeface="Times New Roman" panose="02020603050405020304" pitchFamily="18" charset="0"/>
                <a:cs typeface="Times New Roman" panose="02020603050405020304" pitchFamily="18" charset="0"/>
              </a:rPr>
              <a:t> </a:t>
            </a:r>
            <a:r>
              <a:rPr lang="en-IN" sz="2400" b="0" i="0" dirty="0" err="1">
                <a:solidFill>
                  <a:schemeClr val="tx1"/>
                </a:solidFill>
                <a:effectLst/>
                <a:latin typeface="Times New Roman" panose="02020603050405020304" pitchFamily="18" charset="0"/>
                <a:cs typeface="Times New Roman" panose="02020603050405020304" pitchFamily="18" charset="0"/>
              </a:rPr>
              <a:t>Thanmai</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07487" y="553212"/>
            <a:ext cx="3703320" cy="5751576"/>
          </a:xfrm>
        </p:spPr>
      </p:pic>
    </p:spTree>
    <p:extLst>
      <p:ext uri="{BB962C8B-B14F-4D97-AF65-F5344CB8AC3E}">
        <p14:creationId xmlns:p14="http://schemas.microsoft.com/office/powerpoint/2010/main" val="380516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E06F25-37E8-9285-16EA-963D73A67EEF}"/>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E04D4FA8-20C7-CF95-9786-D55428C75BC1}"/>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4C30866D-504E-8B24-2E46-C10A96DCC89C}"/>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6" name="Picture 5">
            <a:extLst>
              <a:ext uri="{FF2B5EF4-FFF2-40B4-BE49-F238E27FC236}">
                <a16:creationId xmlns:a16="http://schemas.microsoft.com/office/drawing/2014/main" id="{0098BAB7-0F21-D97B-03EF-DC99ECA4EBBD}"/>
              </a:ext>
            </a:extLst>
          </p:cNvPr>
          <p:cNvPicPr>
            <a:picLocks noChangeAspect="1"/>
          </p:cNvPicPr>
          <p:nvPr/>
        </p:nvPicPr>
        <p:blipFill>
          <a:blip r:embed="rId2"/>
          <a:stretch>
            <a:fillRect/>
          </a:stretch>
        </p:blipFill>
        <p:spPr>
          <a:xfrm>
            <a:off x="418301" y="1366788"/>
            <a:ext cx="11300059" cy="5333163"/>
          </a:xfrm>
          <a:prstGeom prst="rect">
            <a:avLst/>
          </a:prstGeom>
        </p:spPr>
      </p:pic>
      <p:sp>
        <p:nvSpPr>
          <p:cNvPr id="7" name="TextBox 6">
            <a:extLst>
              <a:ext uri="{FF2B5EF4-FFF2-40B4-BE49-F238E27FC236}">
                <a16:creationId xmlns:a16="http://schemas.microsoft.com/office/drawing/2014/main" id="{1AADAE48-FCCE-8E7C-2CB4-BB2FC7F5DA5B}"/>
              </a:ext>
            </a:extLst>
          </p:cNvPr>
          <p:cNvSpPr txBox="1"/>
          <p:nvPr/>
        </p:nvSpPr>
        <p:spPr>
          <a:xfrm>
            <a:off x="418301" y="822404"/>
            <a:ext cx="2642533"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AdmineditProducts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6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70499F-7F77-DABA-7B54-FDD9DCB2D783}"/>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AAEA5719-F15E-1EC4-D716-0F595F4D59D3}"/>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5344B7E8-5903-B0A6-18B2-EA70CD9E6547}"/>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6" name="Picture 5">
            <a:extLst>
              <a:ext uri="{FF2B5EF4-FFF2-40B4-BE49-F238E27FC236}">
                <a16:creationId xmlns:a16="http://schemas.microsoft.com/office/drawing/2014/main" id="{BA9E033D-5B4E-1875-330B-0CCD76E2883C}"/>
              </a:ext>
            </a:extLst>
          </p:cNvPr>
          <p:cNvPicPr>
            <a:picLocks noChangeAspect="1"/>
          </p:cNvPicPr>
          <p:nvPr/>
        </p:nvPicPr>
        <p:blipFill>
          <a:blip r:embed="rId2"/>
          <a:stretch>
            <a:fillRect/>
          </a:stretch>
        </p:blipFill>
        <p:spPr>
          <a:xfrm>
            <a:off x="452386" y="1299411"/>
            <a:ext cx="11261559" cy="5314113"/>
          </a:xfrm>
          <a:prstGeom prst="rect">
            <a:avLst/>
          </a:prstGeom>
        </p:spPr>
      </p:pic>
      <p:sp>
        <p:nvSpPr>
          <p:cNvPr id="7" name="TextBox 6">
            <a:extLst>
              <a:ext uri="{FF2B5EF4-FFF2-40B4-BE49-F238E27FC236}">
                <a16:creationId xmlns:a16="http://schemas.microsoft.com/office/drawing/2014/main" id="{EF93D84D-E131-0B64-560F-18822FB2EFAC}"/>
              </a:ext>
            </a:extLst>
          </p:cNvPr>
          <p:cNvSpPr txBox="1"/>
          <p:nvPr/>
        </p:nvSpPr>
        <p:spPr>
          <a:xfrm>
            <a:off x="452386" y="764189"/>
            <a:ext cx="2281189"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Adminhome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982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0DEA7A-43F4-D194-9590-1DDCD188E10D}"/>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F9FE54B1-2F64-6E48-DF64-FFC896D2E1DD}"/>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56B39EA-A01C-6E84-8BB1-81A328207477}"/>
              </a:ext>
            </a:extLst>
          </p:cNvPr>
          <p:cNvSpPr>
            <a:spLocks noGrp="1"/>
          </p:cNvSpPr>
          <p:nvPr>
            <p:ph type="sldNum" sz="quarter" idx="12"/>
          </p:nvPr>
        </p:nvSpPr>
        <p:spPr/>
        <p:txBody>
          <a:bodyPr/>
          <a:lstStyle/>
          <a:p>
            <a:fld id="{3A98EE3D-8CD1-4C3F-BD1C-C98C9596463C}" type="slidenum">
              <a:rPr lang="en-US" smtClean="0"/>
              <a:t>22</a:t>
            </a:fld>
            <a:endParaRPr lang="en-US" dirty="0"/>
          </a:p>
        </p:txBody>
      </p:sp>
      <p:pic>
        <p:nvPicPr>
          <p:cNvPr id="6" name="Picture 5">
            <a:extLst>
              <a:ext uri="{FF2B5EF4-FFF2-40B4-BE49-F238E27FC236}">
                <a16:creationId xmlns:a16="http://schemas.microsoft.com/office/drawing/2014/main" id="{8A3F3788-8837-1FE7-8700-D9C5189A313D}"/>
              </a:ext>
            </a:extLst>
          </p:cNvPr>
          <p:cNvPicPr>
            <a:picLocks noChangeAspect="1"/>
          </p:cNvPicPr>
          <p:nvPr/>
        </p:nvPicPr>
        <p:blipFill>
          <a:blip r:embed="rId2"/>
          <a:stretch>
            <a:fillRect/>
          </a:stretch>
        </p:blipFill>
        <p:spPr>
          <a:xfrm>
            <a:off x="378593" y="1215561"/>
            <a:ext cx="11434814" cy="5467917"/>
          </a:xfrm>
          <a:prstGeom prst="rect">
            <a:avLst/>
          </a:prstGeom>
        </p:spPr>
      </p:pic>
      <p:sp>
        <p:nvSpPr>
          <p:cNvPr id="8" name="TextBox 7">
            <a:extLst>
              <a:ext uri="{FF2B5EF4-FFF2-40B4-BE49-F238E27FC236}">
                <a16:creationId xmlns:a16="http://schemas.microsoft.com/office/drawing/2014/main" id="{60EC9354-B75A-4EBF-4BF1-80BF460DDE7E}"/>
              </a:ext>
            </a:extLst>
          </p:cNvPr>
          <p:cNvSpPr txBox="1"/>
          <p:nvPr/>
        </p:nvSpPr>
        <p:spPr>
          <a:xfrm>
            <a:off x="378593" y="673291"/>
            <a:ext cx="2326106"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Adminproducts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80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06A11C-9615-133E-940D-1863C60004BB}"/>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B91EEEC9-FFC9-314D-9411-21361096B73A}"/>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8D4CD74E-20A7-D9DB-587A-C602EEC21C91}"/>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6" name="Picture 5">
            <a:extLst>
              <a:ext uri="{FF2B5EF4-FFF2-40B4-BE49-F238E27FC236}">
                <a16:creationId xmlns:a16="http://schemas.microsoft.com/office/drawing/2014/main" id="{6DCC8D17-269A-B5AB-9D3D-59E723DC6054}"/>
              </a:ext>
            </a:extLst>
          </p:cNvPr>
          <p:cNvPicPr>
            <a:picLocks noChangeAspect="1"/>
          </p:cNvPicPr>
          <p:nvPr/>
        </p:nvPicPr>
        <p:blipFill>
          <a:blip r:embed="rId2"/>
          <a:stretch>
            <a:fillRect/>
          </a:stretch>
        </p:blipFill>
        <p:spPr>
          <a:xfrm>
            <a:off x="442762" y="1155032"/>
            <a:ext cx="11242307" cy="5477542"/>
          </a:xfrm>
          <a:prstGeom prst="rect">
            <a:avLst/>
          </a:prstGeom>
        </p:spPr>
      </p:pic>
      <p:sp>
        <p:nvSpPr>
          <p:cNvPr id="5" name="TextBox 4">
            <a:extLst>
              <a:ext uri="{FF2B5EF4-FFF2-40B4-BE49-F238E27FC236}">
                <a16:creationId xmlns:a16="http://schemas.microsoft.com/office/drawing/2014/main" id="{1A26E597-77F3-81D7-3B80-17F8A971A9CF}"/>
              </a:ext>
            </a:extLst>
          </p:cNvPr>
          <p:cNvSpPr txBox="1"/>
          <p:nvPr/>
        </p:nvSpPr>
        <p:spPr>
          <a:xfrm>
            <a:off x="442762" y="629235"/>
            <a:ext cx="2050181"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CustomerRegister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599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0E1013-74A4-50CC-B229-55E2FAF20DB6}"/>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2AA8FBCD-0FEA-AFE8-AACE-7E289A91F5F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55C61ADC-7348-1A31-42F5-96C58481CAF7}"/>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6" name="Picture 5">
            <a:extLst>
              <a:ext uri="{FF2B5EF4-FFF2-40B4-BE49-F238E27FC236}">
                <a16:creationId xmlns:a16="http://schemas.microsoft.com/office/drawing/2014/main" id="{8AADC03F-BD2A-EB41-6C9E-E168A4A1389B}"/>
              </a:ext>
            </a:extLst>
          </p:cNvPr>
          <p:cNvPicPr>
            <a:picLocks noChangeAspect="1"/>
          </p:cNvPicPr>
          <p:nvPr/>
        </p:nvPicPr>
        <p:blipFill>
          <a:blip r:embed="rId2"/>
          <a:stretch>
            <a:fillRect/>
          </a:stretch>
        </p:blipFill>
        <p:spPr>
          <a:xfrm>
            <a:off x="423512" y="1260909"/>
            <a:ext cx="11338560" cy="5378016"/>
          </a:xfrm>
          <a:prstGeom prst="rect">
            <a:avLst/>
          </a:prstGeom>
        </p:spPr>
      </p:pic>
      <p:sp>
        <p:nvSpPr>
          <p:cNvPr id="5" name="TextBox 4">
            <a:extLst>
              <a:ext uri="{FF2B5EF4-FFF2-40B4-BE49-F238E27FC236}">
                <a16:creationId xmlns:a16="http://schemas.microsoft.com/office/drawing/2014/main" id="{5EBB889C-5F9B-A4BE-1E46-247644149297}"/>
              </a:ext>
            </a:extLst>
          </p:cNvPr>
          <p:cNvSpPr txBox="1"/>
          <p:nvPr/>
        </p:nvSpPr>
        <p:spPr>
          <a:xfrm>
            <a:off x="423512" y="691233"/>
            <a:ext cx="2310063"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CustomerLogin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82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4FC267-000C-C8DB-C3FF-84241C3A5F6A}"/>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5EACA92E-4103-E66B-12C6-649675AA8E52}"/>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F6A803B6-58D7-4108-B944-E602BCE02E19}"/>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6" name="Picture 5">
            <a:extLst>
              <a:ext uri="{FF2B5EF4-FFF2-40B4-BE49-F238E27FC236}">
                <a16:creationId xmlns:a16="http://schemas.microsoft.com/office/drawing/2014/main" id="{B78BCB3E-E554-B785-BCA8-82A5851EC65D}"/>
              </a:ext>
            </a:extLst>
          </p:cNvPr>
          <p:cNvPicPr>
            <a:picLocks noChangeAspect="1"/>
          </p:cNvPicPr>
          <p:nvPr/>
        </p:nvPicPr>
        <p:blipFill>
          <a:blip r:embed="rId2"/>
          <a:stretch>
            <a:fillRect/>
          </a:stretch>
        </p:blipFill>
        <p:spPr>
          <a:xfrm>
            <a:off x="426720" y="1405288"/>
            <a:ext cx="11338560" cy="5294763"/>
          </a:xfrm>
          <a:prstGeom prst="rect">
            <a:avLst/>
          </a:prstGeom>
        </p:spPr>
      </p:pic>
      <p:sp>
        <p:nvSpPr>
          <p:cNvPr id="5" name="TextBox 4">
            <a:extLst>
              <a:ext uri="{FF2B5EF4-FFF2-40B4-BE49-F238E27FC236}">
                <a16:creationId xmlns:a16="http://schemas.microsoft.com/office/drawing/2014/main" id="{BE72345F-3602-6814-F067-F1C6B1EF8CB4}"/>
              </a:ext>
            </a:extLst>
          </p:cNvPr>
          <p:cNvSpPr txBox="1"/>
          <p:nvPr/>
        </p:nvSpPr>
        <p:spPr>
          <a:xfrm>
            <a:off x="426720" y="870481"/>
            <a:ext cx="2980623"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Customerprofileupdate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39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3F1A62-EC7E-36C2-A064-91235CF82DBB}"/>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B673B3D4-8D5C-B4EA-1F55-CBF9B586D221}"/>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53A49B0F-0AB6-E434-CEA0-315AB0EC6A54}"/>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6" name="Picture 5">
            <a:extLst>
              <a:ext uri="{FF2B5EF4-FFF2-40B4-BE49-F238E27FC236}">
                <a16:creationId xmlns:a16="http://schemas.microsoft.com/office/drawing/2014/main" id="{26ED407E-106A-AC55-BF29-E0BC65A7B89A}"/>
              </a:ext>
            </a:extLst>
          </p:cNvPr>
          <p:cNvPicPr>
            <a:picLocks noChangeAspect="1"/>
          </p:cNvPicPr>
          <p:nvPr/>
        </p:nvPicPr>
        <p:blipFill>
          <a:blip r:embed="rId2"/>
          <a:stretch>
            <a:fillRect/>
          </a:stretch>
        </p:blipFill>
        <p:spPr>
          <a:xfrm>
            <a:off x="441157" y="1386038"/>
            <a:ext cx="11309685" cy="5330089"/>
          </a:xfrm>
          <a:prstGeom prst="rect">
            <a:avLst/>
          </a:prstGeom>
        </p:spPr>
      </p:pic>
      <p:sp>
        <p:nvSpPr>
          <p:cNvPr id="5" name="TextBox 4">
            <a:extLst>
              <a:ext uri="{FF2B5EF4-FFF2-40B4-BE49-F238E27FC236}">
                <a16:creationId xmlns:a16="http://schemas.microsoft.com/office/drawing/2014/main" id="{0B205221-29BA-D2EA-BD75-7CF4DFE85AD7}"/>
              </a:ext>
            </a:extLst>
          </p:cNvPr>
          <p:cNvSpPr txBox="1"/>
          <p:nvPr/>
        </p:nvSpPr>
        <p:spPr>
          <a:xfrm>
            <a:off x="441157" y="823941"/>
            <a:ext cx="2475298"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Customercart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424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0B51B5-8D4F-0DDC-9774-7DBE399EF4EB}"/>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45FA5BB6-C981-CA48-CB37-29408FB72A90}"/>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8BF39491-FD72-E768-0C51-15264E1146A1}"/>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6" name="Picture 5">
            <a:extLst>
              <a:ext uri="{FF2B5EF4-FFF2-40B4-BE49-F238E27FC236}">
                <a16:creationId xmlns:a16="http://schemas.microsoft.com/office/drawing/2014/main" id="{75D6FA1F-C7AE-5A87-50F5-036D1C5F27F7}"/>
              </a:ext>
            </a:extLst>
          </p:cNvPr>
          <p:cNvPicPr>
            <a:picLocks noChangeAspect="1"/>
          </p:cNvPicPr>
          <p:nvPr/>
        </p:nvPicPr>
        <p:blipFill>
          <a:blip r:embed="rId2"/>
          <a:stretch>
            <a:fillRect/>
          </a:stretch>
        </p:blipFill>
        <p:spPr>
          <a:xfrm>
            <a:off x="452386" y="1386038"/>
            <a:ext cx="11232683" cy="5243362"/>
          </a:xfrm>
          <a:prstGeom prst="rect">
            <a:avLst/>
          </a:prstGeom>
        </p:spPr>
      </p:pic>
      <p:sp>
        <p:nvSpPr>
          <p:cNvPr id="5" name="TextBox 4">
            <a:extLst>
              <a:ext uri="{FF2B5EF4-FFF2-40B4-BE49-F238E27FC236}">
                <a16:creationId xmlns:a16="http://schemas.microsoft.com/office/drawing/2014/main" id="{4D602CA2-E97B-CC82-C301-E34A8D272C29}"/>
              </a:ext>
            </a:extLst>
          </p:cNvPr>
          <p:cNvSpPr txBox="1"/>
          <p:nvPr/>
        </p:nvSpPr>
        <p:spPr>
          <a:xfrm>
            <a:off x="452386" y="771053"/>
            <a:ext cx="2242688"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2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4E4A10-6DB5-57D8-E418-9012B99219C6}"/>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095AF586-79E3-7D2A-6E5D-7599D7F55C06}"/>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96488DB-CAC9-6389-E7B1-2C0EE7E64B0F}"/>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6" name="Picture 5">
            <a:extLst>
              <a:ext uri="{FF2B5EF4-FFF2-40B4-BE49-F238E27FC236}">
                <a16:creationId xmlns:a16="http://schemas.microsoft.com/office/drawing/2014/main" id="{3E4B4F82-281A-2C97-0141-9132D5AFDA15}"/>
              </a:ext>
            </a:extLst>
          </p:cNvPr>
          <p:cNvPicPr>
            <a:picLocks noChangeAspect="1"/>
          </p:cNvPicPr>
          <p:nvPr/>
        </p:nvPicPr>
        <p:blipFill>
          <a:blip r:embed="rId2"/>
          <a:stretch>
            <a:fillRect/>
          </a:stretch>
        </p:blipFill>
        <p:spPr>
          <a:xfrm>
            <a:off x="421907" y="1260910"/>
            <a:ext cx="11348185" cy="5419991"/>
          </a:xfrm>
          <a:prstGeom prst="rect">
            <a:avLst/>
          </a:prstGeom>
        </p:spPr>
      </p:pic>
      <p:sp>
        <p:nvSpPr>
          <p:cNvPr id="5" name="TextBox 4">
            <a:extLst>
              <a:ext uri="{FF2B5EF4-FFF2-40B4-BE49-F238E27FC236}">
                <a16:creationId xmlns:a16="http://schemas.microsoft.com/office/drawing/2014/main" id="{51878346-99B1-539F-F501-F71A9B09C7EB}"/>
              </a:ext>
            </a:extLst>
          </p:cNvPr>
          <p:cNvSpPr txBox="1"/>
          <p:nvPr/>
        </p:nvSpPr>
        <p:spPr>
          <a:xfrm>
            <a:off x="421907" y="767762"/>
            <a:ext cx="2879558" cy="369332"/>
          </a:xfrm>
          <a:prstGeom prst="rect">
            <a:avLst/>
          </a:prstGeom>
          <a:noFill/>
        </p:spPr>
        <p:txBody>
          <a:bodyPr wrap="square" rtlCol="0">
            <a:spAutoFit/>
          </a:bodyPr>
          <a:lstStyle/>
          <a:p>
            <a:r>
              <a:rPr lang="en-IN" dirty="0"/>
              <a:t>Search</a:t>
            </a:r>
          </a:p>
        </p:txBody>
      </p:sp>
    </p:spTree>
    <p:extLst>
      <p:ext uri="{BB962C8B-B14F-4D97-AF65-F5344CB8AC3E}">
        <p14:creationId xmlns:p14="http://schemas.microsoft.com/office/powerpoint/2010/main" val="1235806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A08AD-D8D2-EC51-F63E-1AE2036C146C}"/>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646D477E-6A2F-7D80-437F-14A113E1ED04}"/>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94474A2A-9FF0-661B-8C79-764D47BDAD12}"/>
              </a:ext>
            </a:extLst>
          </p:cNvPr>
          <p:cNvSpPr>
            <a:spLocks noGrp="1"/>
          </p:cNvSpPr>
          <p:nvPr>
            <p:ph type="sldNum" sz="quarter" idx="12"/>
          </p:nvPr>
        </p:nvSpPr>
        <p:spPr/>
        <p:txBody>
          <a:bodyPr/>
          <a:lstStyle/>
          <a:p>
            <a:fld id="{3A98EE3D-8CD1-4C3F-BD1C-C98C9596463C}" type="slidenum">
              <a:rPr lang="en-US" smtClean="0"/>
              <a:t>29</a:t>
            </a:fld>
            <a:endParaRPr lang="en-US" dirty="0"/>
          </a:p>
        </p:txBody>
      </p:sp>
      <p:pic>
        <p:nvPicPr>
          <p:cNvPr id="6" name="Picture 5">
            <a:extLst>
              <a:ext uri="{FF2B5EF4-FFF2-40B4-BE49-F238E27FC236}">
                <a16:creationId xmlns:a16="http://schemas.microsoft.com/office/drawing/2014/main" id="{4B40E605-7329-F0BB-7B42-4FB9E039FC8A}"/>
              </a:ext>
            </a:extLst>
          </p:cNvPr>
          <p:cNvPicPr>
            <a:picLocks noChangeAspect="1"/>
          </p:cNvPicPr>
          <p:nvPr/>
        </p:nvPicPr>
        <p:blipFill>
          <a:blip r:embed="rId2"/>
          <a:stretch>
            <a:fillRect/>
          </a:stretch>
        </p:blipFill>
        <p:spPr>
          <a:xfrm>
            <a:off x="423512" y="1193532"/>
            <a:ext cx="11294848" cy="5435867"/>
          </a:xfrm>
          <a:prstGeom prst="rect">
            <a:avLst/>
          </a:prstGeom>
        </p:spPr>
      </p:pic>
      <p:sp>
        <p:nvSpPr>
          <p:cNvPr id="5" name="TextBox 4">
            <a:extLst>
              <a:ext uri="{FF2B5EF4-FFF2-40B4-BE49-F238E27FC236}">
                <a16:creationId xmlns:a16="http://schemas.microsoft.com/office/drawing/2014/main" id="{9BDB0BAA-5495-A40E-686C-6C16008AAD68}"/>
              </a:ext>
            </a:extLst>
          </p:cNvPr>
          <p:cNvSpPr txBox="1"/>
          <p:nvPr/>
        </p:nvSpPr>
        <p:spPr>
          <a:xfrm>
            <a:off x="423512" y="660571"/>
            <a:ext cx="2695073"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04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596766"/>
            <a:ext cx="10370301" cy="827774"/>
          </a:xfrm>
        </p:spPr>
        <p:txBody>
          <a:bodyPr>
            <a:normAutofit/>
          </a:bodyPr>
          <a:lstStyle/>
          <a:p>
            <a:pPr algn="ctr"/>
            <a:r>
              <a:rPr lang="en-US" sz="3600" b="1" dirty="0">
                <a:latin typeface="Times New Roman" panose="02020603050405020304" pitchFamily="18" charset="0"/>
                <a:ea typeface="+mj-lt"/>
                <a:cs typeface="Times New Roman" panose="02020603050405020304" pitchFamily="18" charset="0"/>
              </a:rPr>
              <a:t>Contents</a:t>
            </a:r>
            <a:endParaRPr lang="en-US" sz="3600" dirty="0"/>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511314"/>
            <a:ext cx="11171254" cy="5346686"/>
          </a:xfrm>
        </p:spPr>
        <p:txBody>
          <a:bodyPr>
            <a:normAutofit fontScale="47500" lnSpcReduction="20000"/>
          </a:bodyPr>
          <a:lstStyle/>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Abstract</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Introduction</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ER Diagram</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Technology Used</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Environment </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Models of E-Medicare System</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UML Diagrams</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Output Screenshots</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Future Scope</a:t>
            </a:r>
          </a:p>
          <a:p>
            <a:pPr marL="342900" indent="-342900" algn="just">
              <a:lnSpc>
                <a:spcPct val="15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Conclusion</a:t>
            </a:r>
          </a:p>
          <a:p>
            <a:pPr marL="342900" indent="-342900" algn="just">
              <a:lnSpc>
                <a:spcPct val="150000"/>
              </a:lnSpc>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21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4D8521-314F-6C08-6157-4578FB666992}"/>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1AF5AF08-DC0A-490B-BB50-0676615AD639}"/>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D2791256-063B-5459-1DD4-C27DB2BFFCC4}"/>
              </a:ext>
            </a:extLst>
          </p:cNvPr>
          <p:cNvSpPr>
            <a:spLocks noGrp="1"/>
          </p:cNvSpPr>
          <p:nvPr>
            <p:ph type="sldNum" sz="quarter" idx="12"/>
          </p:nvPr>
        </p:nvSpPr>
        <p:spPr/>
        <p:txBody>
          <a:bodyPr/>
          <a:lstStyle/>
          <a:p>
            <a:fld id="{3A98EE3D-8CD1-4C3F-BD1C-C98C9596463C}" type="slidenum">
              <a:rPr lang="en-US" smtClean="0"/>
              <a:t>30</a:t>
            </a:fld>
            <a:endParaRPr lang="en-US" dirty="0"/>
          </a:p>
        </p:txBody>
      </p:sp>
      <p:pic>
        <p:nvPicPr>
          <p:cNvPr id="6" name="Picture 5">
            <a:extLst>
              <a:ext uri="{FF2B5EF4-FFF2-40B4-BE49-F238E27FC236}">
                <a16:creationId xmlns:a16="http://schemas.microsoft.com/office/drawing/2014/main" id="{7F144475-5138-A257-2B77-DEF28A5DA609}"/>
              </a:ext>
            </a:extLst>
          </p:cNvPr>
          <p:cNvPicPr>
            <a:picLocks noChangeAspect="1"/>
          </p:cNvPicPr>
          <p:nvPr/>
        </p:nvPicPr>
        <p:blipFill>
          <a:blip r:embed="rId2"/>
          <a:stretch>
            <a:fillRect/>
          </a:stretch>
        </p:blipFill>
        <p:spPr>
          <a:xfrm>
            <a:off x="436345" y="1155032"/>
            <a:ext cx="11319309" cy="5496993"/>
          </a:xfrm>
          <a:prstGeom prst="rect">
            <a:avLst/>
          </a:prstGeom>
        </p:spPr>
      </p:pic>
      <p:sp>
        <p:nvSpPr>
          <p:cNvPr id="8" name="TextBox 7">
            <a:extLst>
              <a:ext uri="{FF2B5EF4-FFF2-40B4-BE49-F238E27FC236}">
                <a16:creationId xmlns:a16="http://schemas.microsoft.com/office/drawing/2014/main" id="{1476B65E-215B-EE31-045A-C048F66A7D75}"/>
              </a:ext>
            </a:extLst>
          </p:cNvPr>
          <p:cNvSpPr txBox="1"/>
          <p:nvPr/>
        </p:nvSpPr>
        <p:spPr>
          <a:xfrm>
            <a:off x="436345" y="798897"/>
            <a:ext cx="3221255"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Customerdashboard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93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531B5E-D076-963D-35E8-0736402E9CAF}"/>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478A1E1F-0A68-C491-CA5C-60498BF3CA9B}"/>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CF71BAD1-1C7E-7A2E-2554-45ADCFE15BC6}"/>
              </a:ext>
            </a:extLst>
          </p:cNvPr>
          <p:cNvSpPr>
            <a:spLocks noGrp="1"/>
          </p:cNvSpPr>
          <p:nvPr>
            <p:ph type="sldNum" sz="quarter" idx="12"/>
          </p:nvPr>
        </p:nvSpPr>
        <p:spPr/>
        <p:txBody>
          <a:bodyPr/>
          <a:lstStyle/>
          <a:p>
            <a:fld id="{3A98EE3D-8CD1-4C3F-BD1C-C98C9596463C}" type="slidenum">
              <a:rPr lang="en-US" smtClean="0"/>
              <a:t>31</a:t>
            </a:fld>
            <a:endParaRPr lang="en-US" dirty="0"/>
          </a:p>
        </p:txBody>
      </p:sp>
      <p:pic>
        <p:nvPicPr>
          <p:cNvPr id="6" name="Picture 5">
            <a:extLst>
              <a:ext uri="{FF2B5EF4-FFF2-40B4-BE49-F238E27FC236}">
                <a16:creationId xmlns:a16="http://schemas.microsoft.com/office/drawing/2014/main" id="{E8AF3EBA-F0A0-8C9E-1A8D-54A8003C78AB}"/>
              </a:ext>
            </a:extLst>
          </p:cNvPr>
          <p:cNvPicPr>
            <a:picLocks noChangeAspect="1"/>
          </p:cNvPicPr>
          <p:nvPr/>
        </p:nvPicPr>
        <p:blipFill>
          <a:blip r:embed="rId2"/>
          <a:stretch>
            <a:fillRect/>
          </a:stretch>
        </p:blipFill>
        <p:spPr>
          <a:xfrm>
            <a:off x="452387" y="1222408"/>
            <a:ext cx="11309686" cy="5406992"/>
          </a:xfrm>
          <a:prstGeom prst="rect">
            <a:avLst/>
          </a:prstGeom>
        </p:spPr>
      </p:pic>
      <p:sp>
        <p:nvSpPr>
          <p:cNvPr id="5" name="TextBox 4">
            <a:extLst>
              <a:ext uri="{FF2B5EF4-FFF2-40B4-BE49-F238E27FC236}">
                <a16:creationId xmlns:a16="http://schemas.microsoft.com/office/drawing/2014/main" id="{BA97DD71-F75D-DB4B-38D7-544278C623A6}"/>
              </a:ext>
            </a:extLst>
          </p:cNvPr>
          <p:cNvSpPr txBox="1"/>
          <p:nvPr/>
        </p:nvSpPr>
        <p:spPr>
          <a:xfrm>
            <a:off x="452387" y="703676"/>
            <a:ext cx="24063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Category</a:t>
            </a:r>
          </a:p>
        </p:txBody>
      </p:sp>
    </p:spTree>
    <p:extLst>
      <p:ext uri="{BB962C8B-B14F-4D97-AF65-F5344CB8AC3E}">
        <p14:creationId xmlns:p14="http://schemas.microsoft.com/office/powerpoint/2010/main" val="4122693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D1E2AA-3B8C-9BD8-7181-54ABEA21DEB2}"/>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A4B8414F-41A3-F131-9F40-3748DB09CD06}"/>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59DB95BF-1824-0C29-BA37-BD9150AE44E8}"/>
              </a:ext>
            </a:extLst>
          </p:cNvPr>
          <p:cNvSpPr>
            <a:spLocks noGrp="1"/>
          </p:cNvSpPr>
          <p:nvPr>
            <p:ph type="sldNum" sz="quarter" idx="12"/>
          </p:nvPr>
        </p:nvSpPr>
        <p:spPr/>
        <p:txBody>
          <a:bodyPr/>
          <a:lstStyle/>
          <a:p>
            <a:fld id="{3A98EE3D-8CD1-4C3F-BD1C-C98C9596463C}" type="slidenum">
              <a:rPr lang="en-US" smtClean="0"/>
              <a:t>32</a:t>
            </a:fld>
            <a:endParaRPr lang="en-US" dirty="0"/>
          </a:p>
        </p:txBody>
      </p:sp>
      <p:pic>
        <p:nvPicPr>
          <p:cNvPr id="6" name="Picture 5">
            <a:extLst>
              <a:ext uri="{FF2B5EF4-FFF2-40B4-BE49-F238E27FC236}">
                <a16:creationId xmlns:a16="http://schemas.microsoft.com/office/drawing/2014/main" id="{13709F36-DB5D-2D32-85FD-0C5262C9D6D4}"/>
              </a:ext>
            </a:extLst>
          </p:cNvPr>
          <p:cNvPicPr>
            <a:picLocks noChangeAspect="1"/>
          </p:cNvPicPr>
          <p:nvPr/>
        </p:nvPicPr>
        <p:blipFill>
          <a:blip r:embed="rId2"/>
          <a:stretch>
            <a:fillRect/>
          </a:stretch>
        </p:blipFill>
        <p:spPr>
          <a:xfrm>
            <a:off x="442762" y="1155032"/>
            <a:ext cx="11338560" cy="5493417"/>
          </a:xfrm>
          <a:prstGeom prst="rect">
            <a:avLst/>
          </a:prstGeom>
        </p:spPr>
      </p:pic>
      <p:sp>
        <p:nvSpPr>
          <p:cNvPr id="5" name="TextBox 4">
            <a:extLst>
              <a:ext uri="{FF2B5EF4-FFF2-40B4-BE49-F238E27FC236}">
                <a16:creationId xmlns:a16="http://schemas.microsoft.com/office/drawing/2014/main" id="{E0A8B1E7-842E-80E6-CFA7-2A9B9269A0DA}"/>
              </a:ext>
            </a:extLst>
          </p:cNvPr>
          <p:cNvSpPr txBox="1"/>
          <p:nvPr/>
        </p:nvSpPr>
        <p:spPr>
          <a:xfrm>
            <a:off x="442762" y="729039"/>
            <a:ext cx="2377440" cy="369332"/>
          </a:xfrm>
          <a:prstGeom prst="rect">
            <a:avLst/>
          </a:prstGeom>
          <a:noFill/>
        </p:spPr>
        <p:txBody>
          <a:bodyPr wrap="square" rtlCol="0">
            <a:spAutoFit/>
          </a:bodyPr>
          <a:lstStyle/>
          <a:p>
            <a:r>
              <a:rPr lang="en-IN" dirty="0"/>
              <a:t>Payment</a:t>
            </a:r>
          </a:p>
        </p:txBody>
      </p:sp>
    </p:spTree>
    <p:extLst>
      <p:ext uri="{BB962C8B-B14F-4D97-AF65-F5344CB8AC3E}">
        <p14:creationId xmlns:p14="http://schemas.microsoft.com/office/powerpoint/2010/main" val="41137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E0F09A-C56F-4E92-02F6-FB500AFF867D}"/>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1D60F4C8-13B9-DE99-5672-BF9E3526DBF7}"/>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827A003E-D9BE-F68B-E142-AFF1EF09B4C5}"/>
              </a:ext>
            </a:extLst>
          </p:cNvPr>
          <p:cNvSpPr>
            <a:spLocks noGrp="1"/>
          </p:cNvSpPr>
          <p:nvPr>
            <p:ph type="sldNum" sz="quarter" idx="12"/>
          </p:nvPr>
        </p:nvSpPr>
        <p:spPr/>
        <p:txBody>
          <a:bodyPr/>
          <a:lstStyle/>
          <a:p>
            <a:fld id="{3A98EE3D-8CD1-4C3F-BD1C-C98C9596463C}" type="slidenum">
              <a:rPr lang="en-US" smtClean="0"/>
              <a:t>33</a:t>
            </a:fld>
            <a:endParaRPr lang="en-US" dirty="0"/>
          </a:p>
        </p:txBody>
      </p:sp>
      <p:pic>
        <p:nvPicPr>
          <p:cNvPr id="6" name="Picture 5">
            <a:extLst>
              <a:ext uri="{FF2B5EF4-FFF2-40B4-BE49-F238E27FC236}">
                <a16:creationId xmlns:a16="http://schemas.microsoft.com/office/drawing/2014/main" id="{BB402661-9F98-AAE0-0BE8-24296064F616}"/>
              </a:ext>
            </a:extLst>
          </p:cNvPr>
          <p:cNvPicPr>
            <a:picLocks noChangeAspect="1"/>
          </p:cNvPicPr>
          <p:nvPr/>
        </p:nvPicPr>
        <p:blipFill>
          <a:blip r:embed="rId2"/>
          <a:stretch>
            <a:fillRect/>
          </a:stretch>
        </p:blipFill>
        <p:spPr>
          <a:xfrm>
            <a:off x="423512" y="1203157"/>
            <a:ext cx="11338560" cy="5435767"/>
          </a:xfrm>
          <a:prstGeom prst="rect">
            <a:avLst/>
          </a:prstGeom>
        </p:spPr>
      </p:pic>
      <p:sp>
        <p:nvSpPr>
          <p:cNvPr id="8" name="TextBox 7">
            <a:extLst>
              <a:ext uri="{FF2B5EF4-FFF2-40B4-BE49-F238E27FC236}">
                <a16:creationId xmlns:a16="http://schemas.microsoft.com/office/drawing/2014/main" id="{E7AEC70A-FF10-901F-8C0C-C11C8FFB3095}"/>
              </a:ext>
            </a:extLst>
          </p:cNvPr>
          <p:cNvSpPr txBox="1"/>
          <p:nvPr/>
        </p:nvSpPr>
        <p:spPr>
          <a:xfrm>
            <a:off x="423512" y="606708"/>
            <a:ext cx="1973179"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Paymentsuccess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526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4D8521-314F-6C08-6157-4578FB666992}"/>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1AF5AF08-DC0A-490B-BB50-0676615AD639}"/>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D2791256-063B-5459-1DD4-C27DB2BFFCC4}"/>
              </a:ext>
            </a:extLst>
          </p:cNvPr>
          <p:cNvSpPr>
            <a:spLocks noGrp="1"/>
          </p:cNvSpPr>
          <p:nvPr>
            <p:ph type="sldNum" sz="quarter" idx="12"/>
          </p:nvPr>
        </p:nvSpPr>
        <p:spPr/>
        <p:txBody>
          <a:bodyPr/>
          <a:lstStyle/>
          <a:p>
            <a:fld id="{3A98EE3D-8CD1-4C3F-BD1C-C98C9596463C}" type="slidenum">
              <a:rPr lang="en-US" smtClean="0"/>
              <a:t>34</a:t>
            </a:fld>
            <a:endParaRPr lang="en-US" dirty="0"/>
          </a:p>
        </p:txBody>
      </p:sp>
      <p:pic>
        <p:nvPicPr>
          <p:cNvPr id="6" name="Picture 5">
            <a:extLst>
              <a:ext uri="{FF2B5EF4-FFF2-40B4-BE49-F238E27FC236}">
                <a16:creationId xmlns:a16="http://schemas.microsoft.com/office/drawing/2014/main" id="{7F144475-5138-A257-2B77-DEF28A5DA609}"/>
              </a:ext>
            </a:extLst>
          </p:cNvPr>
          <p:cNvPicPr>
            <a:picLocks noChangeAspect="1"/>
          </p:cNvPicPr>
          <p:nvPr/>
        </p:nvPicPr>
        <p:blipFill>
          <a:blip r:embed="rId2"/>
          <a:stretch>
            <a:fillRect/>
          </a:stretch>
        </p:blipFill>
        <p:spPr>
          <a:xfrm>
            <a:off x="471638" y="1309036"/>
            <a:ext cx="11300059" cy="5304488"/>
          </a:xfrm>
          <a:prstGeom prst="rect">
            <a:avLst/>
          </a:prstGeom>
        </p:spPr>
      </p:pic>
      <p:sp>
        <p:nvSpPr>
          <p:cNvPr id="5" name="TextBox 4">
            <a:extLst>
              <a:ext uri="{FF2B5EF4-FFF2-40B4-BE49-F238E27FC236}">
                <a16:creationId xmlns:a16="http://schemas.microsoft.com/office/drawing/2014/main" id="{A62355D6-9C63-B468-EA5F-262C86F928B0}"/>
              </a:ext>
            </a:extLst>
          </p:cNvPr>
          <p:cNvSpPr txBox="1"/>
          <p:nvPr/>
        </p:nvSpPr>
        <p:spPr>
          <a:xfrm>
            <a:off x="372572" y="764189"/>
            <a:ext cx="3667225"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PaymentSuccess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Customerdashboard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884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23979" y="1006160"/>
            <a:ext cx="11158423" cy="1357955"/>
          </a:xfrm>
        </p:spPr>
        <p:txBody>
          <a:bodyPr>
            <a:normAutofit/>
          </a:bodyPr>
          <a:lstStyle/>
          <a:p>
            <a:pPr algn="ctr"/>
            <a:r>
              <a:rPr lang="en-US" sz="3600" b="1" dirty="0">
                <a:latin typeface="Times New Roman" panose="02020603050405020304" pitchFamily="18" charset="0"/>
                <a:cs typeface="Times New Roman" panose="02020603050405020304" pitchFamily="18" charset="0"/>
              </a:rPr>
              <a:t>Future Scope</a:t>
            </a:r>
            <a:br>
              <a:rPr lang="en-IN" sz="4000" dirty="0"/>
            </a:br>
            <a:endParaRPr lang="en-US" sz="40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733358" y="2464067"/>
            <a:ext cx="10539663" cy="2810576"/>
          </a:xfrm>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this project is to make the medicine available to the user at cheaper price than the retail stores.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Making the medicine available to every small city and town with the help of </a:t>
            </a:r>
          </a:p>
          <a:p>
            <a:r>
              <a:rPr lang="en-US" sz="2400" dirty="0">
                <a:latin typeface="Times New Roman" panose="02020603050405020304" pitchFamily="18" charset="0"/>
                <a:cs typeface="Times New Roman" panose="02020603050405020304" pitchFamily="18" charset="0"/>
              </a:rPr>
              <a:t>     E-Medicare.</a:t>
            </a:r>
          </a:p>
        </p:txBody>
      </p:sp>
    </p:spTree>
    <p:extLst>
      <p:ext uri="{BB962C8B-B14F-4D97-AF65-F5344CB8AC3E}">
        <p14:creationId xmlns:p14="http://schemas.microsoft.com/office/powerpoint/2010/main" val="1074128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452388" y="606392"/>
            <a:ext cx="11206548" cy="721895"/>
          </a:xfrm>
        </p:spPr>
        <p:txBody>
          <a:bodyPr>
            <a:normAutofit/>
          </a:bodyPr>
          <a:lstStyle/>
          <a:p>
            <a:pPr algn="ctr"/>
            <a:r>
              <a:rPr lang="en-US" sz="4000" b="1" dirty="0">
                <a:solidFill>
                  <a:schemeClr val="tx1"/>
                </a:solidFill>
                <a:latin typeface="Times New Roman" panose="02020603050405020304" pitchFamily="18" charset="0"/>
                <a:ea typeface="+mj-lt"/>
                <a:cs typeface="Times New Roman" panose="02020603050405020304" pitchFamily="18" charset="0"/>
              </a:rPr>
              <a:t>CONCLUSION</a:t>
            </a:r>
            <a:endParaRPr lang="en-US" sz="40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452388" y="1328287"/>
            <a:ext cx="11287224" cy="5630778"/>
          </a:xfrm>
        </p:spPr>
        <p:txBody>
          <a:bodyPr>
            <a:normAutofit/>
          </a:bodyPr>
          <a:lstStyle/>
          <a:p>
            <a:pPr algn="just">
              <a:lnSpc>
                <a:spcPct val="150000"/>
              </a:lnSpc>
            </a:pPr>
            <a:r>
              <a:rPr lang="en-US" sz="2400" dirty="0">
                <a:solidFill>
                  <a:schemeClr val="tx1"/>
                </a:solidFill>
                <a:latin typeface="Times New Roman" panose="02020603050405020304" pitchFamily="18" charset="0"/>
                <a:ea typeface="+mn-lt"/>
                <a:cs typeface="Times New Roman" panose="02020603050405020304" pitchFamily="18" charset="0"/>
              </a:rPr>
              <a:t>Our project is only a humble venture to satisfy the needs to manage their project work. At the end it is concluded that we have made effort on following points</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We understand the problem domain and produce a model of the system, which describes operations that can be performed on the system.</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We included features and operations in detail, including screen layouts.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We designed user interface related to system.</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Finally, the system is implemented and tested according to test cases.</a:t>
            </a: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216527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131778" y="1602926"/>
            <a:ext cx="11158423" cy="1357955"/>
          </a:xfrm>
        </p:spPr>
        <p:txBody>
          <a:bodyPr>
            <a:normAutofit fontScale="90000"/>
          </a:bodyPr>
          <a:lstStyle/>
          <a:p>
            <a:pPr algn="ctr"/>
            <a:br>
              <a:rPr lang="en-IN" sz="4000" dirty="0"/>
            </a:br>
            <a:endParaRPr lang="en-US" sz="4400" dirty="0">
              <a:solidFill>
                <a:schemeClr val="tx1"/>
              </a:solidFill>
            </a:endParaRP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37</a:t>
            </a:fld>
            <a:endParaRPr lang="en-US" dirty="0"/>
          </a:p>
        </p:txBody>
      </p:sp>
      <p:pic>
        <p:nvPicPr>
          <p:cNvPr id="7" name="Picture 6">
            <a:extLst>
              <a:ext uri="{FF2B5EF4-FFF2-40B4-BE49-F238E27FC236}">
                <a16:creationId xmlns:a16="http://schemas.microsoft.com/office/drawing/2014/main" id="{925D0358-EE36-13CB-83CC-7A4610A61B0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165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134754" y="-712269"/>
            <a:ext cx="11878945" cy="2521819"/>
          </a:xfrm>
        </p:spPr>
        <p:txBody>
          <a:bodyPr>
            <a:normAutofit/>
          </a:bodyPr>
          <a:lstStyle/>
          <a:p>
            <a:pPr algn="ctr"/>
            <a:r>
              <a:rPr lang="en-US" sz="3600" b="1" dirty="0">
                <a:latin typeface="Times New Roman" panose="02020603050405020304" pitchFamily="18" charset="0"/>
                <a:ea typeface="+mj-lt"/>
                <a:cs typeface="Times New Roman" panose="02020603050405020304" pitchFamily="18" charset="0"/>
              </a:rPr>
              <a:t>ABSTRACT </a:t>
            </a:r>
            <a:endParaRPr lang="en-US" sz="3600" dirty="0"/>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809550"/>
            <a:ext cx="11219381" cy="4788420"/>
          </a:xfrm>
        </p:spPr>
        <p:txBody>
          <a:bodyPr>
            <a:normAutofit/>
          </a:bodyPr>
          <a:lstStyle/>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So that their valuable data/information can be stored for a longer period with easy accessing and manipulation of the same.</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13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260030"/>
            <a:ext cx="10391608" cy="1478341"/>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738371"/>
            <a:ext cx="11296383" cy="4486189"/>
          </a:xfrm>
        </p:spPr>
        <p:txBody>
          <a:bodyPr>
            <a:normAutofit lnSpcReduction="10000"/>
          </a:bodyPr>
          <a:lstStyle/>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The “Online E-Medicare Store” has been developed to override the problems prevailing in the practicing manual system. This software is supposed to eliminate and reduce the hardships faced by the existing system. </a:t>
            </a: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Online E-Medicare Store can lead to error free, secure, reliable and fast management system.</a:t>
            </a:r>
            <a:r>
              <a:rPr lang="en-IN" sz="2400" dirty="0">
                <a:solidFill>
                  <a:schemeClr val="tx1"/>
                </a:solidFill>
                <a:latin typeface="Times New Roman" panose="02020603050405020304" pitchFamily="18" charset="0"/>
                <a:ea typeface="+mn-lt"/>
                <a:cs typeface="Times New Roman" panose="02020603050405020304" pitchFamily="18" charset="0"/>
              </a:rPr>
              <a:t> </a:t>
            </a:r>
            <a:endParaRPr lang="en-US" sz="24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"Online E-Medicare Store" - web application where users can register, login, purchase medicines e.g. Antibiotics, Antipyretics, Analgesics. and manage their orders in the system.</a:t>
            </a:r>
            <a:endParaRPr lang="en-US" sz="2400" dirty="0">
              <a:solidFill>
                <a:schemeClr val="tx1"/>
              </a:solidFill>
            </a:endParaRPr>
          </a:p>
        </p:txBody>
      </p:sp>
    </p:spTree>
    <p:extLst>
      <p:ext uri="{BB962C8B-B14F-4D97-AF65-F5344CB8AC3E}">
        <p14:creationId xmlns:p14="http://schemas.microsoft.com/office/powerpoint/2010/main" val="4694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260030"/>
            <a:ext cx="10391608" cy="1478341"/>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PROPOSED SYSTEM</a:t>
            </a:r>
            <a:endParaRPr lang="en-US" sz="36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447808" y="1992429"/>
            <a:ext cx="11296383" cy="3642213"/>
          </a:xfrm>
        </p:spPr>
        <p:txBody>
          <a:bodyPr>
            <a:normAutofit/>
          </a:bodyPr>
          <a:lstStyle/>
          <a:p>
            <a:pPr marL="457200" indent="-4572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The proposed e-</a:t>
            </a:r>
            <a:r>
              <a:rPr lang="en-US" sz="2400" dirty="0" err="1">
                <a:solidFill>
                  <a:schemeClr val="tx1"/>
                </a:solidFill>
                <a:latin typeface="Times New Roman" panose="02020603050405020304" pitchFamily="18" charset="0"/>
                <a:ea typeface="+mn-lt"/>
                <a:cs typeface="Times New Roman" panose="02020603050405020304" pitchFamily="18" charset="0"/>
              </a:rPr>
              <a:t>medicare</a:t>
            </a:r>
            <a:r>
              <a:rPr lang="en-US" sz="2400" dirty="0">
                <a:solidFill>
                  <a:schemeClr val="tx1"/>
                </a:solidFill>
                <a:latin typeface="Times New Roman" panose="02020603050405020304" pitchFamily="18" charset="0"/>
                <a:ea typeface="+mn-lt"/>
                <a:cs typeface="Times New Roman" panose="02020603050405020304" pitchFamily="18" charset="0"/>
              </a:rPr>
              <a:t> booking store system will completely revolutionize the industry. </a:t>
            </a:r>
          </a:p>
          <a:p>
            <a:pPr marL="457200" indent="-4572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p:txBody>
      </p:sp>
    </p:spTree>
    <p:extLst>
      <p:ext uri="{BB962C8B-B14F-4D97-AF65-F5344CB8AC3E}">
        <p14:creationId xmlns:p14="http://schemas.microsoft.com/office/powerpoint/2010/main" val="228595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260030"/>
            <a:ext cx="10391608" cy="1478341"/>
          </a:xfrm>
        </p:spPr>
        <p:txBody>
          <a:bodyPr>
            <a:normAutofit/>
          </a:bodyPr>
          <a:lstStyle/>
          <a:p>
            <a:pPr algn="ctr"/>
            <a:r>
              <a:rPr lang="en-US" sz="3600" b="1" dirty="0">
                <a:latin typeface="Times New Roman" panose="02020603050405020304" pitchFamily="18" charset="0"/>
                <a:cs typeface="Times New Roman" panose="02020603050405020304" pitchFamily="18" charset="0"/>
              </a:rPr>
              <a:t>ER-Diagram</a:t>
            </a:r>
            <a:endParaRPr lang="en-US" sz="3600" dirty="0"/>
          </a:p>
        </p:txBody>
      </p:sp>
      <p:pic>
        <p:nvPicPr>
          <p:cNvPr id="8" name="Content Placeholder 7">
            <a:extLst>
              <a:ext uri="{FF2B5EF4-FFF2-40B4-BE49-F238E27FC236}">
                <a16:creationId xmlns:a16="http://schemas.microsoft.com/office/drawing/2014/main" id="{86603FE2-182F-C67A-7229-60C7A4FF1B9D}"/>
              </a:ext>
            </a:extLst>
          </p:cNvPr>
          <p:cNvPicPr>
            <a:picLocks noGrp="1" noChangeAspect="1"/>
          </p:cNvPicPr>
          <p:nvPr>
            <p:ph idx="1"/>
          </p:nvPr>
        </p:nvPicPr>
        <p:blipFill>
          <a:blip r:embed="rId2"/>
          <a:stretch>
            <a:fillRect/>
          </a:stretch>
        </p:blipFill>
        <p:spPr>
          <a:xfrm>
            <a:off x="2223436" y="1826586"/>
            <a:ext cx="8056345" cy="4657773"/>
          </a:xfrm>
        </p:spPr>
      </p:pic>
    </p:spTree>
    <p:extLst>
      <p:ext uri="{BB962C8B-B14F-4D97-AF65-F5344CB8AC3E}">
        <p14:creationId xmlns:p14="http://schemas.microsoft.com/office/powerpoint/2010/main" val="20665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260030"/>
            <a:ext cx="10391608" cy="1478341"/>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TECHNOLOGY USED</a:t>
            </a:r>
            <a:endParaRPr lang="en-US" sz="36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738371"/>
            <a:ext cx="11296383" cy="4685543"/>
          </a:xfrm>
        </p:spPr>
        <p:txBody>
          <a:bodyPr>
            <a:normAutofit/>
          </a:bodyPr>
          <a:lstStyle/>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TypeScript : All the validation task and animations has been developed by TypeScript</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Angular CLI : Command-line interface tool that we use to initialize.</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Junit: Testing Purpose</a:t>
            </a: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75291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721896" y="-702643"/>
            <a:ext cx="10587786" cy="1999689"/>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ENVIRONMENT</a:t>
            </a:r>
            <a:endParaRPr lang="en-US" sz="3600" dirty="0">
              <a:solidFill>
                <a:schemeClr val="tx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721896" y="1547303"/>
            <a:ext cx="11300058" cy="5241736"/>
          </a:xfrm>
        </p:spPr>
        <p:txBody>
          <a:bodyPr>
            <a:normAutofit/>
          </a:bodyPr>
          <a:lstStyle/>
          <a:p>
            <a:pPr algn="just">
              <a:lnSpc>
                <a:spcPct val="100000"/>
              </a:lnSpc>
            </a:pPr>
            <a:r>
              <a:rPr lang="en-US" sz="2400" dirty="0">
                <a:solidFill>
                  <a:schemeClr val="tx1"/>
                </a:solidFill>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400" dirty="0">
                <a:solidFill>
                  <a:schemeClr val="tx1"/>
                </a:solidFill>
                <a:latin typeface="Times New Roman" panose="02020603050405020304" pitchFamily="18" charset="0"/>
                <a:ea typeface="+mn-lt"/>
                <a:cs typeface="Times New Roman" panose="02020603050405020304" pitchFamily="18" charset="0"/>
              </a:rPr>
              <a:t> </a:t>
            </a:r>
            <a:endParaRPr lang="en-US" sz="24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Server – Apache Tomcat 8 </a:t>
            </a:r>
            <a:r>
              <a:rPr lang="en-IN" sz="2400" dirty="0">
                <a:solidFill>
                  <a:schemeClr val="tx1"/>
                </a:solidFill>
                <a:latin typeface="Times New Roman" panose="02020603050405020304" pitchFamily="18" charset="0"/>
                <a:ea typeface="+mn-lt"/>
                <a:cs typeface="Times New Roman" panose="02020603050405020304" pitchFamily="18" charset="0"/>
              </a:rPr>
              <a:t> </a:t>
            </a:r>
            <a:endParaRPr lang="en-US" sz="24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Database – My SQL  </a:t>
            </a:r>
            <a:r>
              <a:rPr lang="en-IN" sz="2400" dirty="0">
                <a:solidFill>
                  <a:schemeClr val="tx1"/>
                </a:solidFill>
                <a:latin typeface="Times New Roman" panose="02020603050405020304" pitchFamily="18" charset="0"/>
                <a:ea typeface="+mn-lt"/>
                <a:cs typeface="Times New Roman" panose="02020603050405020304" pitchFamily="18" charset="0"/>
              </a:rPr>
              <a:t> </a:t>
            </a:r>
            <a:endParaRPr lang="en-US" sz="24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Node Version 18 </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Angular CLI 16   </a:t>
            </a: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JDK 1.8</a:t>
            </a:r>
            <a:r>
              <a:rPr lang="en-IN" sz="2400" dirty="0">
                <a:solidFill>
                  <a:schemeClr val="tx1"/>
                </a:solidFill>
                <a:latin typeface="Times New Roman" panose="02020603050405020304" pitchFamily="18" charset="0"/>
                <a:ea typeface="+mn-lt"/>
                <a:cs typeface="Times New Roman" panose="02020603050405020304" pitchFamily="18" charset="0"/>
              </a:rPr>
              <a:t> </a:t>
            </a:r>
            <a:endParaRPr lang="en-US" sz="2400" dirty="0">
              <a:solidFill>
                <a:schemeClr val="tx1"/>
              </a:solidFill>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ea typeface="+mn-lt"/>
                <a:cs typeface="Times New Roman" panose="02020603050405020304" pitchFamily="18" charset="0"/>
              </a:rPr>
              <a:t>Eclipse IDE </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60526415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1041</TotalTime>
  <Words>764</Words>
  <Application>Microsoft Office PowerPoint</Application>
  <PresentationFormat>Widescreen</PresentationFormat>
  <Paragraphs>158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Gill Sans MT</vt:lpstr>
      <vt:lpstr>Times New Roman</vt:lpstr>
      <vt:lpstr>Wingdings 2</vt:lpstr>
      <vt:lpstr>DividendVTI</vt:lpstr>
      <vt:lpstr>E-MEDICARE</vt:lpstr>
      <vt:lpstr>Project MEMBERS </vt:lpstr>
      <vt:lpstr>Contents</vt:lpstr>
      <vt:lpstr>ABSTRACT </vt:lpstr>
      <vt:lpstr>INTRODUCTION</vt:lpstr>
      <vt:lpstr>PROPOSED SYSTEM</vt:lpstr>
      <vt:lpstr>ER-Diagram</vt:lpstr>
      <vt:lpstr>TECHNOLOGY USED</vt:lpstr>
      <vt:lpstr>ENVIRONMENT</vt:lpstr>
      <vt:lpstr>MODULES OF E-MEDICARE SYSTEM</vt:lpstr>
      <vt:lpstr>UML DIAGRAMS</vt:lpstr>
      <vt:lpstr>Class Diagram</vt:lpstr>
      <vt:lpstr>Sequence Diagram</vt:lpstr>
      <vt:lpstr>Sequence Diagram</vt:lpstr>
      <vt:lpstr>Output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E-MEDICARE</dc:title>
  <dc:creator>patannoorkhan3@gmail.com</dc:creator>
  <cp:lastModifiedBy>patannoorkhan3@gmail.com</cp:lastModifiedBy>
  <cp:revision>28</cp:revision>
  <dcterms:created xsi:type="dcterms:W3CDTF">2023-08-12T09:20:05Z</dcterms:created>
  <dcterms:modified xsi:type="dcterms:W3CDTF">2023-08-17T07:53:00Z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