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3318" y="184607"/>
            <a:ext cx="5482590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MathJax_SansSerif"/>
                <a:cs typeface="MathJax_Sans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551828"/>
            <a:ext cx="18288000" cy="6172835"/>
          </a:xfrm>
          <a:custGeom>
            <a:avLst/>
            <a:gdLst/>
            <a:ahLst/>
            <a:cxnLst/>
            <a:rect l="l" t="t" r="r" b="b"/>
            <a:pathLst>
              <a:path w="18288000" h="6172834">
                <a:moveTo>
                  <a:pt x="0" y="6172226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6172226"/>
                </a:lnTo>
                <a:lnTo>
                  <a:pt x="0" y="6172226"/>
                </a:lnTo>
                <a:close/>
              </a:path>
            </a:pathLst>
          </a:custGeom>
          <a:solidFill>
            <a:srgbClr val="010E66">
              <a:alpha val="737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MathJax_SansSerif"/>
                <a:cs typeface="MathJax_Sans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chemeClr val="bg1"/>
                </a:solidFill>
                <a:latin typeface="MathJax_SansSerif"/>
                <a:cs typeface="MathJax_Sans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5612" y="279420"/>
            <a:ext cx="10216775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chemeClr val="bg1"/>
                </a:solidFill>
                <a:latin typeface="MathJax_SansSerif"/>
                <a:cs typeface="MathJax_Sans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870314"/>
            <a:ext cx="11047095" cy="207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73875" y="416538"/>
              <a:ext cx="8325484" cy="4476750"/>
            </a:xfrm>
            <a:custGeom>
              <a:avLst/>
              <a:gdLst/>
              <a:ahLst/>
              <a:cxnLst/>
              <a:rect l="l" t="t" r="r" b="b"/>
              <a:pathLst>
                <a:path w="8325484" h="4476750">
                  <a:moveTo>
                    <a:pt x="8324895" y="4476717"/>
                  </a:moveTo>
                  <a:lnTo>
                    <a:pt x="0" y="4476717"/>
                  </a:lnTo>
                  <a:lnTo>
                    <a:pt x="0" y="0"/>
                  </a:lnTo>
                  <a:lnTo>
                    <a:pt x="8324895" y="0"/>
                  </a:lnTo>
                  <a:lnTo>
                    <a:pt x="8324895" y="4476717"/>
                  </a:lnTo>
                  <a:close/>
                </a:path>
              </a:pathLst>
            </a:custGeom>
            <a:solidFill>
              <a:srgbClr val="010E6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53952" y="1937930"/>
              <a:ext cx="8401050" cy="1400175"/>
            </a:xfrm>
            <a:custGeom>
              <a:avLst/>
              <a:gdLst/>
              <a:ahLst/>
              <a:cxnLst/>
              <a:rect l="l" t="t" r="r" b="b"/>
              <a:pathLst>
                <a:path w="8401050" h="1400175">
                  <a:moveTo>
                    <a:pt x="8401050" y="1400175"/>
                  </a:moveTo>
                  <a:lnTo>
                    <a:pt x="0" y="1400175"/>
                  </a:lnTo>
                  <a:lnTo>
                    <a:pt x="0" y="0"/>
                  </a:lnTo>
                  <a:lnTo>
                    <a:pt x="8401050" y="0"/>
                  </a:lnTo>
                  <a:lnTo>
                    <a:pt x="8401050" y="1400175"/>
                  </a:lnTo>
                  <a:close/>
                </a:path>
              </a:pathLst>
            </a:custGeom>
            <a:solidFill>
              <a:srgbClr val="EB3A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779254"/>
              <a:ext cx="12227560" cy="2924175"/>
            </a:xfrm>
            <a:custGeom>
              <a:avLst/>
              <a:gdLst/>
              <a:ahLst/>
              <a:cxnLst/>
              <a:rect l="l" t="t" r="r" b="b"/>
              <a:pathLst>
                <a:path w="12227560" h="2924175">
                  <a:moveTo>
                    <a:pt x="12227507" y="2924169"/>
                  </a:moveTo>
                  <a:lnTo>
                    <a:pt x="0" y="2924169"/>
                  </a:lnTo>
                  <a:lnTo>
                    <a:pt x="0" y="0"/>
                  </a:lnTo>
                  <a:lnTo>
                    <a:pt x="12227507" y="0"/>
                  </a:lnTo>
                  <a:lnTo>
                    <a:pt x="12227507" y="2924169"/>
                  </a:lnTo>
                  <a:close/>
                </a:path>
              </a:pathLst>
            </a:custGeom>
            <a:solidFill>
              <a:srgbClr val="010E6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0154" y="7942447"/>
              <a:ext cx="5029200" cy="1457325"/>
            </a:xfrm>
            <a:custGeom>
              <a:avLst/>
              <a:gdLst/>
              <a:ahLst/>
              <a:cxnLst/>
              <a:rect l="l" t="t" r="r" b="b"/>
              <a:pathLst>
                <a:path w="5029200" h="1457325">
                  <a:moveTo>
                    <a:pt x="5028967" y="1457329"/>
                  </a:moveTo>
                  <a:lnTo>
                    <a:pt x="0" y="1457329"/>
                  </a:lnTo>
                  <a:lnTo>
                    <a:pt x="0" y="0"/>
                  </a:lnTo>
                  <a:lnTo>
                    <a:pt x="5028967" y="0"/>
                  </a:lnTo>
                  <a:lnTo>
                    <a:pt x="5028967" y="1457329"/>
                  </a:lnTo>
                  <a:close/>
                </a:path>
              </a:pathLst>
            </a:custGeom>
            <a:solidFill>
              <a:srgbClr val="EB3A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73875" y="416538"/>
            <a:ext cx="8325484" cy="1521460"/>
          </a:xfrm>
          <a:prstGeom prst="rect"/>
          <a:solidFill>
            <a:srgbClr val="010E66">
              <a:alpha val="599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551180">
              <a:lnSpc>
                <a:spcPts val="10895"/>
              </a:lnSpc>
            </a:pPr>
            <a:r>
              <a:rPr dirty="0" sz="9700" spc="5">
                <a:latin typeface="Trebuchet MS"/>
                <a:cs typeface="Trebuchet MS"/>
              </a:rPr>
              <a:t>CGL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3952" y="1937930"/>
            <a:ext cx="7945120" cy="1400175"/>
          </a:xfrm>
          <a:prstGeom prst="rect">
            <a:avLst/>
          </a:prstGeom>
          <a:solidFill>
            <a:srgbClr val="EB3A1B"/>
          </a:solidFill>
        </p:spPr>
        <p:txBody>
          <a:bodyPr wrap="square" lIns="0" tIns="0" rIns="0" bIns="0" rtlCol="0" vert="horz">
            <a:spAutoFit/>
          </a:bodyPr>
          <a:lstStyle/>
          <a:p>
            <a:pPr marL="171450">
              <a:lnSpc>
                <a:spcPts val="10015"/>
              </a:lnSpc>
            </a:pPr>
            <a:r>
              <a:rPr dirty="0" sz="9700" spc="-114">
                <a:solidFill>
                  <a:srgbClr val="FFFFFF"/>
                </a:solidFill>
                <a:latin typeface="Trebuchet MS"/>
                <a:cs typeface="Trebuchet MS"/>
              </a:rPr>
              <a:t>MINI</a:t>
            </a:r>
            <a:r>
              <a:rPr dirty="0" sz="9700" spc="-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700" spc="-63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3875" y="3338105"/>
            <a:ext cx="8325484" cy="1555750"/>
          </a:xfrm>
          <a:prstGeom prst="rect">
            <a:avLst/>
          </a:prstGeom>
          <a:solidFill>
            <a:srgbClr val="010E66">
              <a:alpha val="599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551180">
              <a:lnSpc>
                <a:spcPts val="10090"/>
              </a:lnSpc>
            </a:pPr>
            <a:r>
              <a:rPr dirty="0" sz="9700" spc="-83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9700" spc="-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700" spc="-245">
                <a:solidFill>
                  <a:srgbClr val="FFFFFF"/>
                </a:solidFill>
                <a:latin typeface="Trebuchet MS"/>
                <a:cs typeface="Trebuchet MS"/>
              </a:rPr>
              <a:t>OpenGL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6779254"/>
            <a:ext cx="12227560" cy="1163320"/>
          </a:xfrm>
          <a:prstGeom prst="rect">
            <a:avLst/>
          </a:prstGeom>
          <a:solidFill>
            <a:srgbClr val="010E66">
              <a:alpha val="599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7970"/>
              </a:lnSpc>
            </a:pPr>
            <a:r>
              <a:rPr dirty="0" sz="7050" spc="-10">
                <a:solidFill>
                  <a:srgbClr val="FFFFFF"/>
                </a:solidFill>
                <a:latin typeface="Arial Black"/>
                <a:cs typeface="Arial Black"/>
              </a:rPr>
              <a:t>Space</a:t>
            </a:r>
            <a:r>
              <a:rPr dirty="0" sz="705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50" spc="-10">
                <a:solidFill>
                  <a:srgbClr val="FFFFFF"/>
                </a:solidFill>
                <a:latin typeface="Arial Black"/>
                <a:cs typeface="Arial Black"/>
              </a:rPr>
              <a:t>Invaders:</a:t>
            </a:r>
            <a:endParaRPr sz="70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417" y="7957430"/>
            <a:ext cx="11959590" cy="1099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50" spc="-5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7050" spc="-10">
                <a:solidFill>
                  <a:srgbClr val="FFFFFF"/>
                </a:solidFill>
                <a:latin typeface="Arial Black"/>
                <a:cs typeface="Arial Black"/>
              </a:rPr>
              <a:t>Classic Atari</a:t>
            </a:r>
            <a:r>
              <a:rPr dirty="0" sz="705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50" spc="-10">
                <a:solidFill>
                  <a:srgbClr val="FFFFFF"/>
                </a:solidFill>
                <a:latin typeface="Arial Black"/>
                <a:cs typeface="Arial Black"/>
              </a:rPr>
              <a:t>Game</a:t>
            </a:r>
            <a:endParaRPr sz="705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43855" y="5105408"/>
            <a:ext cx="5191125" cy="4695825"/>
          </a:xfrm>
          <a:custGeom>
            <a:avLst/>
            <a:gdLst/>
            <a:ahLst/>
            <a:cxnLst/>
            <a:rect l="l" t="t" r="r" b="b"/>
            <a:pathLst>
              <a:path w="5191125" h="4695825">
                <a:moveTo>
                  <a:pt x="5191124" y="4695783"/>
                </a:moveTo>
                <a:lnTo>
                  <a:pt x="0" y="4695783"/>
                </a:lnTo>
                <a:lnTo>
                  <a:pt x="0" y="0"/>
                </a:lnTo>
                <a:lnTo>
                  <a:pt x="5191124" y="0"/>
                </a:lnTo>
                <a:lnTo>
                  <a:pt x="5191124" y="4695783"/>
                </a:lnTo>
                <a:close/>
              </a:path>
            </a:pathLst>
          </a:custGeom>
          <a:solidFill>
            <a:srgbClr val="010E66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988445" y="5318461"/>
            <a:ext cx="5073015" cy="446278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065"/>
              </a:spcBef>
            </a:pPr>
            <a:r>
              <a:rPr dirty="0" sz="4100" spc="10" b="1">
                <a:solidFill>
                  <a:srgbClr val="FFFFFF"/>
                </a:solidFill>
                <a:latin typeface="Noto Sans"/>
                <a:cs typeface="Noto Sans"/>
              </a:rPr>
              <a:t>Our</a:t>
            </a:r>
            <a:r>
              <a:rPr dirty="0" sz="4100" spc="-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4100" spc="5" b="1">
                <a:solidFill>
                  <a:srgbClr val="FFFFFF"/>
                </a:solidFill>
                <a:latin typeface="Noto Sans"/>
                <a:cs typeface="Noto Sans"/>
              </a:rPr>
              <a:t>Team:</a:t>
            </a:r>
            <a:endParaRPr sz="4100">
              <a:latin typeface="Noto Sans"/>
              <a:cs typeface="Noto Sans"/>
            </a:endParaRPr>
          </a:p>
          <a:p>
            <a:pPr marL="40005" marR="114935" indent="86360">
              <a:lnSpc>
                <a:spcPct val="115799"/>
              </a:lnSpc>
              <a:spcBef>
                <a:spcPts val="130"/>
              </a:spcBef>
            </a:pPr>
            <a:r>
              <a:rPr dirty="0" sz="3400" spc="-10">
                <a:solidFill>
                  <a:srgbClr val="FFFFFF"/>
                </a:solidFill>
                <a:latin typeface="Noto Sans"/>
                <a:cs typeface="Noto Sans"/>
              </a:rPr>
              <a:t>2110 </a:t>
            </a:r>
            <a:r>
              <a:rPr dirty="0" sz="3400" spc="-5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Sushant Behere  </a:t>
            </a:r>
            <a:r>
              <a:rPr dirty="0" sz="3400" spc="-10">
                <a:solidFill>
                  <a:srgbClr val="FFFFFF"/>
                </a:solidFill>
                <a:latin typeface="Noto Sans"/>
                <a:cs typeface="Noto Sans"/>
              </a:rPr>
              <a:t>2113 </a:t>
            </a:r>
            <a:r>
              <a:rPr dirty="0" sz="3400" spc="-5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dirty="0" sz="3400" spc="-30">
                <a:solidFill>
                  <a:srgbClr val="FFFFFF"/>
                </a:solidFill>
                <a:latin typeface="Noto Sans"/>
                <a:cs typeface="Noto Sans"/>
              </a:rPr>
              <a:t>Atharva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Bhosale  </a:t>
            </a:r>
            <a:r>
              <a:rPr dirty="0" sz="3400" spc="-10">
                <a:solidFill>
                  <a:srgbClr val="FFFFFF"/>
                </a:solidFill>
                <a:latin typeface="Noto Sans"/>
                <a:cs typeface="Noto Sans"/>
              </a:rPr>
              <a:t>2121 </a:t>
            </a:r>
            <a:r>
              <a:rPr dirty="0" sz="3400" spc="-5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dirty="0" sz="3400" spc="-30">
                <a:solidFill>
                  <a:srgbClr val="FFFFFF"/>
                </a:solidFill>
                <a:latin typeface="Noto Sans"/>
                <a:cs typeface="Noto Sans"/>
              </a:rPr>
              <a:t>Nayan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choudhary  </a:t>
            </a:r>
            <a:r>
              <a:rPr dirty="0" sz="3400" spc="-10">
                <a:solidFill>
                  <a:srgbClr val="FFFFFF"/>
                </a:solidFill>
                <a:latin typeface="Noto Sans"/>
                <a:cs typeface="Noto Sans"/>
              </a:rPr>
              <a:t>2129 </a:t>
            </a:r>
            <a:r>
              <a:rPr dirty="0" sz="3400" spc="-5">
                <a:solidFill>
                  <a:srgbClr val="FFFFFF"/>
                </a:solidFill>
                <a:latin typeface="Noto Sans"/>
                <a:cs typeface="Noto Sans"/>
              </a:rPr>
              <a:t>-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Mahesh</a:t>
            </a:r>
            <a:r>
              <a:rPr dirty="0" sz="3400" spc="-3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Dudhe</a:t>
            </a:r>
            <a:endParaRPr sz="3400">
              <a:latin typeface="Noto Sans"/>
              <a:cs typeface="Noto Sans"/>
            </a:endParaRPr>
          </a:p>
          <a:p>
            <a:pPr marL="12700">
              <a:lnSpc>
                <a:spcPts val="4835"/>
              </a:lnSpc>
              <a:spcBef>
                <a:spcPts val="1195"/>
              </a:spcBef>
            </a:pPr>
            <a:r>
              <a:rPr dirty="0" sz="4100" spc="5" b="1">
                <a:solidFill>
                  <a:srgbClr val="FFFFFF"/>
                </a:solidFill>
                <a:latin typeface="Noto Sans"/>
                <a:cs typeface="Noto Sans"/>
              </a:rPr>
              <a:t>Mentor:</a:t>
            </a:r>
            <a:endParaRPr sz="4100">
              <a:latin typeface="Noto Sans"/>
              <a:cs typeface="Noto Sans"/>
            </a:endParaRPr>
          </a:p>
          <a:p>
            <a:pPr marL="75565">
              <a:lnSpc>
                <a:spcPts val="3995"/>
              </a:lnSpc>
            </a:pPr>
            <a:r>
              <a:rPr dirty="0" sz="3400" spc="-20">
                <a:solidFill>
                  <a:srgbClr val="FFFFFF"/>
                </a:solidFill>
                <a:latin typeface="Noto Sans"/>
                <a:cs typeface="Noto Sans"/>
              </a:rPr>
              <a:t>Prof.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Mrinali</a:t>
            </a:r>
            <a:r>
              <a:rPr dirty="0" sz="3400" spc="-8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Noto Sans"/>
                <a:cs typeface="Noto Sans"/>
              </a:rPr>
              <a:t>Bhajibhakre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994"/>
            <a:ext cx="18287999" cy="903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4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0" y="1499353"/>
            <a:ext cx="12191999" cy="8229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8700" y="3703197"/>
            <a:ext cx="2609850" cy="723900"/>
          </a:xfrm>
          <a:prstGeom prst="rect">
            <a:avLst/>
          </a:prstGeom>
          <a:solidFill>
            <a:srgbClr val="EB3A1B"/>
          </a:solidFill>
        </p:spPr>
        <p:txBody>
          <a:bodyPr wrap="square" lIns="0" tIns="0" rIns="0" bIns="0" rtlCol="0" vert="horz">
            <a:spAutoFit/>
          </a:bodyPr>
          <a:lstStyle/>
          <a:p>
            <a:pPr marL="535940">
              <a:lnSpc>
                <a:spcPts val="4550"/>
              </a:lnSpc>
            </a:pPr>
            <a:r>
              <a:rPr dirty="0" sz="3900" spc="-225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39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900" spc="-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450" y="4699134"/>
            <a:ext cx="7515225" cy="3562350"/>
          </a:xfrm>
          <a:prstGeom prst="rect">
            <a:avLst/>
          </a:prstGeom>
          <a:solidFill>
            <a:srgbClr val="FFDE58">
              <a:alpha val="36859"/>
            </a:srgbClr>
          </a:solidFill>
        </p:spPr>
        <p:txBody>
          <a:bodyPr wrap="square" lIns="0" tIns="140970" rIns="0" bIns="0" rtlCol="0" vert="horz">
            <a:spAutoFit/>
          </a:bodyPr>
          <a:lstStyle/>
          <a:p>
            <a:pPr marL="464184" marR="831850">
              <a:lnSpc>
                <a:spcPts val="13130"/>
              </a:lnSpc>
              <a:spcBef>
                <a:spcPts val="1110"/>
              </a:spcBef>
            </a:pPr>
            <a:r>
              <a:rPr dirty="0" sz="13450" spc="-310">
                <a:solidFill>
                  <a:srgbClr val="FFFFFF"/>
                </a:solidFill>
                <a:latin typeface="Trebuchet MS"/>
                <a:cs typeface="Trebuchet MS"/>
              </a:rPr>
              <a:t>Game  </a:t>
            </a:r>
            <a:r>
              <a:rPr dirty="0" sz="13450" spc="-7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450" spc="-11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3450" spc="-13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450" spc="-4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3450" spc="-10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3450" spc="-11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3450" spc="3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450" spc="-1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3450" spc="-43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30712" y="1462097"/>
            <a:ext cx="14082394" cy="8235950"/>
            <a:chOff x="1430712" y="1462097"/>
            <a:chExt cx="14082394" cy="8235950"/>
          </a:xfrm>
        </p:grpSpPr>
        <p:sp>
          <p:nvSpPr>
            <p:cNvPr id="4" name="object 4"/>
            <p:cNvSpPr/>
            <p:nvPr/>
          </p:nvSpPr>
          <p:spPr>
            <a:xfrm>
              <a:off x="2692292" y="1462097"/>
              <a:ext cx="12820649" cy="8235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25081" y="5006413"/>
              <a:ext cx="3053943" cy="3036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0712" y="2259759"/>
              <a:ext cx="1733546" cy="1952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83957" y="6474754"/>
            <a:ext cx="1779270" cy="828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250" spc="-165">
                <a:solidFill>
                  <a:srgbClr val="FFDE58"/>
                </a:solidFill>
                <a:latin typeface="MathJax_SansSerif"/>
                <a:cs typeface="MathJax_SansSerif"/>
              </a:rPr>
              <a:t>L</a:t>
            </a:r>
            <a:r>
              <a:rPr dirty="0" sz="5250" spc="815">
                <a:solidFill>
                  <a:srgbClr val="FFDE58"/>
                </a:solidFill>
                <a:latin typeface="MathJax_SansSerif"/>
                <a:cs typeface="MathJax_SansSerif"/>
              </a:rPr>
              <a:t>a</a:t>
            </a:r>
            <a:r>
              <a:rPr dirty="0" sz="5250" spc="370">
                <a:solidFill>
                  <a:srgbClr val="FFDE58"/>
                </a:solidFill>
                <a:latin typeface="MathJax_SansSerif"/>
                <a:cs typeface="MathJax_SansSerif"/>
              </a:rPr>
              <a:t>z</a:t>
            </a:r>
            <a:r>
              <a:rPr dirty="0" sz="5250" spc="785">
                <a:solidFill>
                  <a:srgbClr val="FFDE58"/>
                </a:solidFill>
                <a:latin typeface="MathJax_SansSerif"/>
                <a:cs typeface="MathJax_SansSerif"/>
              </a:rPr>
              <a:t>e</a:t>
            </a:r>
            <a:r>
              <a:rPr dirty="0" sz="5250" spc="210">
                <a:solidFill>
                  <a:srgbClr val="FFDE58"/>
                </a:solidFill>
                <a:latin typeface="MathJax_SansSerif"/>
                <a:cs typeface="MathJax_SansSerif"/>
              </a:rPr>
              <a:t>r</a:t>
            </a:r>
            <a:endParaRPr sz="5250">
              <a:latin typeface="MathJax_SansSerif"/>
              <a:cs typeface="MathJax_Sans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6514" y="8249635"/>
            <a:ext cx="1814195" cy="828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250" spc="-495">
                <a:solidFill>
                  <a:srgbClr val="FFDE58"/>
                </a:solidFill>
                <a:latin typeface="MathJax_SansSerif"/>
                <a:cs typeface="MathJax_SansSerif"/>
              </a:rPr>
              <a:t>B</a:t>
            </a:r>
            <a:r>
              <a:rPr dirty="0" sz="5250" spc="345">
                <a:solidFill>
                  <a:srgbClr val="FFDE58"/>
                </a:solidFill>
                <a:latin typeface="MathJax_SansSerif"/>
                <a:cs typeface="MathJax_SansSerif"/>
              </a:rPr>
              <a:t>u</a:t>
            </a:r>
            <a:r>
              <a:rPr dirty="0" sz="5250" spc="270">
                <a:solidFill>
                  <a:srgbClr val="FFDE58"/>
                </a:solidFill>
                <a:latin typeface="MathJax_SansSerif"/>
                <a:cs typeface="MathJax_SansSerif"/>
              </a:rPr>
              <a:t>ll</a:t>
            </a:r>
            <a:r>
              <a:rPr dirty="0" sz="5250" spc="785">
                <a:solidFill>
                  <a:srgbClr val="FFDE58"/>
                </a:solidFill>
                <a:latin typeface="MathJax_SansSerif"/>
                <a:cs typeface="MathJax_SansSerif"/>
              </a:rPr>
              <a:t>e</a:t>
            </a:r>
            <a:r>
              <a:rPr dirty="0" sz="5250" spc="-60">
                <a:solidFill>
                  <a:srgbClr val="FFDE58"/>
                </a:solidFill>
                <a:latin typeface="MathJax_SansSerif"/>
                <a:cs typeface="MathJax_SansSerif"/>
              </a:rPr>
              <a:t>t</a:t>
            </a:r>
            <a:endParaRPr sz="5250">
              <a:latin typeface="MathJax_SansSerif"/>
              <a:cs typeface="MathJax_Sans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5290" y="5528167"/>
            <a:ext cx="3638550" cy="828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250" spc="325">
                <a:solidFill>
                  <a:srgbClr val="FFDE58"/>
                </a:solidFill>
                <a:latin typeface="MathJax_SansSerif"/>
                <a:cs typeface="MathJax_SansSerif"/>
              </a:rPr>
              <a:t>Player</a:t>
            </a:r>
            <a:r>
              <a:rPr dirty="0" sz="5250" spc="140">
                <a:solidFill>
                  <a:srgbClr val="FFDE58"/>
                </a:solidFill>
                <a:latin typeface="MathJax_SansSerif"/>
                <a:cs typeface="MathJax_SansSerif"/>
              </a:rPr>
              <a:t> </a:t>
            </a:r>
            <a:r>
              <a:rPr dirty="0" sz="5250" spc="415">
                <a:solidFill>
                  <a:srgbClr val="FFDE58"/>
                </a:solidFill>
                <a:latin typeface="MathJax_SansSerif"/>
                <a:cs typeface="MathJax_SansSerif"/>
              </a:rPr>
              <a:t>Ship</a:t>
            </a:r>
            <a:endParaRPr sz="5250">
              <a:latin typeface="MathJax_SansSerif"/>
              <a:cs typeface="MathJax_Sans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2833" y="463945"/>
            <a:ext cx="2072639" cy="1778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0040" marR="5080" indent="-307975">
              <a:lnSpc>
                <a:spcPct val="109500"/>
              </a:lnSpc>
              <a:spcBef>
                <a:spcPts val="95"/>
              </a:spcBef>
            </a:pPr>
            <a:r>
              <a:rPr dirty="0" sz="5250" spc="-325">
                <a:solidFill>
                  <a:srgbClr val="FFDE58"/>
                </a:solidFill>
              </a:rPr>
              <a:t>E</a:t>
            </a:r>
            <a:r>
              <a:rPr dirty="0" sz="5250" spc="315">
                <a:solidFill>
                  <a:srgbClr val="FFDE58"/>
                </a:solidFill>
              </a:rPr>
              <a:t>n</a:t>
            </a:r>
            <a:r>
              <a:rPr dirty="0" sz="5250" spc="785">
                <a:solidFill>
                  <a:srgbClr val="FFDE58"/>
                </a:solidFill>
              </a:rPr>
              <a:t>e</a:t>
            </a:r>
            <a:r>
              <a:rPr dirty="0" sz="5250" spc="385">
                <a:solidFill>
                  <a:srgbClr val="FFDE58"/>
                </a:solidFill>
              </a:rPr>
              <a:t>m</a:t>
            </a:r>
            <a:r>
              <a:rPr dirty="0" sz="5250" spc="120">
                <a:solidFill>
                  <a:srgbClr val="FFDE58"/>
                </a:solidFill>
              </a:rPr>
              <a:t>y  </a:t>
            </a:r>
            <a:r>
              <a:rPr dirty="0" sz="5250" spc="415">
                <a:solidFill>
                  <a:srgbClr val="FFDE58"/>
                </a:solidFill>
              </a:rPr>
              <a:t>Ship</a:t>
            </a:r>
            <a:endParaRPr sz="5250"/>
          </a:p>
        </p:txBody>
      </p:sp>
      <p:sp>
        <p:nvSpPr>
          <p:cNvPr id="11" name="object 11"/>
          <p:cNvSpPr/>
          <p:nvPr/>
        </p:nvSpPr>
        <p:spPr>
          <a:xfrm>
            <a:off x="13465545" y="6886261"/>
            <a:ext cx="2600248" cy="2610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87224" y="6574566"/>
            <a:ext cx="2219309" cy="2143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32988" y="2672821"/>
            <a:ext cx="11550650" cy="5507990"/>
            <a:chOff x="3332988" y="2672821"/>
            <a:chExt cx="11550650" cy="5507990"/>
          </a:xfrm>
        </p:grpSpPr>
        <p:sp>
          <p:nvSpPr>
            <p:cNvPr id="4" name="object 4"/>
            <p:cNvSpPr/>
            <p:nvPr/>
          </p:nvSpPr>
          <p:spPr>
            <a:xfrm>
              <a:off x="4625035" y="5114513"/>
              <a:ext cx="10258409" cy="11334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32988" y="2890622"/>
              <a:ext cx="2143124" cy="2219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56312" y="2672821"/>
              <a:ext cx="1181099" cy="2228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10228" y="5951829"/>
              <a:ext cx="1181099" cy="222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42125" y="1880457"/>
            <a:ext cx="201168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25" marR="5080" indent="-60960">
              <a:lnSpc>
                <a:spcPct val="109500"/>
              </a:lnSpc>
              <a:spcBef>
                <a:spcPts val="95"/>
              </a:spcBef>
            </a:pPr>
            <a:r>
              <a:rPr dirty="0" sz="5250" spc="-420">
                <a:solidFill>
                  <a:srgbClr val="FFDE58"/>
                </a:solidFill>
                <a:latin typeface="MathJax_SansSerif"/>
                <a:cs typeface="MathJax_SansSerif"/>
              </a:rPr>
              <a:t>P</a:t>
            </a:r>
            <a:r>
              <a:rPr dirty="0" sz="5250" spc="270">
                <a:solidFill>
                  <a:srgbClr val="FFDE58"/>
                </a:solidFill>
                <a:latin typeface="MathJax_SansSerif"/>
                <a:cs typeface="MathJax_SansSerif"/>
              </a:rPr>
              <a:t>l</a:t>
            </a:r>
            <a:r>
              <a:rPr dirty="0" sz="5250" spc="815">
                <a:solidFill>
                  <a:srgbClr val="FFDE58"/>
                </a:solidFill>
                <a:latin typeface="MathJax_SansSerif"/>
                <a:cs typeface="MathJax_SansSerif"/>
              </a:rPr>
              <a:t>a</a:t>
            </a:r>
            <a:r>
              <a:rPr dirty="0" sz="5250" spc="280">
                <a:solidFill>
                  <a:srgbClr val="FFDE58"/>
                </a:solidFill>
                <a:latin typeface="MathJax_SansSerif"/>
                <a:cs typeface="MathJax_SansSerif"/>
              </a:rPr>
              <a:t>y</a:t>
            </a:r>
            <a:r>
              <a:rPr dirty="0" sz="5250" spc="785">
                <a:solidFill>
                  <a:srgbClr val="FFDE58"/>
                </a:solidFill>
                <a:latin typeface="MathJax_SansSerif"/>
                <a:cs typeface="MathJax_SansSerif"/>
              </a:rPr>
              <a:t>e</a:t>
            </a:r>
            <a:r>
              <a:rPr dirty="0" sz="5250" spc="170">
                <a:solidFill>
                  <a:srgbClr val="FFDE58"/>
                </a:solidFill>
                <a:latin typeface="MathJax_SansSerif"/>
                <a:cs typeface="MathJax_SansSerif"/>
              </a:rPr>
              <a:t>r  </a:t>
            </a:r>
            <a:r>
              <a:rPr dirty="0" sz="5250" spc="535">
                <a:solidFill>
                  <a:srgbClr val="FFDE58"/>
                </a:solidFill>
                <a:latin typeface="MathJax_SansSerif"/>
                <a:cs typeface="MathJax_SansSerif"/>
              </a:rPr>
              <a:t>Score</a:t>
            </a:r>
            <a:endParaRPr sz="5250">
              <a:latin typeface="MathJax_SansSerif"/>
              <a:cs typeface="MathJax_Sans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79668" y="903455"/>
            <a:ext cx="3554729" cy="1778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24865" marR="5080" indent="-812800">
              <a:lnSpc>
                <a:spcPct val="109500"/>
              </a:lnSpc>
              <a:spcBef>
                <a:spcPts val="95"/>
              </a:spcBef>
            </a:pPr>
            <a:r>
              <a:rPr dirty="0" sz="5250" spc="325">
                <a:solidFill>
                  <a:srgbClr val="FFDE58"/>
                </a:solidFill>
              </a:rPr>
              <a:t>Player</a:t>
            </a:r>
            <a:r>
              <a:rPr dirty="0" sz="5250" spc="125">
                <a:solidFill>
                  <a:srgbClr val="FFDE58"/>
                </a:solidFill>
              </a:rPr>
              <a:t> </a:t>
            </a:r>
            <a:r>
              <a:rPr dirty="0" sz="5250" spc="480">
                <a:solidFill>
                  <a:srgbClr val="FFDE58"/>
                </a:solidFill>
              </a:rPr>
              <a:t>ship  </a:t>
            </a:r>
            <a:r>
              <a:rPr dirty="0" sz="5250" spc="325">
                <a:solidFill>
                  <a:srgbClr val="FFDE58"/>
                </a:solidFill>
              </a:rPr>
              <a:t>Health</a:t>
            </a:r>
            <a:endParaRPr sz="5250"/>
          </a:p>
        </p:txBody>
      </p:sp>
      <p:sp>
        <p:nvSpPr>
          <p:cNvPr id="10" name="object 10"/>
          <p:cNvSpPr txBox="1"/>
          <p:nvPr/>
        </p:nvSpPr>
        <p:spPr>
          <a:xfrm>
            <a:off x="5111517" y="8345768"/>
            <a:ext cx="417830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0" marR="5080" indent="-1524000">
              <a:lnSpc>
                <a:spcPct val="109500"/>
              </a:lnSpc>
              <a:spcBef>
                <a:spcPts val="95"/>
              </a:spcBef>
            </a:pPr>
            <a:r>
              <a:rPr dirty="0" sz="5250" spc="405">
                <a:solidFill>
                  <a:srgbClr val="FFDE58"/>
                </a:solidFill>
                <a:latin typeface="MathJax_SansSerif"/>
                <a:cs typeface="MathJax_SansSerif"/>
              </a:rPr>
              <a:t>Lazer</a:t>
            </a:r>
            <a:r>
              <a:rPr dirty="0" sz="5250" spc="114">
                <a:solidFill>
                  <a:srgbClr val="FFDE58"/>
                </a:solidFill>
                <a:latin typeface="MathJax_SansSerif"/>
                <a:cs typeface="MathJax_SansSerif"/>
              </a:rPr>
              <a:t> </a:t>
            </a:r>
            <a:r>
              <a:rPr dirty="0" sz="5250" spc="420">
                <a:solidFill>
                  <a:srgbClr val="FFDE58"/>
                </a:solidFill>
                <a:latin typeface="MathJax_SansSerif"/>
                <a:cs typeface="MathJax_SansSerif"/>
              </a:rPr>
              <a:t>Reload  </a:t>
            </a:r>
            <a:r>
              <a:rPr dirty="0" sz="5250" spc="550">
                <a:solidFill>
                  <a:srgbClr val="FFDE58"/>
                </a:solidFill>
                <a:latin typeface="MathJax_SansSerif"/>
                <a:cs typeface="MathJax_SansSerif"/>
              </a:rPr>
              <a:t>bar</a:t>
            </a:r>
            <a:endParaRPr sz="525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40679" y="6153942"/>
            <a:ext cx="2143110" cy="2219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263069" y="7381107"/>
            <a:ext cx="201168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9500"/>
              </a:lnSpc>
              <a:spcBef>
                <a:spcPts val="95"/>
              </a:spcBef>
            </a:pPr>
            <a:r>
              <a:rPr dirty="0" sz="5250" spc="-420">
                <a:solidFill>
                  <a:srgbClr val="FFDE58"/>
                </a:solidFill>
                <a:latin typeface="MathJax_SansSerif"/>
                <a:cs typeface="MathJax_SansSerif"/>
              </a:rPr>
              <a:t>P</a:t>
            </a:r>
            <a:r>
              <a:rPr dirty="0" sz="5250" spc="270">
                <a:solidFill>
                  <a:srgbClr val="FFDE58"/>
                </a:solidFill>
                <a:latin typeface="MathJax_SansSerif"/>
                <a:cs typeface="MathJax_SansSerif"/>
              </a:rPr>
              <a:t>l</a:t>
            </a:r>
            <a:r>
              <a:rPr dirty="0" sz="5250" spc="815">
                <a:solidFill>
                  <a:srgbClr val="FFDE58"/>
                </a:solidFill>
                <a:latin typeface="MathJax_SansSerif"/>
                <a:cs typeface="MathJax_SansSerif"/>
              </a:rPr>
              <a:t>a</a:t>
            </a:r>
            <a:r>
              <a:rPr dirty="0" sz="5250" spc="280">
                <a:solidFill>
                  <a:srgbClr val="FFDE58"/>
                </a:solidFill>
                <a:latin typeface="MathJax_SansSerif"/>
                <a:cs typeface="MathJax_SansSerif"/>
              </a:rPr>
              <a:t>y</a:t>
            </a:r>
            <a:r>
              <a:rPr dirty="0" sz="5250" spc="785">
                <a:solidFill>
                  <a:srgbClr val="FFDE58"/>
                </a:solidFill>
                <a:latin typeface="MathJax_SansSerif"/>
                <a:cs typeface="MathJax_SansSerif"/>
              </a:rPr>
              <a:t>e</a:t>
            </a:r>
            <a:r>
              <a:rPr dirty="0" sz="5250" spc="170">
                <a:solidFill>
                  <a:srgbClr val="FFDE58"/>
                </a:solidFill>
                <a:latin typeface="MathJax_SansSerif"/>
                <a:cs typeface="MathJax_SansSerif"/>
              </a:rPr>
              <a:t>r  </a:t>
            </a:r>
            <a:r>
              <a:rPr dirty="0" sz="5250" spc="375">
                <a:solidFill>
                  <a:srgbClr val="FFDE58"/>
                </a:solidFill>
                <a:latin typeface="MathJax_SansSerif"/>
                <a:cs typeface="MathJax_SansSerif"/>
              </a:rPr>
              <a:t>Lives</a:t>
            </a:r>
            <a:endParaRPr sz="5250">
              <a:latin typeface="MathJax_SansSerif"/>
              <a:cs typeface="MathJax_Sans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04981" y="647455"/>
            <a:ext cx="11480800" cy="9384665"/>
            <a:chOff x="3404981" y="647455"/>
            <a:chExt cx="11480800" cy="9384665"/>
          </a:xfrm>
        </p:grpSpPr>
        <p:sp>
          <p:nvSpPr>
            <p:cNvPr id="4" name="object 4"/>
            <p:cNvSpPr/>
            <p:nvPr/>
          </p:nvSpPr>
          <p:spPr>
            <a:xfrm>
              <a:off x="3404981" y="647455"/>
              <a:ext cx="11477639" cy="9029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98807" y="7765205"/>
              <a:ext cx="3086612" cy="226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3703197"/>
            <a:ext cx="2609850" cy="723900"/>
          </a:xfrm>
          <a:prstGeom prst="rect">
            <a:avLst/>
          </a:prstGeom>
          <a:solidFill>
            <a:srgbClr val="EB3A1B"/>
          </a:solidFill>
        </p:spPr>
        <p:txBody>
          <a:bodyPr wrap="square" lIns="0" tIns="0" rIns="0" bIns="0" rtlCol="0" vert="horz">
            <a:spAutoFit/>
          </a:bodyPr>
          <a:lstStyle/>
          <a:p>
            <a:pPr marL="645795">
              <a:lnSpc>
                <a:spcPts val="4550"/>
              </a:lnSpc>
            </a:pPr>
            <a:r>
              <a:rPr dirty="0" sz="3900" spc="-225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39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2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400" spc="12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03240" y="2246190"/>
            <a:ext cx="5860562" cy="58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452025"/>
            <a:ext cx="9882505" cy="2077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450" spc="-815">
                <a:solidFill>
                  <a:srgbClr val="010E66"/>
                </a:solidFill>
                <a:latin typeface="Trebuchet MS"/>
                <a:cs typeface="Trebuchet MS"/>
              </a:rPr>
              <a:t>Demonstration</a:t>
            </a:r>
            <a:endParaRPr sz="1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180" y="5916893"/>
            <a:ext cx="3701415" cy="14433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just"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-85">
                <a:solidFill>
                  <a:srgbClr val="EB3A1B"/>
                </a:solidFill>
                <a:latin typeface="Arial"/>
                <a:cs typeface="Arial"/>
              </a:rPr>
              <a:t>Part </a:t>
            </a:r>
            <a:r>
              <a:rPr dirty="0" sz="3150" spc="-235">
                <a:solidFill>
                  <a:srgbClr val="EB3A1B"/>
                </a:solidFill>
                <a:latin typeface="Arial"/>
                <a:cs typeface="Arial"/>
              </a:rPr>
              <a:t>1</a:t>
            </a:r>
            <a:r>
              <a:rPr dirty="0" sz="2400" spc="-235">
                <a:solidFill>
                  <a:srgbClr val="EB3A1B"/>
                </a:solidFill>
                <a:latin typeface="Arial"/>
                <a:cs typeface="Arial"/>
              </a:rPr>
              <a:t>: </a:t>
            </a:r>
            <a:r>
              <a:rPr dirty="0" sz="3150" spc="-45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dirty="0" sz="3150" spc="3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150" spc="-170">
                <a:solidFill>
                  <a:srgbClr val="FFFFFF"/>
                </a:solidFill>
                <a:latin typeface="Arial"/>
                <a:cs typeface="Arial"/>
              </a:rPr>
              <a:t>OpenGL </a:t>
            </a:r>
            <a:r>
              <a:rPr dirty="0" sz="3150" spc="-5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150" spc="-95">
                <a:solidFill>
                  <a:srgbClr val="FFFFFF"/>
                </a:solidFill>
                <a:latin typeface="Arial"/>
                <a:cs typeface="Arial"/>
              </a:rPr>
              <a:t>Libraries  </a:t>
            </a:r>
            <a:r>
              <a:rPr dirty="0" sz="3150" spc="-204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7880" y="7230395"/>
            <a:ext cx="15715615" cy="2065655"/>
            <a:chOff x="1167880" y="7230395"/>
            <a:chExt cx="15715615" cy="2065655"/>
          </a:xfrm>
        </p:grpSpPr>
        <p:sp>
          <p:nvSpPr>
            <p:cNvPr id="4" name="object 4"/>
            <p:cNvSpPr/>
            <p:nvPr/>
          </p:nvSpPr>
          <p:spPr>
            <a:xfrm>
              <a:off x="1167880" y="7697135"/>
              <a:ext cx="4216155" cy="317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63155" y="8257641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63155" y="8724366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3155" y="9191091"/>
              <a:ext cx="104775" cy="10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17314" y="7230395"/>
              <a:ext cx="4216155" cy="317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12589" y="7790931"/>
              <a:ext cx="104775" cy="104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12589" y="8724381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12589" y="9191106"/>
              <a:ext cx="104775" cy="104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666756" y="7230395"/>
              <a:ext cx="4216155" cy="317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962031" y="7790931"/>
              <a:ext cx="104775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730252" y="8003523"/>
            <a:ext cx="1414145" cy="14433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-1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150" spc="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150" spc="-1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150" spc="-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150" spc="-1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150" spc="-325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dirty="0" sz="3150" spc="-345">
                <a:solidFill>
                  <a:srgbClr val="FFFFFF"/>
                </a:solidFill>
                <a:latin typeface="Arial"/>
                <a:cs typeface="Arial"/>
              </a:rPr>
              <a:t>GLFW  </a:t>
            </a:r>
            <a:r>
              <a:rPr dirty="0" sz="3150" spc="-360">
                <a:solidFill>
                  <a:srgbClr val="FFFFFF"/>
                </a:solidFill>
                <a:latin typeface="Arial"/>
                <a:cs typeface="Arial"/>
              </a:rPr>
              <a:t>GLEW</a:t>
            </a:r>
            <a:endParaRPr sz="3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4614" y="5916893"/>
            <a:ext cx="3919220" cy="97663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-85">
                <a:solidFill>
                  <a:srgbClr val="EB3A1B"/>
                </a:solidFill>
                <a:latin typeface="Arial"/>
                <a:cs typeface="Arial"/>
              </a:rPr>
              <a:t>Part </a:t>
            </a:r>
            <a:r>
              <a:rPr dirty="0" sz="3150" spc="20">
                <a:solidFill>
                  <a:srgbClr val="EB3A1B"/>
                </a:solidFill>
                <a:latin typeface="Arial"/>
                <a:cs typeface="Arial"/>
              </a:rPr>
              <a:t>2</a:t>
            </a:r>
            <a:r>
              <a:rPr dirty="0" sz="2400" spc="20">
                <a:solidFill>
                  <a:srgbClr val="EB3A1B"/>
                </a:solidFill>
                <a:latin typeface="Arial"/>
                <a:cs typeface="Arial"/>
              </a:rPr>
              <a:t>: </a:t>
            </a:r>
            <a:r>
              <a:rPr dirty="0" sz="3150" spc="-85">
                <a:solidFill>
                  <a:srgbClr val="FFFFFF"/>
                </a:solidFill>
                <a:latin typeface="Arial"/>
                <a:cs typeface="Arial"/>
              </a:rPr>
              <a:t>Logic </a:t>
            </a:r>
            <a:r>
              <a:rPr dirty="0" sz="3150" spc="-5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150" spc="-70">
                <a:solidFill>
                  <a:srgbClr val="FFFFFF"/>
                </a:solidFill>
                <a:latin typeface="Arial"/>
                <a:cs typeface="Arial"/>
              </a:rPr>
              <a:t>Code  </a:t>
            </a:r>
            <a:r>
              <a:rPr dirty="0" sz="3150" spc="-60">
                <a:solidFill>
                  <a:srgbClr val="FFFFFF"/>
                </a:solidFill>
                <a:latin typeface="Arial"/>
                <a:cs typeface="Arial"/>
              </a:rPr>
              <a:t>Explaination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9686" y="7536814"/>
            <a:ext cx="2794000" cy="191008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5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315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40">
                <a:solidFill>
                  <a:srgbClr val="FFFFFF"/>
                </a:solidFill>
                <a:latin typeface="Arial"/>
                <a:cs typeface="Arial"/>
              </a:rPr>
              <a:t>Oriented  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150" spc="45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455">
                <a:solidFill>
                  <a:srgbClr val="FFFFFF"/>
                </a:solidFill>
                <a:latin typeface="Arial"/>
                <a:cs typeface="Arial"/>
              </a:rPr>
              <a:t>++  </a:t>
            </a:r>
            <a:r>
              <a:rPr dirty="0" sz="3150" spc="5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Collision  </a:t>
            </a:r>
            <a:r>
              <a:rPr dirty="0" sz="3150" spc="-12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dirty="0" sz="315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19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3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54056" y="5916893"/>
            <a:ext cx="2465705" cy="97663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-85">
                <a:solidFill>
                  <a:srgbClr val="EB3A1B"/>
                </a:solidFill>
                <a:latin typeface="Arial"/>
                <a:cs typeface="Arial"/>
              </a:rPr>
              <a:t>Part </a:t>
            </a:r>
            <a:r>
              <a:rPr dirty="0" sz="3150" spc="50">
                <a:solidFill>
                  <a:srgbClr val="EB3A1B"/>
                </a:solidFill>
                <a:latin typeface="Arial"/>
                <a:cs typeface="Arial"/>
              </a:rPr>
              <a:t>3</a:t>
            </a:r>
            <a:r>
              <a:rPr dirty="0" sz="2400" spc="50">
                <a:solidFill>
                  <a:srgbClr val="EB3A1B"/>
                </a:solidFill>
                <a:latin typeface="Arial"/>
                <a:cs typeface="Arial"/>
              </a:rPr>
              <a:t>: </a:t>
            </a:r>
            <a:r>
              <a:rPr dirty="0" sz="3150" spc="-120">
                <a:solidFill>
                  <a:srgbClr val="FFFFFF"/>
                </a:solidFill>
                <a:latin typeface="Arial"/>
                <a:cs typeface="Arial"/>
              </a:rPr>
              <a:t>Game  </a:t>
            </a:r>
            <a:r>
              <a:rPr dirty="0" sz="3150" spc="-3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150" spc="-1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150" spc="-3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150" spc="-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150" spc="-45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150" spc="13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1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150" spc="3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150" spc="13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150" spc="8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150" spc="-19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29128" y="7536814"/>
            <a:ext cx="3651250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114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dirty="0" sz="31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15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45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3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16000" y="3785765"/>
            <a:ext cx="7730490" cy="13309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50" spc="-440">
                <a:latin typeface="Trebuchet MS"/>
                <a:cs typeface="Trebuchet MS"/>
              </a:rPr>
              <a:t>Table </a:t>
            </a:r>
            <a:r>
              <a:rPr dirty="0" sz="8550" spc="-459">
                <a:latin typeface="Trebuchet MS"/>
                <a:cs typeface="Trebuchet MS"/>
              </a:rPr>
              <a:t>of</a:t>
            </a:r>
            <a:r>
              <a:rPr dirty="0" sz="8550" spc="-585">
                <a:latin typeface="Trebuchet MS"/>
                <a:cs typeface="Trebuchet MS"/>
              </a:rPr>
              <a:t> </a:t>
            </a:r>
            <a:r>
              <a:rPr dirty="0" sz="8550" spc="-450">
                <a:latin typeface="Trebuchet MS"/>
                <a:cs typeface="Trebuchet MS"/>
              </a:rPr>
              <a:t>Contents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47080" y="8787420"/>
            <a:ext cx="3251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9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2200" spc="-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2703" y="644737"/>
            <a:ext cx="8747125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50" spc="-114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dirty="0" sz="2950" spc="-80">
                <a:solidFill>
                  <a:srgbClr val="FFFFFF"/>
                </a:solidFill>
                <a:latin typeface="Arial"/>
                <a:cs typeface="Arial"/>
              </a:rPr>
              <a:t>Invaders</a:t>
            </a:r>
            <a:r>
              <a:rPr dirty="0" sz="2250" spc="-8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2950" spc="-105">
                <a:solidFill>
                  <a:srgbClr val="FFFFFF"/>
                </a:solidFill>
                <a:latin typeface="Arial"/>
                <a:cs typeface="Arial"/>
              </a:rPr>
              <a:t>Classic </a:t>
            </a:r>
            <a:r>
              <a:rPr dirty="0" sz="2950" spc="-15">
                <a:solidFill>
                  <a:srgbClr val="FFFFFF"/>
                </a:solidFill>
                <a:latin typeface="Arial"/>
                <a:cs typeface="Arial"/>
              </a:rPr>
              <a:t>Atari </a:t>
            </a:r>
            <a:r>
              <a:rPr dirty="0" sz="2950" spc="-110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dirty="0" sz="2250" spc="190">
                <a:solidFill>
                  <a:srgbClr val="FFFFFF"/>
                </a:solidFill>
                <a:latin typeface="Arial"/>
                <a:cs typeface="Arial"/>
              </a:rPr>
              <a:t>|| </a:t>
            </a:r>
            <a:r>
              <a:rPr dirty="0" sz="2950" spc="-220">
                <a:solidFill>
                  <a:srgbClr val="FFFFFF"/>
                </a:solidFill>
                <a:latin typeface="Arial"/>
                <a:cs typeface="Arial"/>
              </a:rPr>
              <a:t>CGL </a:t>
            </a:r>
            <a:r>
              <a:rPr dirty="0" sz="2950" spc="-25">
                <a:solidFill>
                  <a:srgbClr val="FFFFFF"/>
                </a:solidFill>
                <a:latin typeface="Arial"/>
                <a:cs typeface="Arial"/>
              </a:rPr>
              <a:t>Mini</a:t>
            </a:r>
            <a:r>
              <a:rPr dirty="0" sz="295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-5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971070" y="3091164"/>
              <a:ext cx="6316980" cy="3533775"/>
            </a:xfrm>
            <a:custGeom>
              <a:avLst/>
              <a:gdLst/>
              <a:ahLst/>
              <a:cxnLst/>
              <a:rect l="l" t="t" r="r" b="b"/>
              <a:pathLst>
                <a:path w="6316980" h="3533775">
                  <a:moveTo>
                    <a:pt x="0" y="0"/>
                  </a:moveTo>
                  <a:lnTo>
                    <a:pt x="6316929" y="0"/>
                  </a:lnTo>
                  <a:lnTo>
                    <a:pt x="6316929" y="3533770"/>
                  </a:lnTo>
                  <a:lnTo>
                    <a:pt x="0" y="3533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A5B">
                <a:alpha val="537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98793" y="4743083"/>
              <a:ext cx="11430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98793" y="5276483"/>
              <a:ext cx="11430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98793" y="5809883"/>
              <a:ext cx="11430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981368" y="4435585"/>
            <a:ext cx="1591310" cy="16522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9"/>
              </a:spcBef>
            </a:pPr>
            <a:r>
              <a:rPr dirty="0" sz="3650" spc="2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-3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50" spc="22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650" spc="-34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GLFW  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GLEW</a:t>
            </a:r>
            <a:endParaRPr sz="36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128" y="3091188"/>
            <a:ext cx="16393160" cy="5657850"/>
            <a:chOff x="813128" y="3091188"/>
            <a:chExt cx="16393160" cy="5657850"/>
          </a:xfrm>
        </p:grpSpPr>
        <p:sp>
          <p:nvSpPr>
            <p:cNvPr id="10" name="object 10"/>
            <p:cNvSpPr/>
            <p:nvPr/>
          </p:nvSpPr>
          <p:spPr>
            <a:xfrm>
              <a:off x="13346368" y="4083413"/>
              <a:ext cx="3859534" cy="28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3128" y="3091188"/>
              <a:ext cx="10125075" cy="5657850"/>
            </a:xfrm>
            <a:custGeom>
              <a:avLst/>
              <a:gdLst/>
              <a:ahLst/>
              <a:cxnLst/>
              <a:rect l="l" t="t" r="r" b="b"/>
              <a:pathLst>
                <a:path w="10125075" h="5657850">
                  <a:moveTo>
                    <a:pt x="10125074" y="5657795"/>
                  </a:moveTo>
                  <a:lnTo>
                    <a:pt x="0" y="5657795"/>
                  </a:lnTo>
                  <a:lnTo>
                    <a:pt x="0" y="0"/>
                  </a:lnTo>
                  <a:lnTo>
                    <a:pt x="10125074" y="0"/>
                  </a:lnTo>
                  <a:lnTo>
                    <a:pt x="10125074" y="5657795"/>
                  </a:lnTo>
                  <a:close/>
                </a:path>
              </a:pathLst>
            </a:custGeom>
            <a:solidFill>
              <a:srgbClr val="053A5B">
                <a:alpha val="5372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81900" y="3198241"/>
            <a:ext cx="8378190" cy="1746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300" spc="-710">
                <a:latin typeface="Trebuchet MS"/>
                <a:cs typeface="Trebuchet MS"/>
              </a:rPr>
              <a:t>Introduction</a:t>
            </a:r>
            <a:r>
              <a:rPr dirty="0" sz="11300" spc="-705">
                <a:latin typeface="Trebuchet MS"/>
                <a:cs typeface="Trebuchet MS"/>
              </a:rPr>
              <a:t> </a:t>
            </a:r>
            <a:r>
              <a:rPr dirty="0" sz="11300" spc="-685">
                <a:latin typeface="Trebuchet MS"/>
                <a:cs typeface="Trebuchet MS"/>
              </a:rPr>
              <a:t>to</a:t>
            </a:r>
            <a:endParaRPr sz="11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4836640"/>
            <a:ext cx="7776209" cy="2021839"/>
          </a:xfrm>
          <a:prstGeom prst="rect">
            <a:avLst/>
          </a:prstGeom>
          <a:solidFill>
            <a:srgbClr val="EB3A1B"/>
          </a:solidFill>
        </p:spPr>
        <p:txBody>
          <a:bodyPr wrap="square" lIns="0" tIns="1206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5"/>
              </a:spcBef>
            </a:pPr>
            <a:r>
              <a:rPr dirty="0" sz="11300" spc="-290">
                <a:solidFill>
                  <a:srgbClr val="FFFFFF"/>
                </a:solidFill>
                <a:latin typeface="Trebuchet MS"/>
                <a:cs typeface="Trebuchet MS"/>
              </a:rPr>
              <a:t>OpenGL</a:t>
            </a:r>
            <a:r>
              <a:rPr dirty="0" sz="11300" spc="-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300" spc="-2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1900" y="6475040"/>
            <a:ext cx="7872730" cy="1746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300" spc="-62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dirty="0" sz="11300" spc="-6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300" spc="-65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29"/>
            <a:ext cx="18287999" cy="958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735040"/>
            <a:ext cx="11868150" cy="7064375"/>
            <a:chOff x="0" y="2735040"/>
            <a:chExt cx="11868150" cy="7064375"/>
          </a:xfrm>
        </p:grpSpPr>
        <p:sp>
          <p:nvSpPr>
            <p:cNvPr id="4" name="object 4"/>
            <p:cNvSpPr/>
            <p:nvPr/>
          </p:nvSpPr>
          <p:spPr>
            <a:xfrm>
              <a:off x="0" y="2735040"/>
              <a:ext cx="11868149" cy="7064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78564" y="5988496"/>
              <a:ext cx="5657850" cy="1981200"/>
            </a:xfrm>
            <a:custGeom>
              <a:avLst/>
              <a:gdLst/>
              <a:ahLst/>
              <a:cxnLst/>
              <a:rect l="l" t="t" r="r" b="b"/>
              <a:pathLst>
                <a:path w="5657850" h="1981200">
                  <a:moveTo>
                    <a:pt x="5289827" y="1981197"/>
                  </a:moveTo>
                  <a:lnTo>
                    <a:pt x="367922" y="1981197"/>
                  </a:lnTo>
                  <a:lnTo>
                    <a:pt x="321862" y="1978327"/>
                  </a:lnTo>
                  <a:lnTo>
                    <a:pt x="277484" y="1969948"/>
                  </a:lnTo>
                  <a:lnTo>
                    <a:pt x="235135" y="1956409"/>
                  </a:lnTo>
                  <a:lnTo>
                    <a:pt x="195166" y="1938057"/>
                  </a:lnTo>
                  <a:lnTo>
                    <a:pt x="157923" y="1915240"/>
                  </a:lnTo>
                  <a:lnTo>
                    <a:pt x="123757" y="1888308"/>
                  </a:lnTo>
                  <a:lnTo>
                    <a:pt x="93015" y="1857608"/>
                  </a:lnTo>
                  <a:lnTo>
                    <a:pt x="66046" y="1823488"/>
                  </a:lnTo>
                  <a:lnTo>
                    <a:pt x="43199" y="1786296"/>
                  </a:lnTo>
                  <a:lnTo>
                    <a:pt x="24822" y="1746380"/>
                  </a:lnTo>
                  <a:lnTo>
                    <a:pt x="11264" y="1704089"/>
                  </a:lnTo>
                  <a:lnTo>
                    <a:pt x="2874" y="1659771"/>
                  </a:lnTo>
                  <a:lnTo>
                    <a:pt x="0" y="1613774"/>
                  </a:lnTo>
                  <a:lnTo>
                    <a:pt x="0" y="367423"/>
                  </a:lnTo>
                  <a:lnTo>
                    <a:pt x="2874" y="321426"/>
                  </a:lnTo>
                  <a:lnTo>
                    <a:pt x="11264" y="277107"/>
                  </a:lnTo>
                  <a:lnTo>
                    <a:pt x="24822" y="234817"/>
                  </a:lnTo>
                  <a:lnTo>
                    <a:pt x="43199" y="194901"/>
                  </a:lnTo>
                  <a:lnTo>
                    <a:pt x="66046" y="157709"/>
                  </a:lnTo>
                  <a:lnTo>
                    <a:pt x="93015" y="123589"/>
                  </a:lnTo>
                  <a:lnTo>
                    <a:pt x="123757" y="92889"/>
                  </a:lnTo>
                  <a:lnTo>
                    <a:pt x="157923" y="65956"/>
                  </a:lnTo>
                  <a:lnTo>
                    <a:pt x="195166" y="43140"/>
                  </a:lnTo>
                  <a:lnTo>
                    <a:pt x="235135" y="24788"/>
                  </a:lnTo>
                  <a:lnTo>
                    <a:pt x="277484" y="11249"/>
                  </a:lnTo>
                  <a:lnTo>
                    <a:pt x="321862" y="2870"/>
                  </a:lnTo>
                  <a:lnTo>
                    <a:pt x="367922" y="0"/>
                  </a:lnTo>
                  <a:lnTo>
                    <a:pt x="5289827" y="0"/>
                  </a:lnTo>
                  <a:lnTo>
                    <a:pt x="5335887" y="2870"/>
                  </a:lnTo>
                  <a:lnTo>
                    <a:pt x="5380265" y="11249"/>
                  </a:lnTo>
                  <a:lnTo>
                    <a:pt x="5422613" y="24788"/>
                  </a:lnTo>
                  <a:lnTo>
                    <a:pt x="5462583" y="43140"/>
                  </a:lnTo>
                  <a:lnTo>
                    <a:pt x="5499825" y="65956"/>
                  </a:lnTo>
                  <a:lnTo>
                    <a:pt x="5533992" y="92889"/>
                  </a:lnTo>
                  <a:lnTo>
                    <a:pt x="5564734" y="123589"/>
                  </a:lnTo>
                  <a:lnTo>
                    <a:pt x="5591703" y="157709"/>
                  </a:lnTo>
                  <a:lnTo>
                    <a:pt x="5603070" y="176213"/>
                  </a:lnTo>
                  <a:lnTo>
                    <a:pt x="367922" y="176213"/>
                  </a:lnTo>
                  <a:lnTo>
                    <a:pt x="324217" y="181296"/>
                  </a:lnTo>
                  <a:lnTo>
                    <a:pt x="283992" y="195757"/>
                  </a:lnTo>
                  <a:lnTo>
                    <a:pt x="248430" y="218416"/>
                  </a:lnTo>
                  <a:lnTo>
                    <a:pt x="218713" y="248093"/>
                  </a:lnTo>
                  <a:lnTo>
                    <a:pt x="196023" y="283607"/>
                  </a:lnTo>
                  <a:lnTo>
                    <a:pt x="181542" y="323777"/>
                  </a:lnTo>
                  <a:lnTo>
                    <a:pt x="176452" y="367423"/>
                  </a:lnTo>
                  <a:lnTo>
                    <a:pt x="176452" y="1613774"/>
                  </a:lnTo>
                  <a:lnTo>
                    <a:pt x="181542" y="1657420"/>
                  </a:lnTo>
                  <a:lnTo>
                    <a:pt x="196023" y="1697590"/>
                  </a:lnTo>
                  <a:lnTo>
                    <a:pt x="218713" y="1733104"/>
                  </a:lnTo>
                  <a:lnTo>
                    <a:pt x="248430" y="1762781"/>
                  </a:lnTo>
                  <a:lnTo>
                    <a:pt x="283992" y="1785440"/>
                  </a:lnTo>
                  <a:lnTo>
                    <a:pt x="324217" y="1799901"/>
                  </a:lnTo>
                  <a:lnTo>
                    <a:pt x="367922" y="1804984"/>
                  </a:lnTo>
                  <a:lnTo>
                    <a:pt x="5603070" y="1804984"/>
                  </a:lnTo>
                  <a:lnTo>
                    <a:pt x="5591703" y="1823488"/>
                  </a:lnTo>
                  <a:lnTo>
                    <a:pt x="5564734" y="1857608"/>
                  </a:lnTo>
                  <a:lnTo>
                    <a:pt x="5533992" y="1888308"/>
                  </a:lnTo>
                  <a:lnTo>
                    <a:pt x="5499825" y="1915240"/>
                  </a:lnTo>
                  <a:lnTo>
                    <a:pt x="5462583" y="1938057"/>
                  </a:lnTo>
                  <a:lnTo>
                    <a:pt x="5422613" y="1956409"/>
                  </a:lnTo>
                  <a:lnTo>
                    <a:pt x="5380265" y="1969948"/>
                  </a:lnTo>
                  <a:lnTo>
                    <a:pt x="5335887" y="1978327"/>
                  </a:lnTo>
                  <a:lnTo>
                    <a:pt x="5289827" y="1981197"/>
                  </a:lnTo>
                  <a:close/>
                </a:path>
                <a:path w="5657850" h="1981200">
                  <a:moveTo>
                    <a:pt x="5603070" y="1804984"/>
                  </a:moveTo>
                  <a:lnTo>
                    <a:pt x="5289827" y="1804984"/>
                  </a:lnTo>
                  <a:lnTo>
                    <a:pt x="5333532" y="1799901"/>
                  </a:lnTo>
                  <a:lnTo>
                    <a:pt x="5373757" y="1785440"/>
                  </a:lnTo>
                  <a:lnTo>
                    <a:pt x="5409319" y="1762781"/>
                  </a:lnTo>
                  <a:lnTo>
                    <a:pt x="5439036" y="1733104"/>
                  </a:lnTo>
                  <a:lnTo>
                    <a:pt x="5461726" y="1697590"/>
                  </a:lnTo>
                  <a:lnTo>
                    <a:pt x="5476207" y="1657420"/>
                  </a:lnTo>
                  <a:lnTo>
                    <a:pt x="5481297" y="1613774"/>
                  </a:lnTo>
                  <a:lnTo>
                    <a:pt x="5481297" y="367423"/>
                  </a:lnTo>
                  <a:lnTo>
                    <a:pt x="5476207" y="323777"/>
                  </a:lnTo>
                  <a:lnTo>
                    <a:pt x="5461726" y="283607"/>
                  </a:lnTo>
                  <a:lnTo>
                    <a:pt x="5439036" y="248093"/>
                  </a:lnTo>
                  <a:lnTo>
                    <a:pt x="5409319" y="218416"/>
                  </a:lnTo>
                  <a:lnTo>
                    <a:pt x="5373757" y="195757"/>
                  </a:lnTo>
                  <a:lnTo>
                    <a:pt x="5333532" y="181296"/>
                  </a:lnTo>
                  <a:lnTo>
                    <a:pt x="5289827" y="176213"/>
                  </a:lnTo>
                  <a:lnTo>
                    <a:pt x="5603070" y="176213"/>
                  </a:lnTo>
                  <a:lnTo>
                    <a:pt x="5632927" y="234817"/>
                  </a:lnTo>
                  <a:lnTo>
                    <a:pt x="5646485" y="277107"/>
                  </a:lnTo>
                  <a:lnTo>
                    <a:pt x="5654875" y="321426"/>
                  </a:lnTo>
                  <a:lnTo>
                    <a:pt x="5657749" y="367423"/>
                  </a:lnTo>
                  <a:lnTo>
                    <a:pt x="5657749" y="1613774"/>
                  </a:lnTo>
                  <a:lnTo>
                    <a:pt x="5654875" y="1659771"/>
                  </a:lnTo>
                  <a:lnTo>
                    <a:pt x="5646485" y="1704089"/>
                  </a:lnTo>
                  <a:lnTo>
                    <a:pt x="5632927" y="1746380"/>
                  </a:lnTo>
                  <a:lnTo>
                    <a:pt x="5614550" y="1786296"/>
                  </a:lnTo>
                  <a:lnTo>
                    <a:pt x="5603070" y="1804984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790" y="2997655"/>
              <a:ext cx="9553590" cy="2686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0704" y="2821371"/>
              <a:ext cx="9553575" cy="3076575"/>
            </a:xfrm>
            <a:custGeom>
              <a:avLst/>
              <a:gdLst/>
              <a:ahLst/>
              <a:cxnLst/>
              <a:rect l="l" t="t" r="r" b="b"/>
              <a:pathLst>
                <a:path w="9553575" h="3076575">
                  <a:moveTo>
                    <a:pt x="9185348" y="3076580"/>
                  </a:moveTo>
                  <a:lnTo>
                    <a:pt x="368080" y="3076580"/>
                  </a:lnTo>
                  <a:lnTo>
                    <a:pt x="322001" y="3073702"/>
                  </a:lnTo>
                  <a:lnTo>
                    <a:pt x="277603" y="3065300"/>
                  </a:lnTo>
                  <a:lnTo>
                    <a:pt x="235237" y="3051724"/>
                  </a:lnTo>
                  <a:lnTo>
                    <a:pt x="195250" y="3033322"/>
                  </a:lnTo>
                  <a:lnTo>
                    <a:pt x="157991" y="3010444"/>
                  </a:lnTo>
                  <a:lnTo>
                    <a:pt x="123810" y="2983439"/>
                  </a:lnTo>
                  <a:lnTo>
                    <a:pt x="93055" y="2952656"/>
                  </a:lnTo>
                  <a:lnTo>
                    <a:pt x="66074" y="2918443"/>
                  </a:lnTo>
                  <a:lnTo>
                    <a:pt x="43217" y="2881151"/>
                  </a:lnTo>
                  <a:lnTo>
                    <a:pt x="24833" y="2841127"/>
                  </a:lnTo>
                  <a:lnTo>
                    <a:pt x="11269" y="2798722"/>
                  </a:lnTo>
                  <a:lnTo>
                    <a:pt x="2875" y="2754283"/>
                  </a:lnTo>
                  <a:lnTo>
                    <a:pt x="0" y="2708161"/>
                  </a:lnTo>
                  <a:lnTo>
                    <a:pt x="0" y="368418"/>
                  </a:lnTo>
                  <a:lnTo>
                    <a:pt x="2875" y="322296"/>
                  </a:lnTo>
                  <a:lnTo>
                    <a:pt x="11269" y="277858"/>
                  </a:lnTo>
                  <a:lnTo>
                    <a:pt x="24833" y="235452"/>
                  </a:lnTo>
                  <a:lnTo>
                    <a:pt x="43217" y="195429"/>
                  </a:lnTo>
                  <a:lnTo>
                    <a:pt x="66074" y="158136"/>
                  </a:lnTo>
                  <a:lnTo>
                    <a:pt x="93055" y="123924"/>
                  </a:lnTo>
                  <a:lnTo>
                    <a:pt x="123810" y="93140"/>
                  </a:lnTo>
                  <a:lnTo>
                    <a:pt x="157991" y="66135"/>
                  </a:lnTo>
                  <a:lnTo>
                    <a:pt x="195250" y="43257"/>
                  </a:lnTo>
                  <a:lnTo>
                    <a:pt x="235237" y="24856"/>
                  </a:lnTo>
                  <a:lnTo>
                    <a:pt x="277603" y="11279"/>
                  </a:lnTo>
                  <a:lnTo>
                    <a:pt x="322001" y="2878"/>
                  </a:lnTo>
                  <a:lnTo>
                    <a:pt x="368080" y="0"/>
                  </a:lnTo>
                  <a:lnTo>
                    <a:pt x="9185348" y="0"/>
                  </a:lnTo>
                  <a:lnTo>
                    <a:pt x="9231428" y="2878"/>
                  </a:lnTo>
                  <a:lnTo>
                    <a:pt x="9275825" y="11279"/>
                  </a:lnTo>
                  <a:lnTo>
                    <a:pt x="9318192" y="24856"/>
                  </a:lnTo>
                  <a:lnTo>
                    <a:pt x="9358179" y="43257"/>
                  </a:lnTo>
                  <a:lnTo>
                    <a:pt x="9395437" y="66135"/>
                  </a:lnTo>
                  <a:lnTo>
                    <a:pt x="9429618" y="93140"/>
                  </a:lnTo>
                  <a:lnTo>
                    <a:pt x="9460373" y="123924"/>
                  </a:lnTo>
                  <a:lnTo>
                    <a:pt x="9487354" y="158136"/>
                  </a:lnTo>
                  <a:lnTo>
                    <a:pt x="9498726" y="176690"/>
                  </a:lnTo>
                  <a:lnTo>
                    <a:pt x="368080" y="176690"/>
                  </a:lnTo>
                  <a:lnTo>
                    <a:pt x="324356" y="181787"/>
                  </a:lnTo>
                  <a:lnTo>
                    <a:pt x="284114" y="196287"/>
                  </a:lnTo>
                  <a:lnTo>
                    <a:pt x="248537" y="219008"/>
                  </a:lnTo>
                  <a:lnTo>
                    <a:pt x="218807" y="248765"/>
                  </a:lnTo>
                  <a:lnTo>
                    <a:pt x="196107" y="284375"/>
                  </a:lnTo>
                  <a:lnTo>
                    <a:pt x="181620" y="324654"/>
                  </a:lnTo>
                  <a:lnTo>
                    <a:pt x="176528" y="368418"/>
                  </a:lnTo>
                  <a:lnTo>
                    <a:pt x="176528" y="2708161"/>
                  </a:lnTo>
                  <a:lnTo>
                    <a:pt x="181620" y="2751926"/>
                  </a:lnTo>
                  <a:lnTo>
                    <a:pt x="196107" y="2792205"/>
                  </a:lnTo>
                  <a:lnTo>
                    <a:pt x="218807" y="2827815"/>
                  </a:lnTo>
                  <a:lnTo>
                    <a:pt x="248537" y="2857572"/>
                  </a:lnTo>
                  <a:lnTo>
                    <a:pt x="284114" y="2880292"/>
                  </a:lnTo>
                  <a:lnTo>
                    <a:pt x="324356" y="2894793"/>
                  </a:lnTo>
                  <a:lnTo>
                    <a:pt x="368080" y="2899889"/>
                  </a:lnTo>
                  <a:lnTo>
                    <a:pt x="9498726" y="2899889"/>
                  </a:lnTo>
                  <a:lnTo>
                    <a:pt x="9487354" y="2918443"/>
                  </a:lnTo>
                  <a:lnTo>
                    <a:pt x="9460373" y="2952656"/>
                  </a:lnTo>
                  <a:lnTo>
                    <a:pt x="9429618" y="2983439"/>
                  </a:lnTo>
                  <a:lnTo>
                    <a:pt x="9395437" y="3010444"/>
                  </a:lnTo>
                  <a:lnTo>
                    <a:pt x="9358179" y="3033322"/>
                  </a:lnTo>
                  <a:lnTo>
                    <a:pt x="9318192" y="3051724"/>
                  </a:lnTo>
                  <a:lnTo>
                    <a:pt x="9275825" y="3065300"/>
                  </a:lnTo>
                  <a:lnTo>
                    <a:pt x="9231428" y="3073702"/>
                  </a:lnTo>
                  <a:lnTo>
                    <a:pt x="9185348" y="3076580"/>
                  </a:lnTo>
                  <a:close/>
                </a:path>
                <a:path w="9553575" h="3076575">
                  <a:moveTo>
                    <a:pt x="9498726" y="2899889"/>
                  </a:moveTo>
                  <a:lnTo>
                    <a:pt x="9185348" y="2899889"/>
                  </a:lnTo>
                  <a:lnTo>
                    <a:pt x="9229072" y="2894793"/>
                  </a:lnTo>
                  <a:lnTo>
                    <a:pt x="9269314" y="2880292"/>
                  </a:lnTo>
                  <a:lnTo>
                    <a:pt x="9304891" y="2857572"/>
                  </a:lnTo>
                  <a:lnTo>
                    <a:pt x="9334621" y="2827815"/>
                  </a:lnTo>
                  <a:lnTo>
                    <a:pt x="9357321" y="2792205"/>
                  </a:lnTo>
                  <a:lnTo>
                    <a:pt x="9371808" y="2751926"/>
                  </a:lnTo>
                  <a:lnTo>
                    <a:pt x="9376900" y="2708161"/>
                  </a:lnTo>
                  <a:lnTo>
                    <a:pt x="9376900" y="368418"/>
                  </a:lnTo>
                  <a:lnTo>
                    <a:pt x="9371808" y="324654"/>
                  </a:lnTo>
                  <a:lnTo>
                    <a:pt x="9357321" y="284375"/>
                  </a:lnTo>
                  <a:lnTo>
                    <a:pt x="9334621" y="248765"/>
                  </a:lnTo>
                  <a:lnTo>
                    <a:pt x="9304891" y="219008"/>
                  </a:lnTo>
                  <a:lnTo>
                    <a:pt x="9269314" y="196287"/>
                  </a:lnTo>
                  <a:lnTo>
                    <a:pt x="9229072" y="181787"/>
                  </a:lnTo>
                  <a:lnTo>
                    <a:pt x="9185348" y="176690"/>
                  </a:lnTo>
                  <a:lnTo>
                    <a:pt x="9498726" y="176690"/>
                  </a:lnTo>
                  <a:lnTo>
                    <a:pt x="9528595" y="235452"/>
                  </a:lnTo>
                  <a:lnTo>
                    <a:pt x="9542159" y="277858"/>
                  </a:lnTo>
                  <a:lnTo>
                    <a:pt x="9550553" y="322296"/>
                  </a:lnTo>
                  <a:lnTo>
                    <a:pt x="9553429" y="368418"/>
                  </a:lnTo>
                  <a:lnTo>
                    <a:pt x="9553429" y="2708161"/>
                  </a:lnTo>
                  <a:lnTo>
                    <a:pt x="9550553" y="2754283"/>
                  </a:lnTo>
                  <a:lnTo>
                    <a:pt x="9542159" y="2798722"/>
                  </a:lnTo>
                  <a:lnTo>
                    <a:pt x="9528595" y="2841127"/>
                  </a:lnTo>
                  <a:lnTo>
                    <a:pt x="9510211" y="2881151"/>
                  </a:lnTo>
                  <a:lnTo>
                    <a:pt x="9498726" y="2899889"/>
                  </a:lnTo>
                  <a:close/>
                </a:path>
              </a:pathLst>
            </a:custGeom>
            <a:solidFill>
              <a:srgbClr val="EB3A1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306269" y="2"/>
            <a:ext cx="5982335" cy="10287635"/>
            <a:chOff x="12306269" y="2"/>
            <a:chExt cx="5982335" cy="10287635"/>
          </a:xfrm>
        </p:grpSpPr>
        <p:sp>
          <p:nvSpPr>
            <p:cNvPr id="9" name="object 9"/>
            <p:cNvSpPr/>
            <p:nvPr/>
          </p:nvSpPr>
          <p:spPr>
            <a:xfrm>
              <a:off x="12306269" y="2"/>
              <a:ext cx="5981699" cy="10286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06262" y="37"/>
              <a:ext cx="5982335" cy="10287000"/>
            </a:xfrm>
            <a:custGeom>
              <a:avLst/>
              <a:gdLst/>
              <a:ahLst/>
              <a:cxnLst/>
              <a:rect l="l" t="t" r="r" b="b"/>
              <a:pathLst>
                <a:path w="5982334" h="10287000">
                  <a:moveTo>
                    <a:pt x="5981738" y="0"/>
                  </a:moveTo>
                  <a:lnTo>
                    <a:pt x="5801525" y="0"/>
                  </a:lnTo>
                  <a:lnTo>
                    <a:pt x="5801525" y="176530"/>
                  </a:lnTo>
                  <a:lnTo>
                    <a:pt x="5801525" y="10106660"/>
                  </a:lnTo>
                  <a:lnTo>
                    <a:pt x="176453" y="10106660"/>
                  </a:lnTo>
                  <a:lnTo>
                    <a:pt x="176453" y="176530"/>
                  </a:lnTo>
                  <a:lnTo>
                    <a:pt x="5801525" y="176530"/>
                  </a:lnTo>
                  <a:lnTo>
                    <a:pt x="5801525" y="0"/>
                  </a:lnTo>
                  <a:lnTo>
                    <a:pt x="0" y="0"/>
                  </a:lnTo>
                  <a:lnTo>
                    <a:pt x="0" y="176530"/>
                  </a:lnTo>
                  <a:lnTo>
                    <a:pt x="0" y="10106660"/>
                  </a:lnTo>
                  <a:lnTo>
                    <a:pt x="0" y="10287000"/>
                  </a:lnTo>
                  <a:lnTo>
                    <a:pt x="5981738" y="10287000"/>
                  </a:lnTo>
                  <a:lnTo>
                    <a:pt x="5981738" y="10106774"/>
                  </a:lnTo>
                  <a:lnTo>
                    <a:pt x="5981738" y="176530"/>
                  </a:lnTo>
                  <a:lnTo>
                    <a:pt x="5981738" y="0"/>
                  </a:lnTo>
                  <a:close/>
                </a:path>
              </a:pathLst>
            </a:custGeom>
            <a:solidFill>
              <a:srgbClr val="8EA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616355" y="6245260"/>
              <a:ext cx="1400810" cy="0"/>
            </a:xfrm>
            <a:custGeom>
              <a:avLst/>
              <a:gdLst/>
              <a:ahLst/>
              <a:cxnLst/>
              <a:rect l="l" t="t" r="r" b="b"/>
              <a:pathLst>
                <a:path w="1400809" h="0">
                  <a:moveTo>
                    <a:pt x="0" y="0"/>
                  </a:moveTo>
                  <a:lnTo>
                    <a:pt x="1400327" y="0"/>
                  </a:lnTo>
                </a:path>
              </a:pathLst>
            </a:custGeom>
            <a:ln w="47625">
              <a:solidFill>
                <a:srgbClr val="EB3A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41605">
              <a:lnSpc>
                <a:spcPts val="5740"/>
              </a:lnSpc>
              <a:spcBef>
                <a:spcPts val="100"/>
              </a:spcBef>
            </a:pPr>
            <a:r>
              <a:rPr dirty="0" spc="110"/>
              <a:t>GLFW</a:t>
            </a:r>
            <a:r>
              <a:rPr dirty="0" spc="280"/>
              <a:t> </a:t>
            </a:r>
            <a:r>
              <a:rPr dirty="0" spc="55"/>
              <a:t>AND</a:t>
            </a:r>
          </a:p>
          <a:p>
            <a:pPr algn="ctr">
              <a:lnSpc>
                <a:spcPts val="5740"/>
              </a:lnSpc>
            </a:pPr>
            <a:r>
              <a:rPr dirty="0" spc="114"/>
              <a:t>GLEW</a:t>
            </a:r>
            <a:r>
              <a:rPr dirty="0" spc="220"/>
              <a:t> </a:t>
            </a:r>
            <a:r>
              <a:rPr dirty="0" spc="165"/>
              <a:t>LIABRARIES</a:t>
            </a:r>
          </a:p>
        </p:txBody>
      </p:sp>
      <p:sp>
        <p:nvSpPr>
          <p:cNvPr id="13" name="object 13"/>
          <p:cNvSpPr/>
          <p:nvPr/>
        </p:nvSpPr>
        <p:spPr>
          <a:xfrm>
            <a:off x="750920" y="3619499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 h="0">
                <a:moveTo>
                  <a:pt x="0" y="0"/>
                </a:moveTo>
                <a:lnTo>
                  <a:pt x="1400327" y="0"/>
                </a:lnTo>
              </a:path>
            </a:pathLst>
          </a:custGeom>
          <a:ln w="47625">
            <a:solidFill>
              <a:srgbClr val="EB3A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82973" y="1651741"/>
            <a:ext cx="551370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0" marR="5080" indent="-1080135">
              <a:lnSpc>
                <a:spcPct val="1167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We import these to enable most of </a:t>
            </a:r>
            <a:r>
              <a:rPr dirty="0" sz="2400" spc="-15">
                <a:solidFill>
                  <a:srgbClr val="FFFFFF"/>
                </a:solidFill>
                <a:latin typeface="Noto Sans"/>
                <a:cs typeface="Noto Sans"/>
              </a:rPr>
              <a:t>the  </a:t>
            </a: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OpenGL</a:t>
            </a:r>
            <a:r>
              <a:rPr dirty="0" sz="2400" spc="-5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functionalities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2460" y="0"/>
            <a:ext cx="13925550" cy="10287000"/>
          </a:xfrm>
          <a:custGeom>
            <a:avLst/>
            <a:gdLst/>
            <a:ahLst/>
            <a:cxnLst/>
            <a:rect l="l" t="t" r="r" b="b"/>
            <a:pathLst>
              <a:path w="13925550" h="10287000">
                <a:moveTo>
                  <a:pt x="0" y="10287000"/>
                </a:moveTo>
                <a:lnTo>
                  <a:pt x="13925539" y="10287000"/>
                </a:lnTo>
                <a:lnTo>
                  <a:pt x="1392553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7999" cy="98393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58578" y="0"/>
              <a:ext cx="13929420" cy="102850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5"/>
              <a:ext cx="4363085" cy="10287000"/>
            </a:xfrm>
            <a:custGeom>
              <a:avLst/>
              <a:gdLst/>
              <a:ahLst/>
              <a:cxnLst/>
              <a:rect l="l" t="t" r="r" b="b"/>
              <a:pathLst>
                <a:path w="4363085" h="10287000">
                  <a:moveTo>
                    <a:pt x="4362460" y="10286984"/>
                  </a:moveTo>
                  <a:lnTo>
                    <a:pt x="0" y="10286984"/>
                  </a:lnTo>
                  <a:lnTo>
                    <a:pt x="0" y="0"/>
                  </a:lnTo>
                  <a:lnTo>
                    <a:pt x="4362460" y="0"/>
                  </a:lnTo>
                  <a:lnTo>
                    <a:pt x="4362460" y="10286984"/>
                  </a:lnTo>
                  <a:close/>
                </a:path>
              </a:pathLst>
            </a:custGeom>
            <a:solidFill>
              <a:srgbClr val="010E66">
                <a:alpha val="5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5619" y="3121486"/>
              <a:ext cx="2609850" cy="723900"/>
            </a:xfrm>
            <a:custGeom>
              <a:avLst/>
              <a:gdLst/>
              <a:ahLst/>
              <a:cxnLst/>
              <a:rect l="l" t="t" r="r" b="b"/>
              <a:pathLst>
                <a:path w="2609850" h="723900">
                  <a:moveTo>
                    <a:pt x="260985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609850" y="0"/>
                  </a:lnTo>
                  <a:lnTo>
                    <a:pt x="2609850" y="723900"/>
                  </a:lnTo>
                  <a:close/>
                </a:path>
              </a:pathLst>
            </a:custGeom>
            <a:solidFill>
              <a:srgbClr val="EB3A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9081" y="3090556"/>
            <a:ext cx="1339215" cy="622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00" spc="-225">
                <a:latin typeface="Trebuchet MS"/>
                <a:cs typeface="Trebuchet MS"/>
              </a:rPr>
              <a:t>Part</a:t>
            </a:r>
            <a:r>
              <a:rPr dirty="0" sz="3900" spc="-290">
                <a:latin typeface="Trebuchet MS"/>
                <a:cs typeface="Trebuchet MS"/>
              </a:rPr>
              <a:t> </a:t>
            </a:r>
            <a:r>
              <a:rPr dirty="0" sz="3900" spc="120">
                <a:latin typeface="Trebuchet MS"/>
                <a:cs typeface="Trebuchet MS"/>
              </a:rPr>
              <a:t>2</a:t>
            </a:r>
            <a:r>
              <a:rPr dirty="0" sz="2400" spc="12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644" y="3841414"/>
            <a:ext cx="11972925" cy="4133850"/>
          </a:xfrm>
          <a:custGeom>
            <a:avLst/>
            <a:gdLst/>
            <a:ahLst/>
            <a:cxnLst/>
            <a:rect l="l" t="t" r="r" b="b"/>
            <a:pathLst>
              <a:path w="11972925" h="4133850">
                <a:moveTo>
                  <a:pt x="11972895" y="4133833"/>
                </a:moveTo>
                <a:lnTo>
                  <a:pt x="0" y="4133833"/>
                </a:lnTo>
                <a:lnTo>
                  <a:pt x="0" y="0"/>
                </a:lnTo>
                <a:lnTo>
                  <a:pt x="11972895" y="0"/>
                </a:lnTo>
                <a:lnTo>
                  <a:pt x="11972895" y="4133833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9"/>
              <a:t>Logic </a:t>
            </a:r>
            <a:r>
              <a:rPr dirty="0" spc="-340"/>
              <a:t>and</a:t>
            </a:r>
            <a:r>
              <a:rPr dirty="0" spc="-1100"/>
              <a:t> </a:t>
            </a:r>
            <a:r>
              <a:rPr dirty="0" spc="35"/>
              <a:t>Code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6000" y="5537189"/>
            <a:ext cx="8494395" cy="2077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450" spc="-655">
                <a:solidFill>
                  <a:srgbClr val="FFFFFF"/>
                </a:solidFill>
                <a:latin typeface="Trebuchet MS"/>
                <a:cs typeface="Trebuchet MS"/>
              </a:rPr>
              <a:t>Explaination</a:t>
            </a:r>
            <a:endParaRPr sz="134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448901" y="3841427"/>
            <a:ext cx="4838700" cy="4133850"/>
            <a:chOff x="13448901" y="3841427"/>
            <a:chExt cx="4838700" cy="4133850"/>
          </a:xfrm>
        </p:grpSpPr>
        <p:sp>
          <p:nvSpPr>
            <p:cNvPr id="13" name="object 13"/>
            <p:cNvSpPr/>
            <p:nvPr/>
          </p:nvSpPr>
          <p:spPr>
            <a:xfrm>
              <a:off x="13448901" y="3841427"/>
              <a:ext cx="4838700" cy="4133850"/>
            </a:xfrm>
            <a:custGeom>
              <a:avLst/>
              <a:gdLst/>
              <a:ahLst/>
              <a:cxnLst/>
              <a:rect l="l" t="t" r="r" b="b"/>
              <a:pathLst>
                <a:path w="4838700" h="4133850">
                  <a:moveTo>
                    <a:pt x="4838694" y="4133799"/>
                  </a:moveTo>
                  <a:lnTo>
                    <a:pt x="0" y="4133799"/>
                  </a:lnTo>
                  <a:lnTo>
                    <a:pt x="0" y="0"/>
                  </a:lnTo>
                  <a:lnTo>
                    <a:pt x="4838694" y="0"/>
                  </a:lnTo>
                  <a:lnTo>
                    <a:pt x="4838694" y="4133799"/>
                  </a:lnTo>
                  <a:close/>
                </a:path>
              </a:pathLst>
            </a:custGeom>
            <a:solidFill>
              <a:srgbClr val="000000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802533" y="4744720"/>
              <a:ext cx="4216155" cy="31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97808" y="5305226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97808" y="6238676"/>
              <a:ext cx="104775" cy="104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097808" y="6705401"/>
              <a:ext cx="104775" cy="104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364904" y="5051109"/>
            <a:ext cx="2794000" cy="191008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30"/>
              </a:spcBef>
            </a:pPr>
            <a:r>
              <a:rPr dirty="0" sz="3150" spc="5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315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40">
                <a:solidFill>
                  <a:srgbClr val="FFFFFF"/>
                </a:solidFill>
                <a:latin typeface="Arial"/>
                <a:cs typeface="Arial"/>
              </a:rPr>
              <a:t>Oriented  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150" spc="45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455">
                <a:solidFill>
                  <a:srgbClr val="FFFFFF"/>
                </a:solidFill>
                <a:latin typeface="Arial"/>
                <a:cs typeface="Arial"/>
              </a:rPr>
              <a:t>++  </a:t>
            </a:r>
            <a:r>
              <a:rPr dirty="0" sz="3150" spc="5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dirty="0" sz="3150" spc="-75">
                <a:solidFill>
                  <a:srgbClr val="FFFFFF"/>
                </a:solidFill>
                <a:latin typeface="Arial"/>
                <a:cs typeface="Arial"/>
              </a:rPr>
              <a:t>Collision  </a:t>
            </a:r>
            <a:r>
              <a:rPr dirty="0" sz="3150" spc="-12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dirty="0" sz="315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19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525000" cy="10287000"/>
            <a:chOff x="0" y="0"/>
            <a:chExt cx="9525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52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76487" y="1934985"/>
              <a:ext cx="447675" cy="3209925"/>
            </a:xfrm>
            <a:custGeom>
              <a:avLst/>
              <a:gdLst/>
              <a:ahLst/>
              <a:cxnLst/>
              <a:rect l="l" t="t" r="r" b="b"/>
              <a:pathLst>
                <a:path w="447675" h="3209925">
                  <a:moveTo>
                    <a:pt x="447675" y="3209865"/>
                  </a:moveTo>
                  <a:lnTo>
                    <a:pt x="0" y="3209865"/>
                  </a:lnTo>
                  <a:lnTo>
                    <a:pt x="0" y="0"/>
                  </a:lnTo>
                  <a:lnTo>
                    <a:pt x="447675" y="0"/>
                  </a:lnTo>
                  <a:lnTo>
                    <a:pt x="447675" y="32098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3228990" y="0"/>
            <a:ext cx="5057789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24481" y="5103185"/>
            <a:ext cx="2905125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25" b="1">
                <a:solidFill>
                  <a:srgbClr val="FFFFFF"/>
                </a:solidFill>
                <a:latin typeface="Roboto"/>
                <a:cs typeface="Roboto"/>
              </a:rPr>
              <a:t>OBJECT</a:t>
            </a: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235" b="1">
                <a:solidFill>
                  <a:srgbClr val="FFFFFF"/>
                </a:solidFill>
                <a:latin typeface="Roboto"/>
                <a:cs typeface="Roboto"/>
              </a:rPr>
              <a:t>ORIENTED</a:t>
            </a: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270" b="1">
                <a:solidFill>
                  <a:srgbClr val="FFFFFF"/>
                </a:solidFill>
                <a:latin typeface="Roboto"/>
                <a:cs typeface="Roboto"/>
              </a:rPr>
              <a:t>PROGRAMMIN</a:t>
            </a:r>
            <a:r>
              <a:rPr dirty="0" sz="2700" b="1">
                <a:solidFill>
                  <a:srgbClr val="FFFFFF"/>
                </a:solidFill>
                <a:latin typeface="Roboto"/>
                <a:cs typeface="Roboto"/>
              </a:rPr>
              <a:t>G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24481" y="4058284"/>
            <a:ext cx="192595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635" b="1">
                <a:latin typeface="Verdana"/>
                <a:cs typeface="Verdana"/>
              </a:rPr>
              <a:t>OO</a:t>
            </a:r>
            <a:r>
              <a:rPr dirty="0" sz="4850" spc="175" b="1">
                <a:latin typeface="Verdana"/>
                <a:cs typeface="Verdana"/>
              </a:rPr>
              <a:t>P</a:t>
            </a:r>
            <a:r>
              <a:rPr dirty="0" sz="4850" spc="-250" b="1">
                <a:latin typeface="Verdana"/>
                <a:cs typeface="Verdana"/>
              </a:rPr>
              <a:t>:</a:t>
            </a:r>
            <a:endParaRPr sz="4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14299"/>
            <a:ext cx="18288000" cy="10058400"/>
            <a:chOff x="0" y="114299"/>
            <a:chExt cx="18288000" cy="10058400"/>
          </a:xfrm>
        </p:grpSpPr>
        <p:sp>
          <p:nvSpPr>
            <p:cNvPr id="4" name="object 4"/>
            <p:cNvSpPr/>
            <p:nvPr/>
          </p:nvSpPr>
          <p:spPr>
            <a:xfrm>
              <a:off x="0" y="114299"/>
              <a:ext cx="18287999" cy="10058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35483" y="2246464"/>
              <a:ext cx="7452995" cy="4648200"/>
            </a:xfrm>
            <a:custGeom>
              <a:avLst/>
              <a:gdLst/>
              <a:ahLst/>
              <a:cxnLst/>
              <a:rect l="l" t="t" r="r" b="b"/>
              <a:pathLst>
                <a:path w="7452994" h="4648200">
                  <a:moveTo>
                    <a:pt x="0" y="2321969"/>
                  </a:moveTo>
                  <a:lnTo>
                    <a:pt x="1513975" y="0"/>
                  </a:lnTo>
                  <a:lnTo>
                    <a:pt x="7452516" y="0"/>
                  </a:lnTo>
                  <a:lnTo>
                    <a:pt x="7452516" y="4648199"/>
                  </a:lnTo>
                  <a:lnTo>
                    <a:pt x="1513975" y="4648199"/>
                  </a:lnTo>
                  <a:lnTo>
                    <a:pt x="0" y="2321969"/>
                  </a:lnTo>
                  <a:close/>
                </a:path>
              </a:pathLst>
            </a:custGeom>
            <a:solidFill>
              <a:srgbClr val="8EA5D5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188767" y="3782532"/>
            <a:ext cx="3691254" cy="215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25" b="1">
                <a:solidFill>
                  <a:srgbClr val="FFFFFF"/>
                </a:solidFill>
                <a:latin typeface="Roboto"/>
                <a:cs typeface="Roboto"/>
              </a:rPr>
              <a:t>OBJECT</a:t>
            </a: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235" b="1">
                <a:solidFill>
                  <a:srgbClr val="FFFFFF"/>
                </a:solidFill>
                <a:latin typeface="Roboto"/>
                <a:cs typeface="Roboto"/>
              </a:rPr>
              <a:t>ORIENTED</a:t>
            </a: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245" b="1">
                <a:solidFill>
                  <a:srgbClr val="FFFFFF"/>
                </a:solidFill>
                <a:latin typeface="Roboto"/>
                <a:cs typeface="Roboto"/>
              </a:rPr>
              <a:t>PROGRAMMING</a:t>
            </a:r>
            <a:endParaRPr sz="2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tabLst>
                <a:tab pos="262890" algn="l"/>
              </a:tabLst>
            </a:pPr>
            <a:r>
              <a:rPr dirty="0" sz="2700" b="1">
                <a:solidFill>
                  <a:srgbClr val="FFFFFF"/>
                </a:solidFill>
                <a:latin typeface="Roboto"/>
                <a:cs typeface="Roboto"/>
              </a:rPr>
              <a:t>:	</a:t>
            </a:r>
            <a:r>
              <a:rPr dirty="0" sz="2700" spc="270" b="1">
                <a:solidFill>
                  <a:srgbClr val="FFFFFF"/>
                </a:solidFill>
                <a:latin typeface="Roboto"/>
                <a:cs typeface="Roboto"/>
              </a:rPr>
              <a:t>IMPLEMENTATIO</a:t>
            </a:r>
            <a:r>
              <a:rPr dirty="0" sz="2700" b="1">
                <a:solidFill>
                  <a:srgbClr val="FFFFFF"/>
                </a:solidFill>
                <a:latin typeface="Roboto"/>
                <a:cs typeface="Roboto"/>
              </a:rPr>
              <a:t>N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88767" y="2879745"/>
            <a:ext cx="164782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635" b="1">
                <a:latin typeface="Verdana"/>
                <a:cs typeface="Verdana"/>
              </a:rPr>
              <a:t>OO</a:t>
            </a:r>
            <a:r>
              <a:rPr dirty="0" sz="4850" spc="-310" b="1">
                <a:latin typeface="Verdana"/>
                <a:cs typeface="Verdana"/>
              </a:rPr>
              <a:t>P</a:t>
            </a:r>
            <a:endParaRPr sz="4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35757"/>
            <a:ext cx="18287999" cy="784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2305" algn="l"/>
              </a:tabLst>
            </a:pPr>
            <a:r>
              <a:rPr dirty="0" spc="225"/>
              <a:t>O </a:t>
            </a:r>
            <a:r>
              <a:rPr dirty="0" spc="-785"/>
              <a:t>B </a:t>
            </a:r>
            <a:r>
              <a:rPr dirty="0" spc="-305"/>
              <a:t>J </a:t>
            </a:r>
            <a:r>
              <a:rPr dirty="0" spc="-565"/>
              <a:t>E</a:t>
            </a:r>
            <a:r>
              <a:rPr dirty="0" spc="-490"/>
              <a:t> </a:t>
            </a:r>
            <a:r>
              <a:rPr dirty="0" spc="700"/>
              <a:t>C</a:t>
            </a:r>
            <a:r>
              <a:rPr dirty="0" spc="-335"/>
              <a:t> </a:t>
            </a:r>
            <a:r>
              <a:rPr dirty="0" spc="-900"/>
              <a:t>T	</a:t>
            </a:r>
            <a:r>
              <a:rPr dirty="0" spc="700"/>
              <a:t>C</a:t>
            </a:r>
            <a:r>
              <a:rPr dirty="0" spc="-350"/>
              <a:t> </a:t>
            </a:r>
            <a:r>
              <a:rPr dirty="0" spc="225"/>
              <a:t>O</a:t>
            </a:r>
            <a:r>
              <a:rPr dirty="0" spc="-350"/>
              <a:t> </a:t>
            </a:r>
            <a:r>
              <a:rPr dirty="0" spc="-360"/>
              <a:t>L</a:t>
            </a:r>
            <a:r>
              <a:rPr dirty="0" spc="-350"/>
              <a:t> </a:t>
            </a:r>
            <a:r>
              <a:rPr dirty="0" spc="-360"/>
              <a:t>L</a:t>
            </a:r>
            <a:r>
              <a:rPr dirty="0" spc="-350"/>
              <a:t> </a:t>
            </a:r>
            <a:r>
              <a:rPr dirty="0" spc="-55"/>
              <a:t>I</a:t>
            </a:r>
            <a:r>
              <a:rPr dirty="0" spc="-350"/>
              <a:t> </a:t>
            </a:r>
            <a:r>
              <a:rPr dirty="0" spc="495"/>
              <a:t>S</a:t>
            </a:r>
            <a:r>
              <a:rPr dirty="0" spc="-350"/>
              <a:t> </a:t>
            </a:r>
            <a:r>
              <a:rPr dirty="0" spc="-55"/>
              <a:t>I</a:t>
            </a:r>
            <a:r>
              <a:rPr dirty="0" spc="-350"/>
              <a:t> </a:t>
            </a:r>
            <a:r>
              <a:rPr dirty="0" spc="225"/>
              <a:t>O</a:t>
            </a:r>
            <a:r>
              <a:rPr dirty="0" spc="-350"/>
              <a:t> </a:t>
            </a:r>
            <a:r>
              <a:rPr dirty="0" spc="-36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4438" y="1519932"/>
            <a:ext cx="2077085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210">
                <a:solidFill>
                  <a:srgbClr val="FFFFFF"/>
                </a:solidFill>
                <a:latin typeface="MathJax_SansSerif"/>
                <a:cs typeface="MathJax_SansSerif"/>
              </a:rPr>
              <a:t>O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210">
                <a:solidFill>
                  <a:srgbClr val="FFFFFF"/>
                </a:solidFill>
                <a:latin typeface="MathJax_SansSerif"/>
                <a:cs typeface="MathJax_SansSerif"/>
              </a:rPr>
              <a:t>b</a:t>
            </a:r>
            <a:r>
              <a:rPr dirty="0" sz="4050" spc="-22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j</a:t>
            </a:r>
            <a:r>
              <a:rPr dirty="0" sz="4050" spc="-22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10">
                <a:solidFill>
                  <a:srgbClr val="FFFFFF"/>
                </a:solidFill>
                <a:latin typeface="MathJax_SansSerif"/>
                <a:cs typeface="MathJax_SansSerif"/>
              </a:rPr>
              <a:t>c</a:t>
            </a:r>
            <a:r>
              <a:rPr dirty="0" sz="4050" spc="-22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t</a:t>
            </a:r>
            <a:endParaRPr sz="4050">
              <a:latin typeface="MathJax_SansSerif"/>
              <a:cs typeface="MathJax_Sans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0310" y="1519932"/>
            <a:ext cx="12266295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000" algn="l"/>
                <a:tab pos="5201920" algn="l"/>
                <a:tab pos="8156575" algn="l"/>
                <a:tab pos="10683875" algn="l"/>
              </a:tabLst>
            </a:pPr>
            <a:r>
              <a:rPr dirty="0" sz="4050" spc="210">
                <a:solidFill>
                  <a:srgbClr val="FFFFFF"/>
                </a:solidFill>
                <a:latin typeface="MathJax_SansSerif"/>
                <a:cs typeface="MathJax_SansSerif"/>
              </a:rPr>
              <a:t>d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t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10">
                <a:solidFill>
                  <a:srgbClr val="FFFFFF"/>
                </a:solidFill>
                <a:latin typeface="MathJax_SansSerif"/>
                <a:cs typeface="MathJax_SansSerif"/>
              </a:rPr>
              <a:t>c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t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MathJax_SansSerif"/>
                <a:cs typeface="MathJax_SansSerif"/>
              </a:rPr>
              <a:t>i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200">
                <a:solidFill>
                  <a:srgbClr val="FFFFFF"/>
                </a:solidFill>
                <a:latin typeface="MathJax_SansSerif"/>
                <a:cs typeface="MathJax_SansSerif"/>
              </a:rPr>
              <a:t>o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35">
                <a:solidFill>
                  <a:srgbClr val="FFFFFF"/>
                </a:solidFill>
                <a:latin typeface="MathJax_SansSerif"/>
                <a:cs typeface="MathJax_SansSerif"/>
              </a:rPr>
              <a:t>n	u </a:t>
            </a:r>
            <a:r>
              <a:rPr dirty="0" sz="4050" spc="75">
                <a:solidFill>
                  <a:srgbClr val="FFFFFF"/>
                </a:solidFill>
                <a:latin typeface="MathJax_SansSerif"/>
                <a:cs typeface="MathJax_SansSerif"/>
              </a:rPr>
              <a:t>s </a:t>
            </a:r>
            <a:r>
              <a:rPr dirty="0" sz="4050" spc="-45">
                <a:solidFill>
                  <a:srgbClr val="FFFFFF"/>
                </a:solidFill>
                <a:latin typeface="MathJax_SansSerif"/>
                <a:cs typeface="MathJax_SansSerif"/>
              </a:rPr>
              <a:t>i</a:t>
            </a:r>
            <a:r>
              <a:rPr dirty="0" sz="4050" spc="-64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35">
                <a:solidFill>
                  <a:srgbClr val="FFFFFF"/>
                </a:solidFill>
                <a:latin typeface="MathJax_SansSerif"/>
                <a:cs typeface="MathJax_SansSerif"/>
              </a:rPr>
              <a:t>n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05">
                <a:solidFill>
                  <a:srgbClr val="FFFFFF"/>
                </a:solidFill>
                <a:latin typeface="MathJax_SansSerif"/>
                <a:cs typeface="MathJax_SansSerif"/>
              </a:rPr>
              <a:t>g	</a:t>
            </a:r>
            <a:r>
              <a:rPr dirty="0" sz="4050" spc="210">
                <a:solidFill>
                  <a:srgbClr val="FFFFFF"/>
                </a:solidFill>
                <a:latin typeface="MathJax_SansSerif"/>
                <a:cs typeface="MathJax_SansSerif"/>
              </a:rPr>
              <a:t>d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MathJax_SansSerif"/>
                <a:cs typeface="MathJax_SansSerif"/>
              </a:rPr>
              <a:t>i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75">
                <a:solidFill>
                  <a:srgbClr val="FFFFFF"/>
                </a:solidFill>
                <a:latin typeface="MathJax_SansSerif"/>
                <a:cs typeface="MathJax_SansSerif"/>
              </a:rPr>
              <a:t>s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t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60">
                <a:solidFill>
                  <a:srgbClr val="FFFFFF"/>
                </a:solidFill>
                <a:latin typeface="MathJax_SansSerif"/>
                <a:cs typeface="MathJax_SansSerif"/>
              </a:rPr>
              <a:t>a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35">
                <a:solidFill>
                  <a:srgbClr val="FFFFFF"/>
                </a:solidFill>
                <a:latin typeface="MathJax_SansSerif"/>
                <a:cs typeface="MathJax_SansSerif"/>
              </a:rPr>
              <a:t>n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10">
                <a:solidFill>
                  <a:srgbClr val="FFFFFF"/>
                </a:solidFill>
                <a:latin typeface="MathJax_SansSerif"/>
                <a:cs typeface="MathJax_SansSerif"/>
              </a:rPr>
              <a:t>c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	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t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r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60">
                <a:solidFill>
                  <a:srgbClr val="FFFFFF"/>
                </a:solidFill>
                <a:latin typeface="MathJax_SansSerif"/>
                <a:cs typeface="MathJax_SansSerif"/>
              </a:rPr>
              <a:t>a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10">
                <a:solidFill>
                  <a:srgbClr val="FFFFFF"/>
                </a:solidFill>
                <a:latin typeface="MathJax_SansSerif"/>
                <a:cs typeface="MathJax_SansSerif"/>
              </a:rPr>
              <a:t>c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MathJax_SansSerif"/>
                <a:cs typeface="MathJax_SansSerif"/>
              </a:rPr>
              <a:t>i</a:t>
            </a:r>
            <a:r>
              <a:rPr dirty="0" sz="4050" spc="-204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35">
                <a:solidFill>
                  <a:srgbClr val="FFFFFF"/>
                </a:solidFill>
                <a:latin typeface="MathJax_SansSerif"/>
                <a:cs typeface="MathJax_SansSerif"/>
              </a:rPr>
              <a:t>n</a:t>
            </a:r>
            <a:r>
              <a:rPr dirty="0" sz="4050" spc="-200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05">
                <a:solidFill>
                  <a:srgbClr val="FFFFFF"/>
                </a:solidFill>
                <a:latin typeface="MathJax_SansSerif"/>
                <a:cs typeface="MathJax_SansSerif"/>
              </a:rPr>
              <a:t>g	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50">
                <a:solidFill>
                  <a:srgbClr val="FFFFFF"/>
                </a:solidFill>
                <a:latin typeface="MathJax_SansSerif"/>
                <a:cs typeface="MathJax_SansSerif"/>
              </a:rPr>
              <a:t>v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r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50">
                <a:solidFill>
                  <a:srgbClr val="FFFFFF"/>
                </a:solidFill>
                <a:latin typeface="MathJax_SansSerif"/>
                <a:cs typeface="MathJax_SansSerif"/>
              </a:rPr>
              <a:t>y</a:t>
            </a:r>
            <a:endParaRPr sz="4050">
              <a:latin typeface="MathJax_SansSerif"/>
              <a:cs typeface="MathJax_Sans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5509" y="1519932"/>
            <a:ext cx="1737995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140">
                <a:solidFill>
                  <a:srgbClr val="FFFFFF"/>
                </a:solidFill>
                <a:latin typeface="MathJax_SansSerif"/>
                <a:cs typeface="MathJax_SansSerif"/>
              </a:rPr>
              <a:t>f</a:t>
            </a:r>
            <a:r>
              <a:rPr dirty="0" sz="4050" spc="-229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r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360">
                <a:solidFill>
                  <a:srgbClr val="FFFFFF"/>
                </a:solidFill>
                <a:latin typeface="MathJax_SansSerif"/>
                <a:cs typeface="MathJax_SansSerif"/>
              </a:rPr>
              <a:t>a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-130">
                <a:solidFill>
                  <a:srgbClr val="FFFFFF"/>
                </a:solidFill>
                <a:latin typeface="MathJax_SansSerif"/>
                <a:cs typeface="MathJax_SansSerif"/>
              </a:rPr>
              <a:t>m</a:t>
            </a:r>
            <a:r>
              <a:rPr dirty="0" sz="4050" spc="-22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050" spc="405">
                <a:solidFill>
                  <a:srgbClr val="FFFFFF"/>
                </a:solidFill>
                <a:latin typeface="MathJax_SansSerif"/>
                <a:cs typeface="MathJax_SansSerif"/>
              </a:rPr>
              <a:t>e</a:t>
            </a:r>
            <a:endParaRPr sz="4050">
              <a:latin typeface="MathJax_SansSerif"/>
              <a:cs typeface="MathJax_Sans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Atharva Bhosale</dc:creator>
  <cp:keywords>DAEwjTIQGcE,BAEij5flN4Y</cp:keywords>
  <dc:title>CGL mini project: Space Invaders Game</dc:title>
  <dcterms:created xsi:type="dcterms:W3CDTF">2021-11-24T15:06:57Z</dcterms:created>
  <dcterms:modified xsi:type="dcterms:W3CDTF">2021-11-24T15:06:57Z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2021-11-24T00:00:00Z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2021-11-24T00:00:00Z</vt:filetime>
  </property>
</Properties>
</file>