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28"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4" name=""/>
        <p:cNvGrpSpPr/>
        <p:nvPr/>
      </p:nvGrpSpPr>
      <p:grpSpPr>
        <a:xfrm>
          <a:off x="0" y="0"/>
          <a:ext cx="0" cy="0"/>
          <a:chOff x="0" y="0"/>
          <a:chExt cx="0" cy="0"/>
        </a:xfrm>
      </p:grpSpPr>
      <p:sp>
        <p:nvSpPr>
          <p:cNvPr id="1048604"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605"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06" name="Date Placeholder 3"/>
          <p:cNvSpPr>
            <a:spLocks noGrp="1"/>
          </p:cNvSpPr>
          <p:nvPr>
            <p:ph type="dt" sz="half" idx="10"/>
          </p:nvPr>
        </p:nvSpPr>
        <p:spPr/>
        <p:txBody>
          <a:bodyPr/>
          <a:p>
            <a:fld id="{48A87A34-81AB-432B-8DAE-1953F412C126}" type="datetimeFigureOut">
              <a:rPr dirty="0" lang="en-US"/>
              <a:t>7/23/2021</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37" name=""/>
        <p:cNvGrpSpPr/>
        <p:nvPr/>
      </p:nvGrpSpPr>
      <p:grpSpPr>
        <a:xfrm>
          <a:off x="0" y="0"/>
          <a:ext cx="0" cy="0"/>
          <a:chOff x="0" y="0"/>
          <a:chExt cx="0" cy="0"/>
        </a:xfrm>
      </p:grpSpPr>
      <p:sp>
        <p:nvSpPr>
          <p:cNvPr id="1048581"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582"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583"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584" name="Date Placeholder 4"/>
          <p:cNvSpPr>
            <a:spLocks noGrp="1"/>
          </p:cNvSpPr>
          <p:nvPr>
            <p:ph type="dt" sz="half" idx="10"/>
          </p:nvPr>
        </p:nvSpPr>
        <p:spPr/>
        <p:txBody>
          <a:bodyPr/>
          <a:p>
            <a:fld id="{48A87A34-81AB-432B-8DAE-1953F412C126}" type="datetimeFigureOut">
              <a:rPr dirty="0" lang="en-US"/>
              <a:t>7/23/2021</a:t>
            </a:fld>
            <a:endParaRPr dirty="0" lang="en-US"/>
          </a:p>
        </p:txBody>
      </p:sp>
      <p:sp>
        <p:nvSpPr>
          <p:cNvPr id="1048585" name="Footer Placeholder 5"/>
          <p:cNvSpPr>
            <a:spLocks noGrp="1"/>
          </p:cNvSpPr>
          <p:nvPr>
            <p:ph type="ftr" sz="quarter" idx="11"/>
          </p:nvPr>
        </p:nvSpPr>
        <p:spPr/>
        <p:txBody>
          <a:bodyPr/>
          <a:p>
            <a:endParaRPr dirty="0" lang="en-US"/>
          </a:p>
        </p:txBody>
      </p:sp>
      <p:sp>
        <p:nvSpPr>
          <p:cNvPr id="104858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6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6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p>
            <a:fld id="{48A87A34-81AB-432B-8DAE-1953F412C126}" type="datetimeFigureOut">
              <a:rPr dirty="0" lang="en-US"/>
              <a:t>7/23/2021</a:t>
            </a:fld>
            <a:endParaRPr dirty="0" lang="en-US"/>
          </a:p>
        </p:txBody>
      </p:sp>
      <p:sp>
        <p:nvSpPr>
          <p:cNvPr id="1048666" name="Footer Placeholder 5"/>
          <p:cNvSpPr>
            <a:spLocks noGrp="1"/>
          </p:cNvSpPr>
          <p:nvPr>
            <p:ph type="ftr" sz="quarter" idx="11"/>
          </p:nvPr>
        </p:nvSpPr>
        <p:spPr/>
        <p:txBody>
          <a:bodyPr/>
          <a:p>
            <a:endParaRPr dirty="0" lang="en-US"/>
          </a:p>
        </p:txBody>
      </p:sp>
      <p:sp>
        <p:nvSpPr>
          <p:cNvPr id="104866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8" name=""/>
        <p:cNvGrpSpPr/>
        <p:nvPr/>
      </p:nvGrpSpPr>
      <p:grpSpPr>
        <a:xfrm>
          <a:off x="0" y="0"/>
          <a:ext cx="0" cy="0"/>
          <a:chOff x="0" y="0"/>
          <a:chExt cx="0" cy="0"/>
        </a:xfrm>
      </p:grpSpPr>
      <p:sp>
        <p:nvSpPr>
          <p:cNvPr id="1048703"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704"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48A87A34-81AB-432B-8DAE-1953F412C126}" type="datetimeFigureOut">
              <a:rPr dirty="0" lang="en-US"/>
              <a:t>7/23/2021</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09"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0"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5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5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p>
            <a:fld id="{48A87A34-81AB-432B-8DAE-1953F412C126}" type="datetimeFigureOut">
              <a:rPr dirty="0" lang="en-US"/>
              <a:t>7/23/2021</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4" name=""/>
        <p:cNvGrpSpPr/>
        <p:nvPr/>
      </p:nvGrpSpPr>
      <p:grpSpPr>
        <a:xfrm>
          <a:off x="0" y="0"/>
          <a:ext cx="0" cy="0"/>
          <a:chOff x="0" y="0"/>
          <a:chExt cx="0" cy="0"/>
        </a:xfrm>
      </p:grpSpPr>
      <p:sp>
        <p:nvSpPr>
          <p:cNvPr id="1048635"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36"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7"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1"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2"/>
          <p:cNvSpPr>
            <a:spLocks noGrp="1"/>
          </p:cNvSpPr>
          <p:nvPr>
            <p:ph type="dt" sz="half" idx="10"/>
          </p:nvPr>
        </p:nvSpPr>
        <p:spPr/>
        <p:txBody>
          <a:bodyPr/>
          <a:p>
            <a:fld id="{48A87A34-81AB-432B-8DAE-1953F412C126}" type="datetimeFigureOut">
              <a:rPr dirty="0" lang="en-US"/>
              <a:t>7/23/2021</a:t>
            </a:fld>
            <a:endParaRPr dirty="0" lang="en-US"/>
          </a:p>
        </p:txBody>
      </p:sp>
      <p:sp>
        <p:nvSpPr>
          <p:cNvPr id="1048643" name="Footer Placeholder 3"/>
          <p:cNvSpPr>
            <a:spLocks noGrp="1"/>
          </p:cNvSpPr>
          <p:nvPr>
            <p:ph type="ftr" sz="quarter" idx="11"/>
          </p:nvPr>
        </p:nvSpPr>
        <p:spPr/>
        <p:txBody>
          <a:bodyPr/>
          <a:p>
            <a:endParaRPr dirty="0" lang="en-US"/>
          </a:p>
        </p:txBody>
      </p:sp>
      <p:sp>
        <p:nvSpPr>
          <p:cNvPr id="1048644"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64" name=""/>
        <p:cNvGrpSpPr/>
        <p:nvPr/>
      </p:nvGrpSpPr>
      <p:grpSpPr>
        <a:xfrm>
          <a:off x="0" y="0"/>
          <a:ext cx="0" cy="0"/>
          <a:chOff x="0" y="0"/>
          <a:chExt cx="0" cy="0"/>
        </a:xfrm>
      </p:grpSpPr>
      <p:sp>
        <p:nvSpPr>
          <p:cNvPr id="104867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7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4" name="Date Placeholder 2"/>
          <p:cNvSpPr>
            <a:spLocks noGrp="1"/>
          </p:cNvSpPr>
          <p:nvPr>
            <p:ph type="dt" sz="half" idx="10"/>
          </p:nvPr>
        </p:nvSpPr>
        <p:spPr/>
        <p:txBody>
          <a:bodyPr/>
          <a:p>
            <a:fld id="{48A87A34-81AB-432B-8DAE-1953F412C126}" type="datetimeFigureOut">
              <a:rPr dirty="0" lang="en-US"/>
              <a:t>7/23/2021</a:t>
            </a:fld>
            <a:endParaRPr dirty="0" lang="en-US"/>
          </a:p>
        </p:txBody>
      </p:sp>
      <p:sp>
        <p:nvSpPr>
          <p:cNvPr id="1048685" name="Footer Placeholder 3"/>
          <p:cNvSpPr>
            <a:spLocks noGrp="1"/>
          </p:cNvSpPr>
          <p:nvPr>
            <p:ph type="ftr" sz="quarter" idx="11"/>
          </p:nvPr>
        </p:nvSpPr>
        <p:spPr/>
        <p:txBody>
          <a:bodyPr/>
          <a:p>
            <a:endParaRPr dirty="0" lang="en-US"/>
          </a:p>
        </p:txBody>
      </p:sp>
      <p:sp>
        <p:nvSpPr>
          <p:cNvPr id="1048686"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0" name=""/>
        <p:cNvGrpSpPr/>
        <p:nvPr/>
      </p:nvGrpSpPr>
      <p:grpSpPr>
        <a:xfrm>
          <a:off x="0" y="0"/>
          <a:ext cx="0" cy="0"/>
          <a:chOff x="0" y="0"/>
          <a:chExt cx="0" cy="0"/>
        </a:xfrm>
      </p:grpSpPr>
      <p:sp>
        <p:nvSpPr>
          <p:cNvPr id="1048717" name="Title 1"/>
          <p:cNvSpPr>
            <a:spLocks noGrp="1"/>
          </p:cNvSpPr>
          <p:nvPr>
            <p:ph type="title"/>
          </p:nvPr>
        </p:nvSpPr>
        <p:spPr/>
        <p:txBody>
          <a:bodyPr/>
          <a:p>
            <a:r>
              <a:rPr lang="en-US"/>
              <a:t>Click to edit Master title style</a:t>
            </a:r>
            <a:endParaRPr dirty="0" lang="en-US"/>
          </a:p>
        </p:txBody>
      </p:sp>
      <p:sp>
        <p:nvSpPr>
          <p:cNvPr id="104871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Date Placeholder 3"/>
          <p:cNvSpPr>
            <a:spLocks noGrp="1"/>
          </p:cNvSpPr>
          <p:nvPr>
            <p:ph type="dt" sz="half" idx="10"/>
          </p:nvPr>
        </p:nvSpPr>
        <p:spPr/>
        <p:txBody>
          <a:bodyPr/>
          <a:p>
            <a:fld id="{48A87A34-81AB-432B-8DAE-1953F412C126}" type="datetimeFigureOut">
              <a:rPr dirty="0" lang="en-US"/>
              <a:t>7/23/2021</a:t>
            </a:fld>
            <a:endParaRPr dirty="0" lang="en-US"/>
          </a:p>
        </p:txBody>
      </p:sp>
      <p:sp>
        <p:nvSpPr>
          <p:cNvPr id="1048720" name="Footer Placeholder 4"/>
          <p:cNvSpPr>
            <a:spLocks noGrp="1"/>
          </p:cNvSpPr>
          <p:nvPr>
            <p:ph type="ftr" sz="quarter" idx="11"/>
          </p:nvPr>
        </p:nvSpPr>
        <p:spPr/>
        <p:txBody>
          <a:bodyPr/>
          <a:p>
            <a:endParaRPr dirty="0" lang="en-US"/>
          </a:p>
        </p:txBody>
      </p:sp>
      <p:sp>
        <p:nvSpPr>
          <p:cNvPr id="1048721"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698"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99"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10"/>
          </p:nvPr>
        </p:nvSpPr>
        <p:spPr/>
        <p:txBody>
          <a:bodyPr/>
          <a:p>
            <a:fld id="{48A87A34-81AB-432B-8DAE-1953F412C126}" type="datetimeFigureOut">
              <a:rPr dirty="0" lang="en-US"/>
              <a:t>7/23/2021</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dirty="0" lang="en-US"/>
          </a:p>
        </p:txBody>
      </p:sp>
      <p:sp>
        <p:nvSpPr>
          <p:cNvPr id="104859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7" name="Date Placeholder 3"/>
          <p:cNvSpPr>
            <a:spLocks noGrp="1"/>
          </p:cNvSpPr>
          <p:nvPr>
            <p:ph type="dt" sz="half" idx="10"/>
          </p:nvPr>
        </p:nvSpPr>
        <p:spPr/>
        <p:txBody>
          <a:bodyPr/>
          <a:p>
            <a:fld id="{48A87A34-81AB-432B-8DAE-1953F412C126}" type="datetimeFigureOut">
              <a:rPr dirty="0" lang="en-US"/>
              <a:t>7/23/2021</a:t>
            </a:fld>
            <a:endParaRPr dirty="0" lang="en-US"/>
          </a:p>
        </p:txBody>
      </p:sp>
      <p:sp>
        <p:nvSpPr>
          <p:cNvPr id="1048598" name="Footer Placeholder 4"/>
          <p:cNvSpPr>
            <a:spLocks noGrp="1"/>
          </p:cNvSpPr>
          <p:nvPr>
            <p:ph type="ftr" sz="quarter" idx="11"/>
          </p:nvPr>
        </p:nvSpPr>
        <p:spPr/>
        <p:txBody>
          <a:bodyPr/>
          <a:p>
            <a:endParaRPr dirty="0" lang="en-US"/>
          </a:p>
        </p:txBody>
      </p:sp>
      <p:sp>
        <p:nvSpPr>
          <p:cNvPr id="1048599"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21"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22"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3" name="Date Placeholder 3"/>
          <p:cNvSpPr>
            <a:spLocks noGrp="1"/>
          </p:cNvSpPr>
          <p:nvPr>
            <p:ph type="dt" sz="half" idx="10"/>
          </p:nvPr>
        </p:nvSpPr>
        <p:spPr/>
        <p:txBody>
          <a:bodyPr/>
          <a:p>
            <a:fld id="{48A87A34-81AB-432B-8DAE-1953F412C126}" type="datetimeFigureOut">
              <a:rPr dirty="0" lang="en-US"/>
              <a:t>7/23/2021</a:t>
            </a:fld>
            <a:endParaRPr dirty="0" lang="en-US"/>
          </a:p>
        </p:txBody>
      </p:sp>
      <p:sp>
        <p:nvSpPr>
          <p:cNvPr id="1048624" name="Footer Placeholder 4"/>
          <p:cNvSpPr>
            <a:spLocks noGrp="1"/>
          </p:cNvSpPr>
          <p:nvPr>
            <p:ph type="ftr" sz="quarter" idx="11"/>
          </p:nvPr>
        </p:nvSpPr>
        <p:spPr/>
        <p:txBody>
          <a:bodyPr/>
          <a:p>
            <a:endParaRPr dirty="0" lang="en-US"/>
          </a:p>
        </p:txBody>
      </p:sp>
      <p:sp>
        <p:nvSpPr>
          <p:cNvPr id="104862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28"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29"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1" name="Date Placeholder 4"/>
          <p:cNvSpPr>
            <a:spLocks noGrp="1"/>
          </p:cNvSpPr>
          <p:nvPr>
            <p:ph type="dt" sz="half" idx="10"/>
          </p:nvPr>
        </p:nvSpPr>
        <p:spPr/>
        <p:txBody>
          <a:bodyPr/>
          <a:p>
            <a:fld id="{48A87A34-81AB-432B-8DAE-1953F412C126}" type="datetimeFigureOut">
              <a:rPr dirty="0" lang="en-US"/>
              <a:t>7/23/2021</a:t>
            </a:fld>
            <a:endParaRPr dirty="0" lang="en-US"/>
          </a:p>
        </p:txBody>
      </p:sp>
      <p:sp>
        <p:nvSpPr>
          <p:cNvPr id="1048632" name="Footer Placeholder 5"/>
          <p:cNvSpPr>
            <a:spLocks noGrp="1"/>
          </p:cNvSpPr>
          <p:nvPr>
            <p:ph type="ftr" sz="quarter" idx="11"/>
          </p:nvPr>
        </p:nvSpPr>
        <p:spPr/>
        <p:txBody>
          <a:bodyPr/>
          <a:p>
            <a:endParaRPr dirty="0" lang="en-US"/>
          </a:p>
        </p:txBody>
      </p:sp>
      <p:sp>
        <p:nvSpPr>
          <p:cNvPr id="104863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87"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88"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6"/>
          <p:cNvSpPr>
            <a:spLocks noGrp="1"/>
          </p:cNvSpPr>
          <p:nvPr>
            <p:ph type="dt" sz="half" idx="10"/>
          </p:nvPr>
        </p:nvSpPr>
        <p:spPr/>
        <p:txBody>
          <a:bodyPr/>
          <a:p>
            <a:fld id="{48A87A34-81AB-432B-8DAE-1953F412C126}" type="datetimeFigureOut">
              <a:rPr dirty="0" lang="en-US"/>
              <a:t>7/23/2021</a:t>
            </a:fld>
            <a:endParaRPr dirty="0" lang="en-US"/>
          </a:p>
        </p:txBody>
      </p:sp>
      <p:sp>
        <p:nvSpPr>
          <p:cNvPr id="1048693" name="Footer Placeholder 7"/>
          <p:cNvSpPr>
            <a:spLocks noGrp="1"/>
          </p:cNvSpPr>
          <p:nvPr>
            <p:ph type="ftr" sz="quarter" idx="11"/>
          </p:nvPr>
        </p:nvSpPr>
        <p:spPr/>
        <p:txBody>
          <a:bodyPr/>
          <a:p>
            <a:endParaRPr dirty="0" lang="en-US"/>
          </a:p>
        </p:txBody>
      </p:sp>
      <p:sp>
        <p:nvSpPr>
          <p:cNvPr id="1048694"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endParaRPr dirty="0" lang="en-US"/>
          </a:p>
        </p:txBody>
      </p:sp>
      <p:sp>
        <p:nvSpPr>
          <p:cNvPr id="1048591" name="Date Placeholder 2"/>
          <p:cNvSpPr>
            <a:spLocks noGrp="1"/>
          </p:cNvSpPr>
          <p:nvPr>
            <p:ph type="dt" sz="half" idx="10"/>
          </p:nvPr>
        </p:nvSpPr>
        <p:spPr/>
        <p:txBody>
          <a:bodyPr/>
          <a:p>
            <a:fld id="{48A87A34-81AB-432B-8DAE-1953F412C126}" type="datetimeFigureOut">
              <a:rPr dirty="0" lang="en-US"/>
              <a:t>7/23/2021</a:t>
            </a:fld>
            <a:endParaRPr dirty="0" lang="en-US"/>
          </a:p>
        </p:txBody>
      </p:sp>
      <p:sp>
        <p:nvSpPr>
          <p:cNvPr id="1048592" name="Footer Placeholder 3"/>
          <p:cNvSpPr>
            <a:spLocks noGrp="1"/>
          </p:cNvSpPr>
          <p:nvPr>
            <p:ph type="ftr" sz="quarter" idx="11"/>
          </p:nvPr>
        </p:nvSpPr>
        <p:spPr/>
        <p:txBody>
          <a:bodyPr/>
          <a:p>
            <a:endParaRPr dirty="0" lang="en-US"/>
          </a:p>
        </p:txBody>
      </p:sp>
      <p:sp>
        <p:nvSpPr>
          <p:cNvPr id="1048593"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695" name="Date Placeholder 1"/>
          <p:cNvSpPr>
            <a:spLocks noGrp="1"/>
          </p:cNvSpPr>
          <p:nvPr>
            <p:ph type="dt" sz="half" idx="10"/>
          </p:nvPr>
        </p:nvSpPr>
        <p:spPr/>
        <p:txBody>
          <a:bodyPr/>
          <a:p>
            <a:fld id="{48A87A34-81AB-432B-8DAE-1953F412C126}" type="datetimeFigureOut">
              <a:rPr dirty="0" lang="en-US"/>
              <a:t>7/23/2021</a:t>
            </a:fld>
            <a:endParaRPr dirty="0" lang="en-US"/>
          </a:p>
        </p:txBody>
      </p:sp>
      <p:sp>
        <p:nvSpPr>
          <p:cNvPr id="1048696" name="Footer Placeholder 2"/>
          <p:cNvSpPr>
            <a:spLocks noGrp="1"/>
          </p:cNvSpPr>
          <p:nvPr>
            <p:ph type="ftr" sz="quarter" idx="11"/>
          </p:nvPr>
        </p:nvSpPr>
        <p:spPr/>
        <p:txBody>
          <a:bodyPr/>
          <a:p>
            <a:endParaRPr dirty="0" lang="en-US"/>
          </a:p>
        </p:txBody>
      </p:sp>
      <p:sp>
        <p:nvSpPr>
          <p:cNvPr id="1048697"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9" name=""/>
        <p:cNvGrpSpPr/>
        <p:nvPr/>
      </p:nvGrpSpPr>
      <p:grpSpPr>
        <a:xfrm>
          <a:off x="0" y="0"/>
          <a:ext cx="0" cy="0"/>
          <a:chOff x="0" y="0"/>
          <a:chExt cx="0" cy="0"/>
        </a:xfrm>
      </p:grpSpPr>
      <p:sp>
        <p:nvSpPr>
          <p:cNvPr id="1048711"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712"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3"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p>
            <a:fld id="{48A87A34-81AB-432B-8DAE-1953F412C126}" type="datetimeFigureOut">
              <a:rPr dirty="0" lang="en-US"/>
              <a:t>7/23/2021</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sp>
        <p:nvSpPr>
          <p:cNvPr id="104866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6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48A87A34-81AB-432B-8DAE-1953F412C126}" type="datetimeFigureOut">
              <a:rPr dirty="0" lang="en-US"/>
              <a:t>7/23/2021</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9"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48A87A34-81AB-432B-8DAE-1953F412C126}" type="datetimeFigureOut">
              <a:rPr dirty="0" lang="en-US"/>
              <a:t>7/23/2021</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0.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87" name=""/>
          <p:cNvSpPr>
            <a:spLocks noGrp="1"/>
          </p:cNvSpPr>
          <p:nvPr>
            <p:ph type="title"/>
          </p:nvPr>
        </p:nvSpPr>
        <p:spPr>
          <a:xfrm>
            <a:off x="3433155" y="1918225"/>
            <a:ext cx="10367564" cy="819355"/>
          </a:xfrm>
        </p:spPr>
        <p:txBody>
          <a:bodyPr>
            <a:normAutofit fontScale="90000"/>
          </a:bodyPr>
          <a:p>
            <a:r>
              <a:rPr lang="en-US"/>
              <a:t>C</a:t>
            </a:r>
            <a:r>
              <a:rPr lang="en-US"/>
              <a:t>m</a:t>
            </a:r>
            <a:r>
              <a:rPr lang="en-US"/>
              <a:t>r</a:t>
            </a:r>
            <a:r>
              <a:rPr lang="en-US"/>
              <a:t> </a:t>
            </a:r>
            <a:r>
              <a:rPr lang="en-US"/>
              <a:t>Institute</a:t>
            </a:r>
            <a:r>
              <a:rPr lang="en-US"/>
              <a:t> </a:t>
            </a:r>
            <a:r>
              <a:rPr lang="en-US"/>
              <a:t>o</a:t>
            </a:r>
            <a:r>
              <a:rPr lang="en-US"/>
              <a:t>f</a:t>
            </a:r>
            <a:r>
              <a:rPr lang="en-US"/>
              <a:t> </a:t>
            </a:r>
            <a:r>
              <a:rPr lang="en-US"/>
              <a:t>technology</a:t>
            </a:r>
            <a:br>
              <a:rPr lang="en-US"/>
            </a:br>
            <a:r>
              <a:rPr lang="en-US"/>
              <a:t>(</a:t>
            </a:r>
            <a:r>
              <a:rPr lang="en-US"/>
              <a:t>U</a:t>
            </a:r>
            <a:r>
              <a:rPr lang="en-US"/>
              <a:t>g</a:t>
            </a:r>
            <a:r>
              <a:rPr lang="en-US"/>
              <a:t>c</a:t>
            </a:r>
            <a:r>
              <a:rPr lang="en-US"/>
              <a:t> </a:t>
            </a:r>
            <a:r>
              <a:rPr lang="en-US"/>
              <a:t>Autonomous</a:t>
            </a:r>
            <a:r>
              <a:rPr lang="en-US"/>
              <a:t>)</a:t>
            </a:r>
            <a:r>
              <a:rPr lang="en-US"/>
              <a:t> </a:t>
            </a:r>
            <a:br>
              <a:rPr lang="en-US"/>
            </a:br>
            <a:endParaRPr lang="en-IN"/>
          </a:p>
        </p:txBody>
      </p:sp>
      <p:pic>
        <p:nvPicPr>
          <p:cNvPr id="2097164" name=""/>
          <p:cNvPicPr>
            <a:picLocks/>
          </p:cNvPicPr>
          <p:nvPr>
            <p:ph type="pic" idx="1"/>
          </p:nvPr>
        </p:nvPicPr>
        <p:blipFill>
          <a:blip xmlns:r="http://schemas.openxmlformats.org/officeDocument/2006/relationships" r:embed="rId1"/>
          <a:srcRect l="19096" t="22708" r="17029" b="14776"/>
          <a:stretch>
            <a:fillRect/>
          </a:stretch>
        </p:blipFill>
        <p:spPr>
          <a:xfrm>
            <a:off x="635167" y="841263"/>
            <a:ext cx="4310347" cy="2973280"/>
          </a:xfrm>
          <a:prstGeom prst="rect"/>
        </p:spPr>
      </p:pic>
      <p:sp>
        <p:nvSpPr>
          <p:cNvPr id="1048589" name=""/>
          <p:cNvSpPr>
            <a:spLocks noGrp="1"/>
          </p:cNvSpPr>
          <p:nvPr>
            <p:ph type="body" sz="half" idx="2"/>
          </p:nvPr>
        </p:nvSpPr>
        <p:spPr>
          <a:xfrm rot="21536860">
            <a:off x="3431154" y="2519830"/>
            <a:ext cx="10365998" cy="7303181"/>
          </a:xfrm>
        </p:spPr>
        <p:txBody>
          <a:bodyPr>
            <a:normAutofit/>
          </a:bodyPr>
          <a:p>
            <a:r>
              <a:rPr sz="2200" lang="en-US"/>
              <a:t>Approv</a:t>
            </a:r>
            <a:r>
              <a:rPr sz="2200" lang="en-US"/>
              <a:t>ed</a:t>
            </a:r>
            <a:r>
              <a:rPr sz="2200" lang="en-US"/>
              <a:t> </a:t>
            </a:r>
            <a:r>
              <a:rPr sz="2200" lang="en-US"/>
              <a:t>b</a:t>
            </a:r>
            <a:r>
              <a:rPr sz="2200" lang="en-US"/>
              <a:t>y</a:t>
            </a:r>
            <a:r>
              <a:rPr sz="2200" lang="en-US"/>
              <a:t> </a:t>
            </a:r>
            <a:r>
              <a:rPr sz="2200" lang="en-US"/>
              <a:t>A</a:t>
            </a:r>
            <a:r>
              <a:rPr sz="2200" lang="en-US"/>
              <a:t>I</a:t>
            </a:r>
            <a:r>
              <a:rPr sz="2200" lang="en-US"/>
              <a:t>C</a:t>
            </a:r>
            <a:r>
              <a:rPr sz="2200" lang="en-US"/>
              <a:t>T</a:t>
            </a:r>
            <a:r>
              <a:rPr sz="2200" lang="en-US"/>
              <a:t>E</a:t>
            </a:r>
            <a:r>
              <a:rPr sz="2200" lang="en-US"/>
              <a:t> </a:t>
            </a:r>
            <a:r>
              <a:rPr sz="2200" lang="en-US"/>
              <a:t>|</a:t>
            </a:r>
            <a:r>
              <a:rPr sz="2200" lang="en-US"/>
              <a:t> </a:t>
            </a:r>
            <a:r>
              <a:rPr sz="2200" lang="en-US"/>
              <a:t>Acciratedd</a:t>
            </a:r>
            <a:r>
              <a:rPr sz="2200" lang="en-US"/>
              <a:t> </a:t>
            </a:r>
            <a:r>
              <a:rPr sz="2200" lang="en-US"/>
              <a:t>b</a:t>
            </a:r>
            <a:r>
              <a:rPr sz="2200" lang="en-US"/>
              <a:t>y</a:t>
            </a:r>
            <a:r>
              <a:rPr sz="2200" lang="en-US"/>
              <a:t> </a:t>
            </a:r>
            <a:r>
              <a:rPr sz="2200" lang="en-US"/>
              <a:t>N</a:t>
            </a:r>
            <a:r>
              <a:rPr sz="2200" lang="en-US"/>
              <a:t>A</a:t>
            </a:r>
            <a:r>
              <a:rPr sz="2200" lang="en-US"/>
              <a:t>A</a:t>
            </a:r>
            <a:r>
              <a:rPr sz="2200" lang="en-US"/>
              <a:t>C</a:t>
            </a:r>
            <a:r>
              <a:rPr sz="2200" lang="en-US"/>
              <a:t> </a:t>
            </a:r>
            <a:r>
              <a:rPr sz="2200" lang="en-US"/>
              <a:t>w</a:t>
            </a:r>
            <a:r>
              <a:rPr sz="2200" lang="en-US"/>
              <a:t>i</a:t>
            </a:r>
            <a:r>
              <a:rPr sz="2200" lang="en-US"/>
              <a:t>t</a:t>
            </a:r>
            <a:r>
              <a:rPr sz="2200" lang="en-US"/>
              <a:t>h</a:t>
            </a:r>
            <a:r>
              <a:rPr sz="2200" lang="en-US"/>
              <a:t> </a:t>
            </a:r>
            <a:r>
              <a:rPr sz="2200" lang="en-US"/>
              <a:t> </a:t>
            </a:r>
            <a:r>
              <a:rPr sz="2200" lang="en-US"/>
              <a:t>'</a:t>
            </a:r>
            <a:r>
              <a:rPr sz="2200" lang="en-US"/>
              <a:t>A</a:t>
            </a:r>
            <a:r>
              <a:rPr sz="2200" lang="en-US"/>
              <a:t>'</a:t>
            </a:r>
            <a:r>
              <a:rPr sz="2200" lang="en-US"/>
              <a:t> </a:t>
            </a:r>
            <a:r>
              <a:rPr sz="2200" lang="en-US"/>
              <a:t>G</a:t>
            </a:r>
            <a:r>
              <a:rPr sz="2200" lang="en-US"/>
              <a:t>r</a:t>
            </a:r>
            <a:r>
              <a:rPr sz="2200" lang="en-US"/>
              <a:t>e</a:t>
            </a:r>
            <a:r>
              <a:rPr sz="2200" lang="en-US"/>
              <a:t>d</a:t>
            </a:r>
            <a:r>
              <a:rPr sz="2200" lang="en-US"/>
              <a:t>e</a:t>
            </a:r>
            <a:endParaRPr sz="2200" lang="en-IN"/>
          </a:p>
          <a:p>
            <a:r>
              <a:rPr sz="2200" lang="en-US"/>
              <a:t>All</a:t>
            </a:r>
            <a:r>
              <a:rPr sz="2200" lang="en-US"/>
              <a:t> </a:t>
            </a:r>
            <a:r>
              <a:rPr sz="2200" lang="en-US"/>
              <a:t>B</a:t>
            </a:r>
            <a:r>
              <a:rPr sz="2200" lang="en-US"/>
              <a:t>.</a:t>
            </a:r>
            <a:r>
              <a:rPr sz="2200" lang="en-US"/>
              <a:t> </a:t>
            </a:r>
            <a:r>
              <a:rPr sz="2200" lang="en-US"/>
              <a:t>T</a:t>
            </a:r>
            <a:r>
              <a:rPr sz="2200" lang="en-US"/>
              <a:t>e</a:t>
            </a:r>
            <a:r>
              <a:rPr sz="2200" lang="en-US"/>
              <a:t>c</a:t>
            </a:r>
            <a:r>
              <a:rPr sz="2200" lang="en-US"/>
              <a:t>h</a:t>
            </a:r>
            <a:r>
              <a:rPr sz="2200" lang="en-US"/>
              <a:t> </a:t>
            </a:r>
            <a:r>
              <a:rPr sz="2200" lang="en-US"/>
              <a:t>program</a:t>
            </a:r>
            <a:r>
              <a:rPr sz="2200" lang="en-US"/>
              <a:t>s</a:t>
            </a:r>
            <a:r>
              <a:rPr sz="2200" lang="en-US"/>
              <a:t> </a:t>
            </a:r>
            <a:r>
              <a:rPr sz="2200" lang="en-US"/>
              <a:t>accirated</a:t>
            </a:r>
            <a:r>
              <a:rPr sz="2200" lang="en-US"/>
              <a:t> </a:t>
            </a:r>
            <a:r>
              <a:rPr sz="2200" lang="en-US"/>
              <a:t>b</a:t>
            </a:r>
            <a:r>
              <a:rPr sz="2200" lang="en-US"/>
              <a:t>y</a:t>
            </a:r>
            <a:r>
              <a:rPr sz="2200" lang="en-US"/>
              <a:t> </a:t>
            </a:r>
            <a:r>
              <a:rPr sz="2200" lang="en-US"/>
              <a:t>N</a:t>
            </a:r>
            <a:r>
              <a:rPr sz="2200" lang="en-US"/>
              <a:t>B</a:t>
            </a:r>
            <a:r>
              <a:rPr sz="2200" lang="en-US"/>
              <a:t>A</a:t>
            </a:r>
            <a:endParaRPr sz="2200" lang="en-IN"/>
          </a:p>
          <a:p>
            <a:endParaRPr sz="16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52" name="Title 1"/>
          <p:cNvSpPr>
            <a:spLocks noGrp="1"/>
          </p:cNvSpPr>
          <p:nvPr>
            <p:ph type="title"/>
          </p:nvPr>
        </p:nvSpPr>
        <p:spPr/>
        <p:txBody>
          <a:bodyPr/>
          <a:p>
            <a:r>
              <a:rPr dirty="0" lang="en-US"/>
              <a:t>RTL AND SIMULATIION RESULT</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6539514" y="1519624"/>
            <a:ext cx="4281996" cy="2731237"/>
          </a:xfrm>
        </p:spPr>
      </p:pic>
      <p:pic>
        <p:nvPicPr>
          <p:cNvPr id="2097158" name="Picture 6"/>
          <p:cNvPicPr>
            <a:picLocks noChangeAspect="1"/>
          </p:cNvPicPr>
          <p:nvPr/>
        </p:nvPicPr>
        <p:blipFill>
          <a:blip xmlns:r="http://schemas.openxmlformats.org/officeDocument/2006/relationships" r:embed="rId2"/>
          <a:stretch>
            <a:fillRect/>
          </a:stretch>
        </p:blipFill>
        <p:spPr>
          <a:xfrm>
            <a:off x="6539515" y="4318986"/>
            <a:ext cx="4281996" cy="2539014"/>
          </a:xfrm>
          <a:prstGeom prst="rect"/>
        </p:spPr>
      </p:pic>
      <p:pic>
        <p:nvPicPr>
          <p:cNvPr id="2097159" name="Picture 8"/>
          <p:cNvPicPr>
            <a:picLocks noChangeAspect="1"/>
          </p:cNvPicPr>
          <p:nvPr/>
        </p:nvPicPr>
        <p:blipFill>
          <a:blip xmlns:r="http://schemas.openxmlformats.org/officeDocument/2006/relationships" r:embed="rId3"/>
          <a:stretch>
            <a:fillRect/>
          </a:stretch>
        </p:blipFill>
        <p:spPr>
          <a:xfrm>
            <a:off x="166071" y="1519624"/>
            <a:ext cx="3848485" cy="2731237"/>
          </a:xfrm>
          <a:prstGeom prst="rect"/>
        </p:spPr>
      </p:pic>
      <p:pic>
        <p:nvPicPr>
          <p:cNvPr id="2097160" name="Picture 10"/>
          <p:cNvPicPr>
            <a:picLocks noChangeAspect="1"/>
          </p:cNvPicPr>
          <p:nvPr/>
        </p:nvPicPr>
        <p:blipFill>
          <a:blip xmlns:r="http://schemas.openxmlformats.org/officeDocument/2006/relationships" r:embed="rId4"/>
          <a:stretch>
            <a:fillRect/>
          </a:stretch>
        </p:blipFill>
        <p:spPr>
          <a:xfrm>
            <a:off x="166071" y="4318986"/>
            <a:ext cx="3848485" cy="273123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53" name="Content Placeholder 2"/>
          <p:cNvSpPr>
            <a:spLocks noGrp="1"/>
          </p:cNvSpPr>
          <p:nvPr>
            <p:ph idx="1"/>
          </p:nvPr>
        </p:nvSpPr>
        <p:spPr>
          <a:xfrm>
            <a:off x="913795" y="1267097"/>
            <a:ext cx="10353762" cy="4524103"/>
          </a:xfrm>
        </p:spPr>
        <p:txBody>
          <a:bodyPr/>
          <a:p>
            <a:r>
              <a:rPr dirty="0" lang="en-US" smtClean="0"/>
              <a:t>Rev </a:t>
            </a:r>
            <a:r>
              <a:rPr dirty="0" lang="en-US" err="1" smtClean="0"/>
              <a:t>alu</a:t>
            </a:r>
            <a:r>
              <a:rPr dirty="0" lang="en-US" smtClean="0"/>
              <a:t> </a:t>
            </a:r>
          </a:p>
          <a:p>
            <a:endParaRPr dirty="0" lang="en-US"/>
          </a:p>
        </p:txBody>
      </p:sp>
      <p:pic>
        <p:nvPicPr>
          <p:cNvPr id="2097161" name="Picture 3"/>
          <p:cNvPicPr>
            <a:picLocks/>
          </p:cNvPicPr>
          <p:nvPr/>
        </p:nvPicPr>
        <p:blipFill>
          <a:blip xmlns:r="http://schemas.openxmlformats.org/officeDocument/2006/relationships" r:embed="rId1"/>
          <a:stretch>
            <a:fillRect/>
          </a:stretch>
        </p:blipFill>
        <p:spPr>
          <a:xfrm>
            <a:off x="1436913" y="2353700"/>
            <a:ext cx="9705703" cy="365521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4" name="Content Placeholder 2"/>
          <p:cNvSpPr>
            <a:spLocks noGrp="1"/>
          </p:cNvSpPr>
          <p:nvPr>
            <p:ph idx="1"/>
          </p:nvPr>
        </p:nvSpPr>
        <p:spPr>
          <a:xfrm>
            <a:off x="913795" y="1175657"/>
            <a:ext cx="10353762" cy="4615543"/>
          </a:xfrm>
        </p:spPr>
        <p:txBody>
          <a:bodyPr/>
          <a:p>
            <a:r>
              <a:rPr dirty="0" lang="en-US" err="1" smtClean="0"/>
              <a:t>Kogge</a:t>
            </a:r>
            <a:r>
              <a:rPr dirty="0" lang="en-US" smtClean="0"/>
              <a:t> stone adder</a:t>
            </a:r>
          </a:p>
          <a:p>
            <a:endParaRPr dirty="0" lang="en-US"/>
          </a:p>
        </p:txBody>
      </p:sp>
      <p:pic>
        <p:nvPicPr>
          <p:cNvPr id="2097162" name="Picture 3"/>
          <p:cNvPicPr>
            <a:picLocks/>
          </p:cNvPicPr>
          <p:nvPr/>
        </p:nvPicPr>
        <p:blipFill>
          <a:blip xmlns:r="http://schemas.openxmlformats.org/officeDocument/2006/relationships" r:embed="rId1"/>
          <a:stretch>
            <a:fillRect/>
          </a:stretch>
        </p:blipFill>
        <p:spPr>
          <a:xfrm>
            <a:off x="1737360" y="2321462"/>
            <a:ext cx="8321040" cy="370051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55" name="Content Placeholder 2"/>
          <p:cNvSpPr>
            <a:spLocks noGrp="1"/>
          </p:cNvSpPr>
          <p:nvPr>
            <p:ph idx="1"/>
          </p:nvPr>
        </p:nvSpPr>
        <p:spPr>
          <a:xfrm>
            <a:off x="913795" y="1293223"/>
            <a:ext cx="10353762" cy="4497977"/>
          </a:xfrm>
        </p:spPr>
        <p:txBody>
          <a:bodyPr/>
          <a:p>
            <a:r>
              <a:rPr dirty="0" lang="en-US" smtClean="0"/>
              <a:t>Vedic multiplier</a:t>
            </a:r>
          </a:p>
          <a:p>
            <a:endParaRPr dirty="0" lang="en-US"/>
          </a:p>
        </p:txBody>
      </p:sp>
      <p:pic>
        <p:nvPicPr>
          <p:cNvPr id="2097163" name="Picture 3"/>
          <p:cNvPicPr>
            <a:picLocks/>
          </p:cNvPicPr>
          <p:nvPr/>
        </p:nvPicPr>
        <p:blipFill>
          <a:blip xmlns:r="http://schemas.openxmlformats.org/officeDocument/2006/relationships" r:embed="rId1"/>
          <a:stretch>
            <a:fillRect/>
          </a:stretch>
        </p:blipFill>
        <p:spPr>
          <a:xfrm>
            <a:off x="1750423" y="2367266"/>
            <a:ext cx="8778240" cy="361552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6" name="Title 1"/>
          <p:cNvSpPr>
            <a:spLocks noGrp="1"/>
          </p:cNvSpPr>
          <p:nvPr>
            <p:ph type="title"/>
          </p:nvPr>
        </p:nvSpPr>
        <p:spPr/>
        <p:txBody>
          <a:bodyPr/>
          <a:p>
            <a:r>
              <a:rPr dirty="0" lang="en-US"/>
              <a:t>APPLICATIONS</a:t>
            </a:r>
            <a:endParaRPr dirty="0" lang="en-IN"/>
          </a:p>
        </p:txBody>
      </p:sp>
      <p:sp>
        <p:nvSpPr>
          <p:cNvPr id="1048657" name="Content Placeholder 2"/>
          <p:cNvSpPr>
            <a:spLocks noGrp="1"/>
          </p:cNvSpPr>
          <p:nvPr>
            <p:ph idx="1"/>
          </p:nvPr>
        </p:nvSpPr>
        <p:spPr/>
        <p:txBody>
          <a:bodyPr/>
          <a:p>
            <a:r>
              <a:rPr dirty="0" lang="en-US"/>
              <a:t>ALU applications</a:t>
            </a:r>
          </a:p>
          <a:p>
            <a:r>
              <a:rPr dirty="0" lang="en-US"/>
              <a:t>Signal processing or mixing applications</a:t>
            </a:r>
            <a:endParaRPr dirty="0" lang="en-IN"/>
          </a:p>
          <a:p>
            <a:r>
              <a:rPr dirty="0" lang="en-US"/>
              <a:t>.</a:t>
            </a:r>
            <a:r>
              <a:rPr dirty="0" lang="en-US"/>
              <a:t> </a:t>
            </a:r>
            <a:r>
              <a:rPr dirty="0" lang="en-US"/>
              <a:t>D</a:t>
            </a:r>
            <a:r>
              <a:rPr dirty="0" lang="en-US"/>
              <a:t>s</a:t>
            </a:r>
            <a:r>
              <a:rPr dirty="0" lang="en-US"/>
              <a:t>p</a:t>
            </a:r>
            <a:r>
              <a:rPr dirty="0" lang="en-US"/>
              <a:t> </a:t>
            </a:r>
            <a:r>
              <a:rPr dirty="0" lang="en-US"/>
              <a:t>signal</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2" name="Title 1"/>
          <p:cNvSpPr>
            <a:spLocks noGrp="1"/>
          </p:cNvSpPr>
          <p:nvPr>
            <p:ph type="title"/>
          </p:nvPr>
        </p:nvSpPr>
        <p:spPr/>
        <p:txBody>
          <a:bodyPr/>
          <a:p>
            <a:r>
              <a:rPr dirty="0" lang="en-US"/>
              <a:t>ADVANTAGES</a:t>
            </a:r>
            <a:endParaRPr dirty="0" lang="en-IN"/>
          </a:p>
        </p:txBody>
      </p:sp>
      <p:sp>
        <p:nvSpPr>
          <p:cNvPr id="1048603" name="Content Placeholder 2"/>
          <p:cNvSpPr>
            <a:spLocks noGrp="1"/>
          </p:cNvSpPr>
          <p:nvPr>
            <p:ph idx="1"/>
          </p:nvPr>
        </p:nvSpPr>
        <p:spPr/>
        <p:txBody>
          <a:bodyPr/>
          <a:p>
            <a:r>
              <a:rPr dirty="0" lang="en-US"/>
              <a:t>Low power</a:t>
            </a:r>
          </a:p>
          <a:p>
            <a:r>
              <a:rPr dirty="0" lang="en-US"/>
              <a:t>Speed of operation increases</a:t>
            </a:r>
          </a:p>
          <a:p>
            <a:r>
              <a:rPr dirty="0" lang="en-US"/>
              <a:t>Low delay</a:t>
            </a:r>
            <a:endParaRPr dirty="0" lang="en-IN"/>
          </a:p>
          <a:p>
            <a:r>
              <a:rPr dirty="0" lang="en-US"/>
              <a:t>.</a:t>
            </a:r>
            <a:r>
              <a:rPr dirty="0" lang="en-US"/>
              <a:t> </a:t>
            </a:r>
            <a:r>
              <a:rPr dirty="0" lang="en-US"/>
              <a:t>L</a:t>
            </a:r>
            <a:r>
              <a:rPr dirty="0" lang="en-US"/>
              <a:t>e</a:t>
            </a:r>
            <a:r>
              <a:rPr dirty="0" lang="en-US"/>
              <a:t>s</a:t>
            </a:r>
            <a:r>
              <a:rPr dirty="0" lang="en-US"/>
              <a:t>s</a:t>
            </a:r>
            <a:r>
              <a:rPr dirty="0" lang="en-US"/>
              <a:t> </a:t>
            </a:r>
            <a:r>
              <a:rPr dirty="0" lang="en-US"/>
              <a:t>a</a:t>
            </a:r>
            <a:r>
              <a:rPr dirty="0" lang="en-US"/>
              <a:t>r</a:t>
            </a:r>
            <a:r>
              <a:rPr dirty="0" lang="en-US"/>
              <a:t>e</a:t>
            </a:r>
            <a:r>
              <a:rPr dirty="0" lang="en-US"/>
              <a:t>a</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p:txBody>
          <a:bodyPr/>
          <a:p>
            <a:r>
              <a:rPr dirty="0" lang="en-US"/>
              <a:t>CONCLUSION</a:t>
            </a:r>
            <a:endParaRPr dirty="0" lang="en-IN"/>
          </a:p>
        </p:txBody>
      </p:sp>
      <p:sp>
        <p:nvSpPr>
          <p:cNvPr id="1048601" name="Content Placeholder 2"/>
          <p:cNvSpPr>
            <a:spLocks noGrp="1"/>
          </p:cNvSpPr>
          <p:nvPr>
            <p:ph idx="1"/>
          </p:nvPr>
        </p:nvSpPr>
        <p:spPr/>
        <p:txBody>
          <a:bodyPr/>
          <a:p>
            <a:r>
              <a:rPr dirty="0" lang="en-US"/>
              <a:t>Successfully establishes the power and area advantages brought forward by selective reversal as well as faster algorithm based on Vedic method. This technique can also be applied for any other reversable circuit designing, where the area and power requirement's are stringent.</a:t>
            </a:r>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4" name="Title 1"/>
          <p:cNvSpPr>
            <a:spLocks noGrp="1"/>
          </p:cNvSpPr>
          <p:nvPr>
            <p:ph type="title"/>
          </p:nvPr>
        </p:nvSpPr>
        <p:spPr>
          <a:xfrm>
            <a:off x="913795" y="609600"/>
            <a:ext cx="10353761" cy="5817833"/>
          </a:xfrm>
        </p:spPr>
        <p:txBody>
          <a:bodyPr/>
          <a:p>
            <a:r>
              <a:rPr dirty="0" sz="7200" lang="en-US"/>
              <a:t>THANK</a:t>
            </a:r>
            <a:r>
              <a:rPr dirty="0" lang="en-US"/>
              <a:t> </a:t>
            </a:r>
            <a:r>
              <a:rPr dirty="0" sz="7200" lang="en-US"/>
              <a:t>YOU</a:t>
            </a:r>
            <a:endParaRPr dirty="0" sz="72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ctrTitle"/>
          </p:nvPr>
        </p:nvSpPr>
        <p:spPr/>
        <p:txBody>
          <a:bodyPr>
            <a:normAutofit/>
          </a:bodyPr>
          <a:p>
            <a:r>
              <a:rPr dirty="0" lang="en-US"/>
              <a:t>NOVEL VEDIC MATHEMATICS BASED ALU USING SPECIFIC REVERSABLE GATES</a:t>
            </a:r>
            <a:endParaRPr dirty="0" lang="en-IN"/>
          </a:p>
        </p:txBody>
      </p:sp>
      <p:sp>
        <p:nvSpPr>
          <p:cNvPr id="1048610" name="Subtitle 2"/>
          <p:cNvSpPr>
            <a:spLocks noGrp="1"/>
          </p:cNvSpPr>
          <p:nvPr>
            <p:ph type="subTitle" idx="1"/>
          </p:nvPr>
        </p:nvSpPr>
        <p:spPr>
          <a:xfrm>
            <a:off x="5781039" y="4154750"/>
            <a:ext cx="6253873" cy="1979720"/>
          </a:xfrm>
        </p:spPr>
        <p:txBody>
          <a:bodyPr>
            <a:normAutofit/>
          </a:bodyPr>
          <a:p>
            <a:r>
              <a:rPr dirty="0" lang="en-US"/>
              <a:t>PRESENTED BY</a:t>
            </a:r>
            <a:r>
              <a:rPr dirty="0" lang="en-US"/>
              <a:t>:</a:t>
            </a:r>
            <a:endParaRPr altLang="en-US" lang="zh-CN"/>
          </a:p>
          <a:p>
            <a:endParaRPr dirty="0" lang="en-US"/>
          </a:p>
          <a:p>
            <a:endParaRPr dirty="0" lang="en-IN"/>
          </a:p>
        </p:txBody>
      </p:sp>
      <p:sp>
        <p:nvSpPr>
          <p:cNvPr id="1048611" name=""/>
          <p:cNvSpPr txBox="1"/>
          <p:nvPr/>
        </p:nvSpPr>
        <p:spPr>
          <a:xfrm>
            <a:off x="7647448" y="4735669"/>
            <a:ext cx="3198194" cy="828040"/>
          </a:xfrm>
          <a:prstGeom prst="rect"/>
        </p:spPr>
        <p:txBody>
          <a:bodyPr rtlCol="0" wrap="square">
            <a:spAutoFit/>
          </a:bodyPr>
          <a:p>
            <a:r>
              <a:rPr sz="2500" lang="en-US">
                <a:solidFill>
                  <a:srgbClr val="FFFFFF"/>
                </a:solidFill>
              </a:rPr>
              <a:t>S</a:t>
            </a:r>
            <a:r>
              <a:rPr sz="2500" lang="en-US">
                <a:solidFill>
                  <a:srgbClr val="FFFFFF"/>
                </a:solidFill>
              </a:rPr>
              <a:t>U</a:t>
            </a:r>
            <a:r>
              <a:rPr sz="2500" lang="en-US">
                <a:solidFill>
                  <a:srgbClr val="FFFFFF"/>
                </a:solidFill>
              </a:rPr>
              <a:t>S</a:t>
            </a:r>
            <a:r>
              <a:rPr sz="2500" lang="en-US">
                <a:solidFill>
                  <a:srgbClr val="FFFFFF"/>
                </a:solidFill>
              </a:rPr>
              <a:t>H</a:t>
            </a:r>
            <a:r>
              <a:rPr sz="2500" lang="en-US">
                <a:solidFill>
                  <a:srgbClr val="FFFFFF"/>
                </a:solidFill>
              </a:rPr>
              <a:t>M</a:t>
            </a:r>
            <a:r>
              <a:rPr sz="2500" lang="en-US">
                <a:solidFill>
                  <a:srgbClr val="FFFFFF"/>
                </a:solidFill>
              </a:rPr>
              <a:t>A</a:t>
            </a:r>
            <a:r>
              <a:rPr sz="2500" lang="en-US">
                <a:solidFill>
                  <a:srgbClr val="FFFFFF"/>
                </a:solidFill>
              </a:rPr>
              <a:t> </a:t>
            </a:r>
            <a:r>
              <a:rPr sz="2500" lang="en-US">
                <a:solidFill>
                  <a:srgbClr val="FFFFFF"/>
                </a:solidFill>
              </a:rPr>
              <a:t>R</a:t>
            </a:r>
            <a:r>
              <a:rPr sz="2500" lang="en-US">
                <a:solidFill>
                  <a:srgbClr val="FFFFFF"/>
                </a:solidFill>
              </a:rPr>
              <a:t>E</a:t>
            </a:r>
            <a:r>
              <a:rPr sz="2500" lang="en-US">
                <a:solidFill>
                  <a:srgbClr val="FFFFFF"/>
                </a:solidFill>
              </a:rPr>
              <a:t>D</a:t>
            </a:r>
            <a:r>
              <a:rPr sz="2500" lang="en-US">
                <a:solidFill>
                  <a:srgbClr val="FFFFFF"/>
                </a:solidFill>
              </a:rPr>
              <a:t>D</a:t>
            </a:r>
            <a:r>
              <a:rPr sz="2500" lang="en-US">
                <a:solidFill>
                  <a:srgbClr val="FFFFFF"/>
                </a:solidFill>
              </a:rPr>
              <a:t>Y</a:t>
            </a:r>
            <a:r>
              <a:rPr sz="2500" lang="en-US">
                <a:solidFill>
                  <a:srgbClr val="FFFFFF"/>
                </a:solidFill>
              </a:rPr>
              <a:t>.</a:t>
            </a:r>
            <a:r>
              <a:rPr sz="2500" lang="en-US">
                <a:solidFill>
                  <a:srgbClr val="FFFFFF"/>
                </a:solidFill>
              </a:rPr>
              <a:t> </a:t>
            </a:r>
            <a:r>
              <a:rPr sz="2500" lang="en-US">
                <a:solidFill>
                  <a:srgbClr val="FFFFFF"/>
                </a:solidFill>
              </a:rPr>
              <a:t>J</a:t>
            </a:r>
            <a:endParaRPr sz="2500" lang="en-IN">
              <a:solidFill>
                <a:srgbClr val="FFFFFF"/>
              </a:solidFill>
            </a:endParaRPr>
          </a:p>
          <a:p>
            <a:r>
              <a:rPr sz="2500" lang="en-US">
                <a:solidFill>
                  <a:srgbClr val="FFFFFF"/>
                </a:solidFill>
              </a:rPr>
              <a:t>1</a:t>
            </a:r>
            <a:r>
              <a:rPr sz="2500" lang="en-US">
                <a:solidFill>
                  <a:srgbClr val="FFFFFF"/>
                </a:solidFill>
              </a:rPr>
              <a:t>9</a:t>
            </a:r>
            <a:r>
              <a:rPr sz="2500" lang="en-US">
                <a:solidFill>
                  <a:srgbClr val="FFFFFF"/>
                </a:solidFill>
              </a:rPr>
              <a:t>R</a:t>
            </a:r>
            <a:r>
              <a:rPr sz="2500" lang="en-US">
                <a:solidFill>
                  <a:srgbClr val="FFFFFF"/>
                </a:solidFill>
              </a:rPr>
              <a:t>0</a:t>
            </a:r>
            <a:r>
              <a:rPr sz="2500" lang="en-US">
                <a:solidFill>
                  <a:srgbClr val="FFFFFF"/>
                </a:solidFill>
              </a:rPr>
              <a:t>1</a:t>
            </a:r>
            <a:r>
              <a:rPr sz="2500" lang="en-US">
                <a:solidFill>
                  <a:srgbClr val="FFFFFF"/>
                </a:solidFill>
              </a:rPr>
              <a:t>D</a:t>
            </a:r>
            <a:r>
              <a:rPr sz="2500" lang="en-US">
                <a:solidFill>
                  <a:srgbClr val="FFFFFF"/>
                </a:solidFill>
              </a:rPr>
              <a:t>5</a:t>
            </a:r>
            <a:r>
              <a:rPr sz="2500" lang="en-US">
                <a:solidFill>
                  <a:srgbClr val="FFFFFF"/>
                </a:solidFill>
              </a:rPr>
              <a:t>7</a:t>
            </a:r>
            <a:r>
              <a:rPr sz="2500" lang="en-US">
                <a:solidFill>
                  <a:srgbClr val="FFFFFF"/>
                </a:solidFill>
              </a:rPr>
              <a:t>0</a:t>
            </a:r>
            <a:r>
              <a:rPr sz="2500" lang="en-US">
                <a:solidFill>
                  <a:srgbClr val="FFFFFF"/>
                </a:solidFill>
              </a:rPr>
              <a:t>2</a:t>
            </a:r>
            <a:r>
              <a:rPr sz="2500" lang="en-US">
                <a:solidFill>
                  <a:srgbClr val="FFFFFF"/>
                </a:solidFill>
              </a:rPr>
              <a:t>.</a:t>
            </a:r>
            <a:endParaRPr sz="2500" lang="en-IN">
              <a:solidFill>
                <a:srgbClr val="FFFFFF"/>
              </a:solidFill>
            </a:endParaRPr>
          </a:p>
        </p:txBody>
      </p:sp>
      <p:sp>
        <p:nvSpPr>
          <p:cNvPr id="1048612" name=""/>
          <p:cNvSpPr txBox="1"/>
          <p:nvPr/>
        </p:nvSpPr>
        <p:spPr>
          <a:xfrm>
            <a:off x="774523" y="3794451"/>
            <a:ext cx="4572000" cy="1793240"/>
          </a:xfrm>
          <a:prstGeom prst="rect"/>
        </p:spPr>
        <p:txBody>
          <a:bodyPr rtlCol="0" wrap="square">
            <a:spAutoFit/>
          </a:bodyPr>
          <a:p>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2800" lang="en-US">
                <a:solidFill>
                  <a:srgbClr val="FFFFFF"/>
                </a:solidFill>
              </a:rPr>
              <a:t> </a:t>
            </a:r>
            <a:r>
              <a:rPr sz="3100" lang="en-US">
                <a:solidFill>
                  <a:srgbClr val="FFFFFF"/>
                </a:solidFill>
              </a:rPr>
              <a:t> </a:t>
            </a:r>
            <a:r>
              <a:rPr sz="3100" lang="en-US">
                <a:solidFill>
                  <a:srgbClr val="FFFFFF"/>
                </a:solidFill>
              </a:rPr>
              <a:t>Guide</a:t>
            </a:r>
            <a:r>
              <a:rPr sz="3100" lang="en-US">
                <a:solidFill>
                  <a:srgbClr val="FFFFFF"/>
                </a:solidFill>
              </a:rPr>
              <a:t>:</a:t>
            </a:r>
            <a:endParaRPr sz="3100" lang="en-IN">
              <a:solidFill>
                <a:srgbClr val="FFFFFF"/>
              </a:solidFill>
            </a:endParaRPr>
          </a:p>
          <a:p>
            <a:r>
              <a:rPr sz="2800" lang="en-US">
                <a:solidFill>
                  <a:srgbClr val="FFFFFF"/>
                </a:solidFill>
              </a:rPr>
              <a:t>D</a:t>
            </a:r>
            <a:r>
              <a:rPr sz="2800" lang="en-US">
                <a:solidFill>
                  <a:srgbClr val="FFFFFF"/>
                </a:solidFill>
              </a:rPr>
              <a:t>r</a:t>
            </a:r>
            <a:r>
              <a:rPr sz="2800" lang="en-US">
                <a:solidFill>
                  <a:srgbClr val="FFFFFF"/>
                </a:solidFill>
              </a:rPr>
              <a:t>.</a:t>
            </a:r>
            <a:r>
              <a:rPr sz="2800" lang="en-US">
                <a:solidFill>
                  <a:srgbClr val="FFFFFF"/>
                </a:solidFill>
              </a:rPr>
              <a:t>K</a:t>
            </a:r>
            <a:r>
              <a:rPr sz="2800" lang="en-US">
                <a:solidFill>
                  <a:srgbClr val="FFFFFF"/>
                </a:solidFill>
              </a:rPr>
              <a:t>.</a:t>
            </a:r>
            <a:r>
              <a:rPr sz="2800" lang="en-US">
                <a:solidFill>
                  <a:srgbClr val="FFFFFF"/>
                </a:solidFill>
              </a:rPr>
              <a:t>N</a:t>
            </a:r>
            <a:r>
              <a:rPr sz="2800" lang="en-US">
                <a:solidFill>
                  <a:srgbClr val="FFFFFF"/>
                </a:solidFill>
              </a:rPr>
              <a:t>I</a:t>
            </a:r>
            <a:r>
              <a:rPr sz="2800" lang="en-US">
                <a:solidFill>
                  <a:srgbClr val="FFFFFF"/>
                </a:solidFill>
              </a:rPr>
              <a:t>R</a:t>
            </a:r>
            <a:r>
              <a:rPr sz="2800" lang="en-US">
                <a:solidFill>
                  <a:srgbClr val="FFFFFF"/>
                </a:solidFill>
              </a:rPr>
              <a:t>A</a:t>
            </a:r>
            <a:r>
              <a:rPr sz="2800" lang="en-US">
                <a:solidFill>
                  <a:srgbClr val="FFFFFF"/>
                </a:solidFill>
              </a:rPr>
              <a:t>N</a:t>
            </a:r>
            <a:r>
              <a:rPr sz="2800" lang="en-US">
                <a:solidFill>
                  <a:srgbClr val="FFFFFF"/>
                </a:solidFill>
              </a:rPr>
              <a:t>J</a:t>
            </a:r>
            <a:r>
              <a:rPr sz="2800" lang="en-US">
                <a:solidFill>
                  <a:srgbClr val="FFFFFF"/>
                </a:solidFill>
              </a:rPr>
              <a:t>A</a:t>
            </a:r>
            <a:r>
              <a:rPr sz="2800" lang="en-US">
                <a:solidFill>
                  <a:srgbClr val="FFFFFF"/>
                </a:solidFill>
              </a:rPr>
              <a:t>N</a:t>
            </a:r>
            <a:r>
              <a:rPr sz="2800" lang="en-US">
                <a:solidFill>
                  <a:srgbClr val="FFFFFF"/>
                </a:solidFill>
              </a:rPr>
              <a:t> </a:t>
            </a:r>
            <a:r>
              <a:rPr sz="2800" lang="en-US">
                <a:solidFill>
                  <a:srgbClr val="FFFFFF"/>
                </a:solidFill>
              </a:rPr>
              <a:t>R</a:t>
            </a:r>
            <a:r>
              <a:rPr sz="2800" lang="en-US">
                <a:solidFill>
                  <a:srgbClr val="FFFFFF"/>
                </a:solidFill>
              </a:rPr>
              <a:t>E</a:t>
            </a:r>
            <a:r>
              <a:rPr sz="2800" lang="en-US">
                <a:solidFill>
                  <a:srgbClr val="FFFFFF"/>
                </a:solidFill>
              </a:rPr>
              <a:t>D</a:t>
            </a:r>
            <a:r>
              <a:rPr sz="2800" lang="en-US">
                <a:solidFill>
                  <a:srgbClr val="FFFFFF"/>
                </a:solidFill>
              </a:rPr>
              <a:t>D</a:t>
            </a:r>
            <a:r>
              <a:rPr sz="2800" lang="en-US">
                <a:solidFill>
                  <a:srgbClr val="FFFFFF"/>
                </a:solidFill>
              </a:rPr>
              <a:t>Y</a:t>
            </a:r>
            <a:endParaRPr sz="2800" lang="en-IN">
              <a:solidFill>
                <a:srgbClr val="FFFFFF"/>
              </a:solidFill>
            </a:endParaRPr>
          </a:p>
          <a:p>
            <a:r>
              <a:rPr sz="2800" lang="en-US">
                <a:solidFill>
                  <a:srgbClr val="FFFFFF"/>
                </a:solidFill>
              </a:rPr>
              <a:t>(</a:t>
            </a:r>
            <a:r>
              <a:rPr sz="2800" lang="en-US">
                <a:solidFill>
                  <a:srgbClr val="FFFFFF"/>
                </a:solidFill>
              </a:rPr>
              <a:t>Professor</a:t>
            </a:r>
            <a:r>
              <a:rPr sz="2800" lang="en-US">
                <a:solidFill>
                  <a:srgbClr val="FFFFFF"/>
                </a:solidFill>
              </a:rPr>
              <a:t>,</a:t>
            </a:r>
            <a:r>
              <a:rPr sz="2800" lang="en-US">
                <a:solidFill>
                  <a:srgbClr val="FFFFFF"/>
                </a:solidFill>
              </a:rPr>
              <a:t> </a:t>
            </a:r>
            <a:r>
              <a:rPr sz="2800" lang="en-US">
                <a:solidFill>
                  <a:srgbClr val="FFFFFF"/>
                </a:solidFill>
              </a:rPr>
              <a:t>H</a:t>
            </a:r>
            <a:r>
              <a:rPr sz="2800" lang="en-US">
                <a:solidFill>
                  <a:srgbClr val="FFFFFF"/>
                </a:solidFill>
              </a:rPr>
              <a:t>O</a:t>
            </a:r>
            <a:r>
              <a:rPr sz="2800" lang="en-US">
                <a:solidFill>
                  <a:srgbClr val="FFFFFF"/>
                </a:solidFill>
              </a:rPr>
              <a:t>D</a:t>
            </a:r>
            <a:r>
              <a:rPr sz="2800" lang="en-US">
                <a:solidFill>
                  <a:srgbClr val="FFFFFF"/>
                </a:solidFill>
              </a:rPr>
              <a:t>,</a:t>
            </a:r>
            <a:r>
              <a:rPr sz="2800" lang="en-US">
                <a:solidFill>
                  <a:srgbClr val="FFFFFF"/>
                </a:solidFill>
              </a:rPr>
              <a:t> </a:t>
            </a:r>
            <a:r>
              <a:rPr sz="2800" lang="en-US">
                <a:solidFill>
                  <a:srgbClr val="FFFFFF"/>
                </a:solidFill>
              </a:rPr>
              <a:t>d</a:t>
            </a:r>
            <a:r>
              <a:rPr sz="2800" lang="en-US">
                <a:solidFill>
                  <a:srgbClr val="FFFFFF"/>
                </a:solidFill>
              </a:rPr>
              <a:t>e</a:t>
            </a:r>
            <a:r>
              <a:rPr sz="2800" lang="en-US">
                <a:solidFill>
                  <a:srgbClr val="FFFFFF"/>
                </a:solidFill>
              </a:rPr>
              <a:t>p</a:t>
            </a:r>
            <a:r>
              <a:rPr sz="2800" lang="en-US">
                <a:solidFill>
                  <a:srgbClr val="FFFFFF"/>
                </a:solidFill>
              </a:rPr>
              <a:t>a</a:t>
            </a:r>
            <a:r>
              <a:rPr sz="2800" lang="en-US">
                <a:solidFill>
                  <a:srgbClr val="FFFFFF"/>
                </a:solidFill>
              </a:rPr>
              <a:t>r</a:t>
            </a:r>
            <a:r>
              <a:rPr sz="2800" lang="en-US">
                <a:solidFill>
                  <a:srgbClr val="FFFFFF"/>
                </a:solidFill>
              </a:rPr>
              <a:t>tment</a:t>
            </a:r>
            <a:r>
              <a:rPr sz="2800" lang="en-US">
                <a:solidFill>
                  <a:srgbClr val="FFFFFF"/>
                </a:solidFill>
              </a:rPr>
              <a:t> </a:t>
            </a:r>
            <a:r>
              <a:rPr sz="2800" lang="en-US">
                <a:solidFill>
                  <a:srgbClr val="FFFFFF"/>
                </a:solidFill>
              </a:rPr>
              <a:t>of</a:t>
            </a:r>
            <a:r>
              <a:rPr sz="2800" lang="en-US">
                <a:solidFill>
                  <a:srgbClr val="FFFFFF"/>
                </a:solidFill>
              </a:rPr>
              <a:t> </a:t>
            </a:r>
            <a:r>
              <a:rPr sz="2800" lang="en-US">
                <a:solidFill>
                  <a:srgbClr val="FFFFFF"/>
                </a:solidFill>
              </a:rPr>
              <a:t>e</a:t>
            </a:r>
            <a:r>
              <a:rPr sz="2800" lang="en-US">
                <a:solidFill>
                  <a:srgbClr val="FFFFFF"/>
                </a:solidFill>
              </a:rPr>
              <a:t>c</a:t>
            </a:r>
            <a:r>
              <a:rPr sz="2800" lang="en-US">
                <a:solidFill>
                  <a:srgbClr val="FFFFFF"/>
                </a:solidFill>
              </a:rPr>
              <a:t>e</a:t>
            </a:r>
            <a:r>
              <a:rPr sz="2800" lang="en-US">
                <a:solidFill>
                  <a:srgbClr val="FFFFFF"/>
                </a:solidFill>
              </a:rPr>
              <a:t>)</a:t>
            </a:r>
            <a:r>
              <a:rPr sz="2800" lang="en-US">
                <a:solidFill>
                  <a:srgbClr val="FFFFFF"/>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3" name="Title 1"/>
          <p:cNvSpPr>
            <a:spLocks noGrp="1"/>
          </p:cNvSpPr>
          <p:nvPr>
            <p:ph type="title"/>
          </p:nvPr>
        </p:nvSpPr>
        <p:spPr/>
        <p:txBody>
          <a:bodyPr/>
          <a:p>
            <a:r>
              <a:rPr dirty="0" lang="en-US"/>
              <a:t>ABSTRACT</a:t>
            </a:r>
            <a:endParaRPr dirty="0" lang="en-IN"/>
          </a:p>
        </p:txBody>
      </p:sp>
      <p:sp>
        <p:nvSpPr>
          <p:cNvPr id="1048614" name="Content Placeholder 2"/>
          <p:cNvSpPr>
            <a:spLocks noGrp="1"/>
          </p:cNvSpPr>
          <p:nvPr>
            <p:ph idx="1"/>
          </p:nvPr>
        </p:nvSpPr>
        <p:spPr/>
        <p:txBody>
          <a:bodyPr/>
          <a:p>
            <a:r>
              <a:rPr dirty="0" lang="en-US"/>
              <a:t>This project utilizes the computational speed advantages of vedic algorithm and energy optimization benefits of reversible circuit. The vedic algorithm optimizes the conventional mathematic computation logic used in the current processors thereby, effectively increasing the speed of computation.</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5" name=""/>
          <p:cNvSpPr>
            <a:spLocks noGrp="1"/>
          </p:cNvSpPr>
          <p:nvPr>
            <p:ph type="title"/>
          </p:nvPr>
        </p:nvSpPr>
        <p:spPr>
          <a:xfrm>
            <a:off x="-2538602" y="0"/>
            <a:ext cx="10353761" cy="1326321"/>
          </a:xfrm>
        </p:spPr>
        <p:txBody>
          <a:bodyPr/>
          <a:p>
            <a:r>
              <a:rPr lang="en-IN"/>
              <a:t>LITTERATURE SURVEY</a:t>
            </a:r>
            <a:endParaRPr lang="en-IN"/>
          </a:p>
        </p:txBody>
      </p:sp>
      <p:sp>
        <p:nvSpPr>
          <p:cNvPr id="1048616" name=""/>
          <p:cNvSpPr>
            <a:spLocks noGrp="1"/>
          </p:cNvSpPr>
          <p:nvPr>
            <p:ph idx="1"/>
          </p:nvPr>
        </p:nvSpPr>
        <p:spPr>
          <a:xfrm>
            <a:off x="449789" y="1326320"/>
            <a:ext cx="10353762" cy="5013350"/>
          </a:xfrm>
        </p:spPr>
        <p:txBody>
          <a:bodyPr>
            <a:normAutofit fontScale="27174" lnSpcReduction="20000"/>
          </a:bodyPr>
          <a:p>
            <a:r>
              <a:rPr sz="9200" lang="en-IN"/>
              <a:t>Priyal Grover and Hemant Verma [1] present paper “Design,</a:t>
            </a:r>
            <a:endParaRPr sz="9200" lang="en-IN"/>
          </a:p>
          <a:p>
            <a:r>
              <a:rPr sz="9200" lang="en-IN"/>
              <a:t>Layout and Simulation of 8 Bit Arithmetic and Logic Unit (2015)”</a:t>
            </a:r>
            <a:endParaRPr sz="9200" lang="en-IN"/>
          </a:p>
          <a:p>
            <a:r>
              <a:rPr sz="9200" lang="en-IN"/>
              <a:t>in International Journal of Electrical and Electronics Engineers.</a:t>
            </a:r>
            <a:endParaRPr sz="9200" lang="en-IN"/>
          </a:p>
          <a:p>
            <a:r>
              <a:rPr sz="9200" lang="en-IN"/>
              <a:t>In this presented work, an 8-bit ALU is designed</a:t>
            </a:r>
            <a:endParaRPr sz="9200" lang="en-IN"/>
          </a:p>
          <a:p>
            <a:r>
              <a:rPr sz="9200" lang="en-IN"/>
              <a:t> Avinash G. Keskar and Vishal R. Satpute [8] present paper</a:t>
            </a:r>
            <a:endParaRPr sz="9200" lang="en-IN"/>
          </a:p>
          <a:p>
            <a:r>
              <a:rPr sz="9200" lang="en-IN"/>
              <a:t>“Design of Eight Bit Novel Reversible Arithmetic and Logic Unit</a:t>
            </a:r>
            <a:endParaRPr sz="9200" lang="en-IN"/>
          </a:p>
          <a:p>
            <a:r>
              <a:rPr sz="9200" lang="en-IN"/>
              <a:t>(2011)” in IEEE. This paper covers various aspects about</a:t>
            </a:r>
            <a:endParaRPr sz="9200" lang="en-IN"/>
          </a:p>
          <a:p>
            <a:r>
              <a:rPr sz="9200" lang="en-IN"/>
              <a:t>reversible computing and reversible logic gates. Furthermore in</a:t>
            </a:r>
            <a:endParaRPr sz="9200" lang="en-IN"/>
          </a:p>
          <a:p>
            <a:r>
              <a:rPr sz="9200" lang="en-IN"/>
              <a:t>this paper we have tried to design a reversible implementation</a:t>
            </a:r>
            <a:endParaRPr sz="9200" lang="en-IN"/>
          </a:p>
          <a:p>
            <a:r>
              <a:rPr sz="9200" lang="en-IN"/>
              <a:t>of eight bit arithmetic and logic unit, optimal in terms of</a:t>
            </a:r>
            <a:endParaRPr sz="9200" lang="en-IN"/>
          </a:p>
          <a:p>
            <a:r>
              <a:rPr sz="9200" lang="en-IN"/>
              <a:t>number of gates used and number of garbage outputs</a:t>
            </a:r>
            <a:endParaRPr sz="9200" lang="en-IN"/>
          </a:p>
          <a:p>
            <a:r>
              <a:rPr sz="9200" lang="en-IN"/>
              <a:t>produced. This ALU has more operation and complex in design</a:t>
            </a:r>
            <a:r>
              <a:rPr sz="9200" lang="en-US"/>
              <a:t>.</a:t>
            </a:r>
            <a:r>
              <a:rPr sz="9200" lang="en-US"/>
              <a:t> </a:t>
            </a:r>
            <a:endParaRPr sz="9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7" name="Title 1"/>
          <p:cNvSpPr>
            <a:spLocks noGrp="1"/>
          </p:cNvSpPr>
          <p:nvPr>
            <p:ph type="title"/>
          </p:nvPr>
        </p:nvSpPr>
        <p:spPr/>
        <p:txBody>
          <a:bodyPr/>
          <a:p>
            <a:r>
              <a:rPr dirty="0" lang="en-US"/>
              <a:t>EXISTING SYSTEM</a:t>
            </a:r>
            <a:endParaRPr dirty="0" lang="en-IN"/>
          </a:p>
        </p:txBody>
      </p:sp>
      <p:sp>
        <p:nvSpPr>
          <p:cNvPr id="1048618" name="Content Placeholder 2"/>
          <p:cNvSpPr>
            <a:spLocks noGrp="1"/>
          </p:cNvSpPr>
          <p:nvPr>
            <p:ph idx="1"/>
          </p:nvPr>
        </p:nvSpPr>
        <p:spPr/>
        <p:txBody>
          <a:bodyPr/>
          <a:p>
            <a:r>
              <a:rPr dirty="0" lang="en-US"/>
              <a:t>In the existed system the main problem is we are implemented </a:t>
            </a:r>
            <a:r>
              <a:rPr dirty="0" lang="en-US" err="1"/>
              <a:t>alu</a:t>
            </a:r>
            <a:r>
              <a:rPr dirty="0" lang="en-US"/>
              <a:t> with logic gates and different kind of adders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9" name="Title 1"/>
          <p:cNvSpPr>
            <a:spLocks noGrp="1"/>
          </p:cNvSpPr>
          <p:nvPr>
            <p:ph type="title"/>
          </p:nvPr>
        </p:nvSpPr>
        <p:spPr>
          <a:xfrm>
            <a:off x="-2085289" y="388848"/>
            <a:ext cx="10353761" cy="1326321"/>
          </a:xfrm>
        </p:spPr>
        <p:txBody>
          <a:bodyPr/>
          <a:p>
            <a:r>
              <a:rPr dirty="0" lang="en-US"/>
              <a:t>PROPOSED SYSTEM</a:t>
            </a:r>
            <a:r>
              <a:rPr dirty="0" lang="en-US"/>
              <a:t>:</a:t>
            </a:r>
            <a:endParaRPr dirty="0" lang="en-IN"/>
          </a:p>
        </p:txBody>
      </p:sp>
      <p:sp>
        <p:nvSpPr>
          <p:cNvPr id="1048620" name="Content Placeholder 2"/>
          <p:cNvSpPr>
            <a:spLocks noGrp="1"/>
          </p:cNvSpPr>
          <p:nvPr>
            <p:ph idx="1"/>
          </p:nvPr>
        </p:nvSpPr>
        <p:spPr>
          <a:xfrm>
            <a:off x="919119" y="1382446"/>
            <a:ext cx="10353762" cy="4775518"/>
          </a:xfrm>
        </p:spPr>
        <p:txBody>
          <a:bodyPr>
            <a:normAutofit fontScale="63680" lnSpcReduction="20000"/>
          </a:bodyPr>
          <a:p>
            <a:r>
              <a:rPr dirty="0" sz="4130" lang="en-US"/>
              <a:t>This project is emphasized the use of reversibility in circuits design for reduction in power dissipation, while successfully demonstrating the same.</a:t>
            </a:r>
            <a:endParaRPr dirty="0" sz="4130" lang="en-US"/>
          </a:p>
          <a:p>
            <a:r>
              <a:rPr dirty="0" sz="4130" lang="en-US"/>
              <a:t> </a:t>
            </a:r>
            <a:r>
              <a:rPr dirty="0" sz="4130" lang="en-US"/>
              <a:t>H</a:t>
            </a:r>
            <a:r>
              <a:rPr dirty="0" sz="4130" lang="en-US"/>
              <a:t>owever this reduction in power was also followed by significant reduction in speed as well as increase in chip area</a:t>
            </a:r>
            <a:r>
              <a:rPr dirty="0" sz="4130" lang="en-US"/>
              <a:t>.</a:t>
            </a:r>
            <a:r>
              <a:rPr dirty="0" sz="4130" lang="en-US"/>
              <a:t> </a:t>
            </a:r>
            <a:endParaRPr dirty="0" sz="4130" lang="en-US"/>
          </a:p>
          <a:p>
            <a:r>
              <a:rPr dirty="0" sz="4130" lang="en-US"/>
              <a:t>Hence smarter algorithm and logic design was</a:t>
            </a:r>
            <a:r>
              <a:rPr dirty="0" sz="4130" lang="en-US"/>
              <a:t> </a:t>
            </a:r>
            <a:r>
              <a:rPr dirty="0" sz="4130" lang="en-US"/>
              <a:t>required to speed up the execution of a logic</a:t>
            </a:r>
            <a:r>
              <a:rPr dirty="0" sz="4130" lang="en-US"/>
              <a:t> </a:t>
            </a:r>
            <a:r>
              <a:rPr dirty="0" sz="4130" lang="en-US"/>
              <a:t>module. With this reference, 'Vedic Algorithm'</a:t>
            </a:r>
            <a:r>
              <a:rPr dirty="0" sz="4130" lang="en-US"/>
              <a:t> </a:t>
            </a:r>
            <a:r>
              <a:rPr dirty="0" sz="4130" lang="en-US"/>
              <a:t>technique</a:t>
            </a:r>
            <a:r>
              <a:rPr dirty="0" sz="4130" lang="en-US"/>
              <a:t>.</a:t>
            </a:r>
            <a:r>
              <a:rPr dirty="0" sz="4130" lang="en-US"/>
              <a:t> </a:t>
            </a:r>
            <a:endParaRPr dirty="0" sz="4130" lang="en-IN"/>
          </a:p>
          <a:p>
            <a:r>
              <a:rPr dirty="0" sz="4130" lang="en-US"/>
              <a:t> While there are as many as 16 techniques(sutras)</a:t>
            </a:r>
            <a:r>
              <a:rPr dirty="0" sz="4130" lang="en-US"/>
              <a:t> </a:t>
            </a:r>
            <a:r>
              <a:rPr dirty="0" sz="4130" lang="en-US"/>
              <a:t>in the Vedic algorithm, the proposed design will</a:t>
            </a:r>
            <a:r>
              <a:rPr dirty="0" sz="4130" lang="en-US"/>
              <a:t> </a:t>
            </a:r>
            <a:r>
              <a:rPr dirty="0" sz="4130" lang="en-US"/>
              <a:t>implement multiplier using the popular Urdhva</a:t>
            </a:r>
            <a:r>
              <a:rPr dirty="0" sz="4130" lang="en-US"/>
              <a:t> </a:t>
            </a:r>
            <a:r>
              <a:rPr dirty="0" sz="4130" lang="en-US"/>
              <a:t>method (Urdhva Triyambakam)</a:t>
            </a:r>
            <a:r>
              <a:rPr dirty="0" sz="4130" lang="en-US"/>
              <a:t>.</a:t>
            </a:r>
            <a:r>
              <a:rPr dirty="0" sz="4130" lang="en-US"/>
              <a:t> </a:t>
            </a:r>
            <a:endParaRPr dirty="0" sz="413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6" name=""/>
          <p:cNvSpPr>
            <a:spLocks noGrp="1"/>
          </p:cNvSpPr>
          <p:nvPr>
            <p:ph type="title"/>
          </p:nvPr>
        </p:nvSpPr>
        <p:spPr>
          <a:xfrm>
            <a:off x="-612584" y="1205541"/>
            <a:ext cx="6341579" cy="1655487"/>
          </a:xfrm>
        </p:spPr>
        <p:txBody>
          <a:bodyPr/>
          <a:p>
            <a:r>
              <a:rPr b="1" sz="3800" lang="en-IN"/>
              <a:t>TOOLS</a:t>
            </a:r>
            <a:r>
              <a:rPr b="1" sz="3800" lang="en-US"/>
              <a:t> </a:t>
            </a:r>
            <a:r>
              <a:rPr b="1" sz="3800" lang="en-US"/>
              <a:t>u</a:t>
            </a:r>
            <a:r>
              <a:rPr b="1" sz="3800" lang="en-US"/>
              <a:t>s</a:t>
            </a:r>
            <a:r>
              <a:rPr b="1" sz="3800" lang="en-US"/>
              <a:t>i</a:t>
            </a:r>
            <a:r>
              <a:rPr b="1" sz="3800" lang="en-US"/>
              <a:t>n</a:t>
            </a:r>
            <a:r>
              <a:rPr b="1" sz="3800" lang="en-US"/>
              <a:t>g</a:t>
            </a:r>
            <a:r>
              <a:rPr b="1" sz="3800" lang="en-US"/>
              <a:t>:</a:t>
            </a:r>
            <a:endParaRPr b="1" sz="3800" lang="en-IN"/>
          </a:p>
        </p:txBody>
      </p:sp>
      <p:sp>
        <p:nvSpPr>
          <p:cNvPr id="1048627" name=""/>
          <p:cNvSpPr>
            <a:spLocks noGrp="1"/>
          </p:cNvSpPr>
          <p:nvPr>
            <p:ph type="body" idx="1"/>
          </p:nvPr>
        </p:nvSpPr>
        <p:spPr>
          <a:xfrm>
            <a:off x="1132768" y="2033283"/>
            <a:ext cx="5652090" cy="3987399"/>
          </a:xfrm>
        </p:spPr>
        <p:txBody>
          <a:bodyPr>
            <a:normAutofit/>
          </a:bodyPr>
          <a:p>
            <a:endParaRPr lang="en-IN"/>
          </a:p>
          <a:p>
            <a:endParaRPr lang="en-IN"/>
          </a:p>
          <a:p>
            <a:r>
              <a:rPr sz="3100" lang="en-IN"/>
              <a:t>SOFTWARE</a:t>
            </a:r>
            <a:r>
              <a:rPr sz="3100" lang="en-US"/>
              <a:t> </a:t>
            </a:r>
            <a:r>
              <a:rPr sz="3100" lang="en-US"/>
              <a:t>:</a:t>
            </a:r>
            <a:r>
              <a:rPr sz="3100" lang="en-IN"/>
              <a:t> XILINX 14.5</a:t>
            </a:r>
            <a:endParaRPr sz="3100" lang="en-IN"/>
          </a:p>
          <a:p>
            <a:r>
              <a:rPr sz="3100" lang="en-IN"/>
              <a:t>PROGRAMMING</a:t>
            </a:r>
            <a:r>
              <a:rPr sz="3100" lang="en-IN"/>
              <a:t>: VERILOG</a:t>
            </a:r>
            <a:endParaRPr sz="31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4" name="Title 1"/>
          <p:cNvSpPr>
            <a:spLocks noGrp="1"/>
          </p:cNvSpPr>
          <p:nvPr>
            <p:ph type="title"/>
          </p:nvPr>
        </p:nvSpPr>
        <p:spPr/>
        <p:txBody>
          <a:bodyPr/>
          <a:p>
            <a:r>
              <a:rPr dirty="0" lang="en-US"/>
              <a:t>BLOCK DIAGRAM</a:t>
            </a:r>
            <a:endParaRPr dirty="0" lang="en-IN"/>
          </a:p>
        </p:txBody>
      </p:sp>
      <p:pic>
        <p:nvPicPr>
          <p:cNvPr id="2097152" name="Content Placeholder 5"/>
          <p:cNvPicPr>
            <a:picLocks noChangeAspect="1" noGrp="1"/>
          </p:cNvPicPr>
          <p:nvPr>
            <p:ph sz="half" idx="1"/>
          </p:nvPr>
        </p:nvPicPr>
        <p:blipFill>
          <a:blip xmlns:r="http://schemas.openxmlformats.org/officeDocument/2006/relationships" r:embed="rId1"/>
          <a:stretch>
            <a:fillRect/>
          </a:stretch>
        </p:blipFill>
        <p:spPr>
          <a:xfrm>
            <a:off x="683581" y="2170532"/>
            <a:ext cx="5336219" cy="3537699"/>
          </a:xfrm>
        </p:spPr>
      </p:pic>
      <p:pic>
        <p:nvPicPr>
          <p:cNvPr id="2097153" name="Content Placeholder 7"/>
          <p:cNvPicPr>
            <a:picLocks noChangeAspect="1" noGrp="1"/>
          </p:cNvPicPr>
          <p:nvPr>
            <p:ph sz="half" idx="2"/>
          </p:nvPr>
        </p:nvPicPr>
        <p:blipFill>
          <a:blip xmlns:r="http://schemas.openxmlformats.org/officeDocument/2006/relationships" r:embed="rId2"/>
          <a:stretch>
            <a:fillRect/>
          </a:stretch>
        </p:blipFill>
        <p:spPr>
          <a:xfrm>
            <a:off x="6173788" y="2170532"/>
            <a:ext cx="5094287" cy="353769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5" name="Title 1"/>
          <p:cNvSpPr>
            <a:spLocks noGrp="1"/>
          </p:cNvSpPr>
          <p:nvPr>
            <p:ph type="title"/>
          </p:nvPr>
        </p:nvSpPr>
        <p:spPr/>
        <p:txBody>
          <a:bodyPr/>
          <a:p>
            <a:r>
              <a:rPr dirty="0" lang="en-US"/>
              <a:t>REVERSABLE GATES</a:t>
            </a:r>
            <a:endParaRPr dirty="0" lang="en-IN"/>
          </a:p>
        </p:txBody>
      </p:sp>
      <p:sp>
        <p:nvSpPr>
          <p:cNvPr id="1048646" name="Text Placeholder 2"/>
          <p:cNvSpPr>
            <a:spLocks noGrp="1"/>
          </p:cNvSpPr>
          <p:nvPr>
            <p:ph type="body" idx="1"/>
          </p:nvPr>
        </p:nvSpPr>
        <p:spPr/>
        <p:txBody>
          <a:bodyPr/>
          <a:p>
            <a:r>
              <a:rPr dirty="0" lang="en-US"/>
              <a:t>PERES GATE</a:t>
            </a:r>
            <a:endParaRPr dirty="0" lang="en-IN"/>
          </a:p>
        </p:txBody>
      </p:sp>
      <p:sp>
        <p:nvSpPr>
          <p:cNvPr id="1048647" name="Text Placeholder 3"/>
          <p:cNvSpPr>
            <a:spLocks noGrp="1"/>
          </p:cNvSpPr>
          <p:nvPr>
            <p:ph type="body" sz="half" idx="15"/>
          </p:nvPr>
        </p:nvSpPr>
        <p:spPr/>
        <p:txBody>
          <a:bodyPr/>
          <a:p>
            <a:endParaRPr dirty="0" lang="en-IN"/>
          </a:p>
        </p:txBody>
      </p:sp>
      <p:sp>
        <p:nvSpPr>
          <p:cNvPr id="1048648" name="Text Placeholder 4"/>
          <p:cNvSpPr>
            <a:spLocks noGrp="1"/>
          </p:cNvSpPr>
          <p:nvPr>
            <p:ph type="body" sz="quarter" idx="3"/>
          </p:nvPr>
        </p:nvSpPr>
        <p:spPr/>
        <p:txBody>
          <a:bodyPr/>
          <a:p>
            <a:r>
              <a:rPr dirty="0" lang="en-US"/>
              <a:t>HNG GATE</a:t>
            </a:r>
            <a:endParaRPr dirty="0" lang="en-IN"/>
          </a:p>
        </p:txBody>
      </p:sp>
      <p:sp>
        <p:nvSpPr>
          <p:cNvPr id="1048649" name="Text Placeholder 5"/>
          <p:cNvSpPr>
            <a:spLocks noGrp="1"/>
          </p:cNvSpPr>
          <p:nvPr>
            <p:ph type="body" sz="half" idx="16"/>
          </p:nvPr>
        </p:nvSpPr>
        <p:spPr/>
        <p:txBody>
          <a:bodyPr/>
          <a:p>
            <a:endParaRPr dirty="0" lang="en-IN"/>
          </a:p>
        </p:txBody>
      </p:sp>
      <p:sp>
        <p:nvSpPr>
          <p:cNvPr id="1048650" name="Text Placeholder 6"/>
          <p:cNvSpPr>
            <a:spLocks noGrp="1"/>
          </p:cNvSpPr>
          <p:nvPr>
            <p:ph type="body" sz="quarter" idx="13"/>
          </p:nvPr>
        </p:nvSpPr>
        <p:spPr/>
        <p:txBody>
          <a:bodyPr/>
          <a:p>
            <a:r>
              <a:rPr dirty="0" lang="en-US"/>
              <a:t>BJN GATE</a:t>
            </a:r>
            <a:endParaRPr dirty="0" lang="en-IN"/>
          </a:p>
        </p:txBody>
      </p:sp>
      <p:sp>
        <p:nvSpPr>
          <p:cNvPr id="1048651" name="Text Placeholder 7"/>
          <p:cNvSpPr>
            <a:spLocks noGrp="1"/>
          </p:cNvSpPr>
          <p:nvPr>
            <p:ph type="body" sz="half" idx="17"/>
          </p:nvPr>
        </p:nvSpPr>
        <p:spPr/>
        <p:txBody>
          <a:bodyPr/>
          <a:p>
            <a:endParaRPr dirty="0" lang="en-IN"/>
          </a:p>
        </p:txBody>
      </p:sp>
      <p:pic>
        <p:nvPicPr>
          <p:cNvPr id="2097154" name="Picture 9"/>
          <p:cNvPicPr>
            <a:picLocks noChangeAspect="1"/>
          </p:cNvPicPr>
          <p:nvPr/>
        </p:nvPicPr>
        <p:blipFill>
          <a:blip xmlns:r="http://schemas.openxmlformats.org/officeDocument/2006/relationships" r:embed="rId1"/>
          <a:stretch>
            <a:fillRect/>
          </a:stretch>
        </p:blipFill>
        <p:spPr>
          <a:xfrm>
            <a:off x="912929" y="2911624"/>
            <a:ext cx="3299821" cy="2879576"/>
          </a:xfrm>
          <a:prstGeom prst="rect"/>
        </p:spPr>
      </p:pic>
      <p:pic>
        <p:nvPicPr>
          <p:cNvPr id="2097155" name="Picture 11"/>
          <p:cNvPicPr>
            <a:picLocks noChangeAspect="1"/>
          </p:cNvPicPr>
          <p:nvPr/>
        </p:nvPicPr>
        <p:blipFill>
          <a:blip xmlns:r="http://schemas.openxmlformats.org/officeDocument/2006/relationships" r:embed="rId2"/>
          <a:stretch>
            <a:fillRect/>
          </a:stretch>
        </p:blipFill>
        <p:spPr>
          <a:xfrm>
            <a:off x="7973298" y="2911624"/>
            <a:ext cx="3388757" cy="2879576"/>
          </a:xfrm>
          <a:prstGeom prst="rect"/>
        </p:spPr>
      </p:pic>
      <p:pic>
        <p:nvPicPr>
          <p:cNvPr id="2097156" name="Picture 13"/>
          <p:cNvPicPr>
            <a:picLocks noChangeAspect="1"/>
          </p:cNvPicPr>
          <p:nvPr/>
        </p:nvPicPr>
        <p:blipFill>
          <a:blip xmlns:r="http://schemas.openxmlformats.org/officeDocument/2006/relationships" r:embed="rId3"/>
          <a:stretch>
            <a:fillRect/>
          </a:stretch>
        </p:blipFill>
        <p:spPr>
          <a:xfrm>
            <a:off x="4423593" y="2911624"/>
            <a:ext cx="3388757" cy="2879576"/>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NOVEL VEDIC MATHEMATICS BASED ALU USING SPECIFIC REVERSABLE GATES</dc:title>
  <dc:creator>saikumarbollikonda416@gmail.com</dc:creator>
  <cp:lastModifiedBy>win10</cp:lastModifiedBy>
  <dcterms:created xsi:type="dcterms:W3CDTF">2021-06-07T19:20:30Z</dcterms:created>
  <dcterms:modified xsi:type="dcterms:W3CDTF">2021-07-23T20:33:33Z</dcterms:modified>
</cp:coreProperties>
</file>