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FE7"/>
    <a:srgbClr val="FED67F"/>
    <a:srgbClr val="D7F5CD"/>
    <a:srgbClr val="FCDCBF"/>
    <a:srgbClr val="BFE7F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F47BCD-9BF2-4F30-B5F3-2E3F4A54098F}" v="4" dt="2024-04-23T06:36:31.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2107"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316910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620421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310691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3650298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4387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365234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184224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62720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73107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1078285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dirty="0"/>
          </a:p>
        </p:txBody>
      </p:sp>
    </p:spTree>
    <p:extLst>
      <p:ext uri="{BB962C8B-B14F-4D97-AF65-F5344CB8AC3E}">
        <p14:creationId xmlns:p14="http://schemas.microsoft.com/office/powerpoint/2010/main" val="2889324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23-04-2024</a:t>
            </a:fld>
            <a:endParaRPr lang="en-IN" dirty="0"/>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dirty="0"/>
          </a:p>
        </p:txBody>
      </p:sp>
    </p:spTree>
    <p:extLst>
      <p:ext uri="{BB962C8B-B14F-4D97-AF65-F5344CB8AC3E}">
        <p14:creationId xmlns:p14="http://schemas.microsoft.com/office/powerpoint/2010/main" val="21772624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827C5-EB36-36D8-57E4-E142A1A8C67D}"/>
              </a:ext>
            </a:extLst>
          </p:cNvPr>
          <p:cNvSpPr/>
          <p:nvPr/>
        </p:nvSpPr>
        <p:spPr>
          <a:xfrm>
            <a:off x="-1" y="71064"/>
            <a:ext cx="21599525" cy="8010628"/>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362" dirty="0"/>
          </a:p>
        </p:txBody>
      </p:sp>
      <p:sp>
        <p:nvSpPr>
          <p:cNvPr id="5" name="Rectangle 4">
            <a:extLst>
              <a:ext uri="{FF2B5EF4-FFF2-40B4-BE49-F238E27FC236}">
                <a16:creationId xmlns:a16="http://schemas.microsoft.com/office/drawing/2014/main" id="{BEE37FD5-5EF1-EDB2-8DF3-A5AA932536BE}"/>
              </a:ext>
            </a:extLst>
          </p:cNvPr>
          <p:cNvSpPr/>
          <p:nvPr/>
        </p:nvSpPr>
        <p:spPr>
          <a:xfrm>
            <a:off x="0" y="8048597"/>
            <a:ext cx="21781068" cy="7788354"/>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362" dirty="0"/>
          </a:p>
        </p:txBody>
      </p:sp>
      <p:sp>
        <p:nvSpPr>
          <p:cNvPr id="6" name="Rectangle 5">
            <a:extLst>
              <a:ext uri="{FF2B5EF4-FFF2-40B4-BE49-F238E27FC236}">
                <a16:creationId xmlns:a16="http://schemas.microsoft.com/office/drawing/2014/main" id="{3A021296-65E9-56EE-2F9B-01E9D7D98AE3}"/>
              </a:ext>
            </a:extLst>
          </p:cNvPr>
          <p:cNvSpPr/>
          <p:nvPr/>
        </p:nvSpPr>
        <p:spPr>
          <a:xfrm>
            <a:off x="0" y="15821072"/>
            <a:ext cx="21954253" cy="8540970"/>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362" dirty="0"/>
          </a:p>
        </p:txBody>
      </p:sp>
      <p:sp>
        <p:nvSpPr>
          <p:cNvPr id="7" name="Rectangle 6">
            <a:extLst>
              <a:ext uri="{FF2B5EF4-FFF2-40B4-BE49-F238E27FC236}">
                <a16:creationId xmlns:a16="http://schemas.microsoft.com/office/drawing/2014/main" id="{8CC73F69-4CF5-AB24-E8A8-73DEEF223A8F}"/>
              </a:ext>
            </a:extLst>
          </p:cNvPr>
          <p:cNvSpPr/>
          <p:nvPr/>
        </p:nvSpPr>
        <p:spPr>
          <a:xfrm>
            <a:off x="0" y="24235790"/>
            <a:ext cx="21706244" cy="7058208"/>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362" dirty="0"/>
          </a:p>
        </p:txBody>
      </p:sp>
      <p:sp>
        <p:nvSpPr>
          <p:cNvPr id="8" name="Rectangle 7">
            <a:extLst>
              <a:ext uri="{FF2B5EF4-FFF2-40B4-BE49-F238E27FC236}">
                <a16:creationId xmlns:a16="http://schemas.microsoft.com/office/drawing/2014/main" id="{6BB6150E-B6D9-0477-CF16-6A98BF9C825F}"/>
              </a:ext>
            </a:extLst>
          </p:cNvPr>
          <p:cNvSpPr/>
          <p:nvPr/>
        </p:nvSpPr>
        <p:spPr>
          <a:xfrm>
            <a:off x="-1" y="30944815"/>
            <a:ext cx="21599525" cy="7034534"/>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362" dirty="0"/>
          </a:p>
        </p:txBody>
      </p:sp>
      <p:sp>
        <p:nvSpPr>
          <p:cNvPr id="19" name="Rectangle 18"/>
          <p:cNvSpPr/>
          <p:nvPr/>
        </p:nvSpPr>
        <p:spPr>
          <a:xfrm>
            <a:off x="429311" y="614035"/>
            <a:ext cx="4279452" cy="7270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74" b="1" dirty="0">
                <a:solidFill>
                  <a:schemeClr val="tx1"/>
                </a:solidFill>
                <a:latin typeface="Times New Roman" panose="02020603050405020304" pitchFamily="18" charset="0"/>
                <a:cs typeface="Times New Roman" panose="02020603050405020304" pitchFamily="18" charset="0"/>
              </a:rPr>
              <a:t>INTRODUCTION</a:t>
            </a:r>
            <a:endParaRPr lang="en-IN" sz="3674"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A700850-254E-CEFB-BC41-4AE4951B636A}"/>
              </a:ext>
            </a:extLst>
          </p:cNvPr>
          <p:cNvSpPr/>
          <p:nvPr/>
        </p:nvSpPr>
        <p:spPr>
          <a:xfrm>
            <a:off x="-1" y="-2081547"/>
            <a:ext cx="21599525" cy="2169870"/>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362" dirty="0"/>
          </a:p>
        </p:txBody>
      </p:sp>
      <p:sp>
        <p:nvSpPr>
          <p:cNvPr id="22" name="Rectangle 21"/>
          <p:cNvSpPr/>
          <p:nvPr/>
        </p:nvSpPr>
        <p:spPr>
          <a:xfrm>
            <a:off x="245449" y="16107101"/>
            <a:ext cx="2466992" cy="7270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74" b="1" dirty="0">
                <a:solidFill>
                  <a:schemeClr val="tx1"/>
                </a:solidFill>
                <a:latin typeface="Times New Roman" panose="02020603050405020304" pitchFamily="18" charset="0"/>
                <a:cs typeface="Times New Roman" panose="02020603050405020304" pitchFamily="18" charset="0"/>
              </a:rPr>
              <a:t>RESULTS</a:t>
            </a:r>
            <a:endParaRPr lang="en-IN" sz="3674"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286367" y="24314068"/>
            <a:ext cx="7754375" cy="7270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74" b="1" dirty="0">
                <a:solidFill>
                  <a:schemeClr val="tx1"/>
                </a:solidFill>
                <a:latin typeface="Times New Roman" panose="02020603050405020304" pitchFamily="18" charset="0"/>
                <a:cs typeface="Times New Roman" panose="02020603050405020304" pitchFamily="18" charset="0"/>
              </a:rPr>
              <a:t>DISCUSSION AND CONCLUSION</a:t>
            </a:r>
            <a:endParaRPr lang="en-IN" sz="3674"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45449" y="31409202"/>
            <a:ext cx="3966959" cy="7270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74" b="1" dirty="0">
                <a:solidFill>
                  <a:schemeClr val="tx1"/>
                </a:solidFill>
                <a:latin typeface="Times New Roman" panose="02020603050405020304" pitchFamily="18" charset="0"/>
                <a:cs typeface="Times New Roman" panose="02020603050405020304" pitchFamily="18" charset="0"/>
              </a:rPr>
              <a:t>BIBLIOGRAPHY</a:t>
            </a:r>
            <a:endParaRPr lang="en-IN" sz="3674"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37EBDFB-488C-7F01-6765-9DA15C34FC9B}"/>
              </a:ext>
            </a:extLst>
          </p:cNvPr>
          <p:cNvSpPr txBox="1"/>
          <p:nvPr/>
        </p:nvSpPr>
        <p:spPr>
          <a:xfrm>
            <a:off x="453211" y="-2044800"/>
            <a:ext cx="20347378" cy="2261196"/>
          </a:xfrm>
          <a:prstGeom prst="rect">
            <a:avLst/>
          </a:prstGeom>
          <a:noFill/>
        </p:spPr>
        <p:txBody>
          <a:bodyPr wrap="square" rtlCol="0">
            <a:spAutoFit/>
          </a:bodyPr>
          <a:lstStyle/>
          <a:p>
            <a:pPr algn="ctr"/>
            <a:r>
              <a:rPr lang="en-US" sz="4698" b="1" dirty="0" err="1">
                <a:solidFill>
                  <a:srgbClr val="1F1F1F"/>
                </a:solidFill>
                <a:latin typeface="Times New Roman" panose="02020603050405020304" pitchFamily="18" charset="0"/>
                <a:cs typeface="Times New Roman" panose="02020603050405020304" pitchFamily="18" charset="0"/>
              </a:rPr>
              <a:t>Analysing</a:t>
            </a:r>
            <a:r>
              <a:rPr lang="en-US" sz="4698" b="1" dirty="0">
                <a:solidFill>
                  <a:srgbClr val="1F1F1F"/>
                </a:solidFill>
                <a:latin typeface="Times New Roman" panose="02020603050405020304" pitchFamily="18" charset="0"/>
                <a:cs typeface="Times New Roman" panose="02020603050405020304" pitchFamily="18" charset="0"/>
              </a:rPr>
              <a:t> the Prioritization of Emergency Cases in Hospitals with Innovative Support Vector Machines Algorithm compared to Neural Network to improve the Accuracy. </a:t>
            </a:r>
            <a:endParaRPr lang="en-IN" sz="4698" b="1" dirty="0">
              <a:latin typeface="Times New Roman" panose="02020603050405020304" pitchFamily="18" charset="0"/>
              <a:cs typeface="Times New Roman" panose="02020603050405020304" pitchFamily="18" charset="0"/>
            </a:endParaRPr>
          </a:p>
        </p:txBody>
      </p:sp>
      <p:sp>
        <p:nvSpPr>
          <p:cNvPr id="20" name="Rectangle 19"/>
          <p:cNvSpPr/>
          <p:nvPr/>
        </p:nvSpPr>
        <p:spPr>
          <a:xfrm>
            <a:off x="245448" y="8256762"/>
            <a:ext cx="6804396" cy="7270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74" b="1" dirty="0">
                <a:solidFill>
                  <a:schemeClr val="tx1"/>
                </a:solidFill>
                <a:latin typeface="Times New Roman" panose="02020603050405020304" pitchFamily="18" charset="0"/>
                <a:cs typeface="Times New Roman" panose="02020603050405020304" pitchFamily="18" charset="0"/>
              </a:rPr>
              <a:t>MATERIALS AND METHODS</a:t>
            </a:r>
            <a:endParaRPr lang="en-IN" sz="3674" b="1" dirty="0">
              <a:solidFill>
                <a:schemeClr val="tx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A362008D-D9AE-CC4A-00C7-D2C269A08BF0}"/>
              </a:ext>
            </a:extLst>
          </p:cNvPr>
          <p:cNvSpPr txBox="1"/>
          <p:nvPr/>
        </p:nvSpPr>
        <p:spPr>
          <a:xfrm>
            <a:off x="339192" y="1352373"/>
            <a:ext cx="12776647" cy="6284541"/>
          </a:xfrm>
          <a:prstGeom prst="rect">
            <a:avLst/>
          </a:prstGeom>
          <a:noFill/>
        </p:spPr>
        <p:txBody>
          <a:bodyPr wrap="square" rtlCol="0">
            <a:spAutoFit/>
          </a:bodyPr>
          <a:lstStyle/>
          <a:p>
            <a:pPr marL="449988" indent="-449988" algn="just">
              <a:buFont typeface="Wingdings" panose="05000000000000000000" pitchFamily="2" charset="2"/>
              <a:buChar char="Ø"/>
            </a:pPr>
            <a:r>
              <a:rPr lang="en-US" sz="2874" b="1" dirty="0">
                <a:solidFill>
                  <a:srgbClr val="111111"/>
                </a:solidFill>
                <a:highlight>
                  <a:srgbClr val="FED67F"/>
                </a:highlight>
                <a:latin typeface="Times New Roman" panose="02020603050405020304" pitchFamily="18" charset="0"/>
                <a:cs typeface="Times New Roman" panose="02020603050405020304" pitchFamily="18" charset="0"/>
              </a:rPr>
              <a:t>A medical emergency is an injury or illness that is acute and poses an immediate risk to a person's life or long-term health and it's extremely important to attend to these patients immediately.</a:t>
            </a:r>
            <a:endParaRPr lang="en-US" sz="2874" b="1" dirty="0">
              <a:solidFill>
                <a:srgbClr val="0D0D0D"/>
              </a:solidFill>
              <a:highlight>
                <a:srgbClr val="FED67F"/>
              </a:highlight>
              <a:latin typeface="Times New Roman" panose="02020603050405020304" pitchFamily="18" charset="0"/>
              <a:cs typeface="Times New Roman" panose="02020603050405020304" pitchFamily="18" charset="0"/>
            </a:endParaRPr>
          </a:p>
          <a:p>
            <a:pPr marL="449988" indent="-449988" algn="just">
              <a:buFont typeface="Wingdings" panose="05000000000000000000" pitchFamily="2" charset="2"/>
              <a:buChar char="Ø"/>
            </a:pPr>
            <a:r>
              <a:rPr lang="en-US" sz="2874" b="1" dirty="0">
                <a:solidFill>
                  <a:srgbClr val="0D0D0D"/>
                </a:solidFill>
                <a:latin typeface="Times New Roman" panose="02020603050405020304" pitchFamily="18" charset="0"/>
                <a:cs typeface="Times New Roman" panose="02020603050405020304" pitchFamily="18" charset="0"/>
              </a:rPr>
              <a:t>Traditional methods rely heavily on clinical judgment, which can be subjective and prone to biases, Integrating advanced technologies like Support Vector Machine with Neural Networks offers a promising solution to enhance the accuracy and speed of prioritization processes.</a:t>
            </a:r>
          </a:p>
          <a:p>
            <a:pPr marL="449988" indent="-449988" algn="just">
              <a:buFont typeface="Wingdings" panose="05000000000000000000" pitchFamily="2" charset="2"/>
              <a:buChar char="Ø"/>
            </a:pPr>
            <a:r>
              <a:rPr lang="en-US" sz="2874" b="1" dirty="0">
                <a:solidFill>
                  <a:srgbClr val="0D0D0D"/>
                </a:solidFill>
                <a:latin typeface="Times New Roman" panose="02020603050405020304" pitchFamily="18" charset="0"/>
                <a:cs typeface="Times New Roman" panose="02020603050405020304" pitchFamily="18" charset="0"/>
              </a:rPr>
              <a:t>As new data becomes available and patient populations evolve, the model can be retrained and fine-tuned to maintain optimal performance. Continuous learning ensures that the prioritization algorithm remains robust and aligned with the latest clinical insights and best practices.</a:t>
            </a:r>
          </a:p>
          <a:p>
            <a:pPr marL="449988" indent="-449988" algn="just">
              <a:buFont typeface="Wingdings" panose="05000000000000000000" pitchFamily="2" charset="2"/>
              <a:buChar char="Ø"/>
            </a:pPr>
            <a:r>
              <a:rPr lang="en-US" sz="2874" b="1" dirty="0">
                <a:solidFill>
                  <a:srgbClr val="0D0D0D"/>
                </a:solidFill>
                <a:latin typeface="Times New Roman" panose="02020603050405020304" pitchFamily="18" charset="0"/>
                <a:cs typeface="Times New Roman" panose="02020603050405020304" pitchFamily="18" charset="0"/>
              </a:rPr>
              <a:t>By harnessing the strengths of both algorithms, healthcare institutions can enhance the accuracy, efficiency, and adaptability of their prioritization processes, ultimately leading to improved patient outcomes.</a:t>
            </a:r>
            <a:endParaRPr lang="en-IN" sz="2874" b="1"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A362008D-D9AE-CC4A-00C7-D2C269A08BF0}"/>
              </a:ext>
            </a:extLst>
          </p:cNvPr>
          <p:cNvSpPr txBox="1"/>
          <p:nvPr/>
        </p:nvSpPr>
        <p:spPr>
          <a:xfrm>
            <a:off x="307208" y="9252179"/>
            <a:ext cx="12138116" cy="496290"/>
          </a:xfrm>
          <a:prstGeom prst="rect">
            <a:avLst/>
          </a:prstGeom>
          <a:noFill/>
        </p:spPr>
        <p:txBody>
          <a:bodyPr wrap="square" rtlCol="0">
            <a:spAutoFit/>
          </a:bodyPr>
          <a:lstStyle/>
          <a:p>
            <a:pPr marL="449988" indent="-449988">
              <a:buFont typeface="Wingdings" panose="05000000000000000000" pitchFamily="2" charset="2"/>
              <a:buChar char="Ø"/>
            </a:pPr>
            <a:endParaRPr lang="en-IN" sz="2625" b="1"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A362008D-D9AE-CC4A-00C7-D2C269A08BF0}"/>
              </a:ext>
            </a:extLst>
          </p:cNvPr>
          <p:cNvSpPr txBox="1"/>
          <p:nvPr/>
        </p:nvSpPr>
        <p:spPr>
          <a:xfrm>
            <a:off x="453577" y="25041084"/>
            <a:ext cx="21214308" cy="5842240"/>
          </a:xfrm>
          <a:prstGeom prst="rect">
            <a:avLst/>
          </a:prstGeom>
          <a:noFill/>
        </p:spPr>
        <p:txBody>
          <a:bodyPr wrap="square" rtlCol="0">
            <a:spAutoFit/>
          </a:bodyPr>
          <a:lstStyle/>
          <a:p>
            <a:pPr marL="449988" indent="-449988" defTabSz="1199967" eaLnBrk="0" fontAlgn="base" hangingPunct="0">
              <a:spcBef>
                <a:spcPct val="0"/>
              </a:spcBef>
              <a:spcAft>
                <a:spcPct val="0"/>
              </a:spcAft>
              <a:buFont typeface="Wingdings" panose="05000000000000000000" pitchFamily="2" charset="2"/>
              <a:buChar char="Ø"/>
            </a:pPr>
            <a:r>
              <a:rPr lang="en-US" altLang="en-US" sz="2874" b="1" dirty="0">
                <a:latin typeface="Times New Roman" panose="02020603050405020304" pitchFamily="18" charset="0"/>
                <a:cs typeface="Times New Roman" panose="02020603050405020304" pitchFamily="18" charset="0"/>
              </a:rPr>
              <a:t> According to an independent sample test, the algorithm obtains a significant accuracy difference of 0.001 (p&lt;0.05). The Support Vector Machine approach performs better than other machine learning techniques in the area of hospital emergency cases.</a:t>
            </a:r>
          </a:p>
          <a:p>
            <a:pPr marL="449988" indent="-449988" algn="just">
              <a:buFont typeface="Wingdings" panose="05000000000000000000" pitchFamily="2" charset="2"/>
              <a:buChar char="Ø"/>
            </a:pPr>
            <a:r>
              <a:rPr lang="en-US" sz="2874" b="1" dirty="0">
                <a:solidFill>
                  <a:srgbClr val="0D0D0D"/>
                </a:solidFill>
                <a:latin typeface="Times New Roman" panose="02020603050405020304" pitchFamily="18" charset="0"/>
                <a:cs typeface="Times New Roman" panose="02020603050405020304" pitchFamily="18" charset="0"/>
              </a:rPr>
              <a:t>SVM is a powerful supervised learning algorithm used for classification and regression tasks, It works well in high-dimensional spaces and is effective even when the number of features exceeds the number of samples.</a:t>
            </a:r>
            <a:endParaRPr lang="en-US" sz="2874" b="1" dirty="0">
              <a:latin typeface="Times New Roman" panose="02020603050405020304" pitchFamily="18" charset="0"/>
              <a:cs typeface="Times New Roman" panose="02020603050405020304" pitchFamily="18" charset="0"/>
            </a:endParaRPr>
          </a:p>
          <a:p>
            <a:pPr marL="449988" indent="-449988" algn="just">
              <a:buFont typeface="Wingdings" panose="05000000000000000000" pitchFamily="2" charset="2"/>
              <a:buChar char="Ø"/>
            </a:pPr>
            <a:r>
              <a:rPr lang="en-US" sz="2874" b="1" dirty="0">
                <a:latin typeface="Times New Roman" panose="02020603050405020304" pitchFamily="18" charset="0"/>
                <a:cs typeface="Times New Roman" panose="02020603050405020304" pitchFamily="18" charset="0"/>
              </a:rPr>
              <a:t>The </a:t>
            </a:r>
            <a:r>
              <a:rPr lang="en-US" sz="2874" b="1" dirty="0">
                <a:solidFill>
                  <a:srgbClr val="0D0D0D"/>
                </a:solidFill>
                <a:latin typeface="Times New Roman" panose="02020603050405020304" pitchFamily="18" charset="0"/>
                <a:cs typeface="Times New Roman" panose="02020603050405020304" pitchFamily="18" charset="0"/>
              </a:rPr>
              <a:t>SVMs provide high accuracy and interpretable decision boundaries, making them suitable for scenarios where transparency and trust are essential. Meanwhile, NNs excel in capturing complex patterns but may lack interpretability and pose scalability challenges.</a:t>
            </a:r>
            <a:endParaRPr lang="en-US" sz="2874" b="1" dirty="0">
              <a:latin typeface="Times New Roman" panose="02020603050405020304" pitchFamily="18" charset="0"/>
              <a:cs typeface="Times New Roman" panose="02020603050405020304" pitchFamily="18" charset="0"/>
            </a:endParaRPr>
          </a:p>
          <a:p>
            <a:pPr marL="449988" indent="-449988" algn="just">
              <a:buFont typeface="Wingdings" panose="05000000000000000000" pitchFamily="2" charset="2"/>
              <a:buChar char="Ø"/>
            </a:pPr>
            <a:r>
              <a:rPr lang="en-US" sz="2874" b="1" dirty="0">
                <a:solidFill>
                  <a:srgbClr val="0D0D0D"/>
                </a:solidFill>
                <a:latin typeface="Times New Roman" panose="02020603050405020304" pitchFamily="18" charset="0"/>
                <a:cs typeface="Times New Roman" panose="02020603050405020304" pitchFamily="18" charset="0"/>
              </a:rPr>
              <a:t>Ultimately, the choice between SVM and NN should be guided by the specific requirements and constraints of the healthcare setting, with careful consideration of factors such as data characteristics, computational resources, and the interpretability needs of healthcare professionals.</a:t>
            </a:r>
          </a:p>
          <a:p>
            <a:pPr marL="449988" indent="-449988" algn="just">
              <a:buFont typeface="Wingdings" panose="05000000000000000000" pitchFamily="2" charset="2"/>
              <a:buChar char="Ø"/>
            </a:pPr>
            <a:r>
              <a:rPr lang="en-US" sz="2874" b="1" dirty="0">
                <a:solidFill>
                  <a:srgbClr val="0D0D0D"/>
                </a:solidFill>
                <a:latin typeface="Times New Roman" panose="02020603050405020304" pitchFamily="18" charset="0"/>
                <a:cs typeface="Times New Roman" panose="02020603050405020304" pitchFamily="18" charset="0"/>
              </a:rPr>
              <a:t>SVMs are preferred in scenarios with relatively small to moderate-sized datasets and high-dimensional feature spaces, where they can find optimal hyperplanes for classification tasks efficiently.</a:t>
            </a:r>
          </a:p>
          <a:p>
            <a:pPr marL="449988" indent="-449988" algn="just">
              <a:buFont typeface="Wingdings" panose="05000000000000000000" pitchFamily="2" charset="2"/>
              <a:buChar char="Ø"/>
            </a:pPr>
            <a:r>
              <a:rPr lang="en-US" sz="2874" b="1" dirty="0">
                <a:latin typeface="Times New Roman" panose="02020603050405020304" pitchFamily="18" charset="0"/>
                <a:cs typeface="Times New Roman" panose="02020603050405020304" pitchFamily="18" charset="0"/>
              </a:rPr>
              <a:t>SVM is known for its effectiveness in high-dimensional spaces and its capability to handle non-linear data through the use of kernel</a:t>
            </a:r>
            <a:endParaRPr lang="en-IN" sz="2874" b="1"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A362008D-D9AE-CC4A-00C7-D2C269A08BF0}"/>
              </a:ext>
            </a:extLst>
          </p:cNvPr>
          <p:cNvSpPr txBox="1"/>
          <p:nvPr/>
        </p:nvSpPr>
        <p:spPr>
          <a:xfrm>
            <a:off x="463049" y="32153393"/>
            <a:ext cx="20832499" cy="5399940"/>
          </a:xfrm>
          <a:prstGeom prst="rect">
            <a:avLst/>
          </a:prstGeom>
          <a:noFill/>
        </p:spPr>
        <p:txBody>
          <a:bodyPr wrap="square" rtlCol="0">
            <a:spAutoFit/>
          </a:bodyPr>
          <a:lstStyle/>
          <a:p>
            <a:pPr marL="449988" indent="-449988" algn="just">
              <a:buFont typeface="Wingdings" panose="05000000000000000000" pitchFamily="2" charset="2"/>
              <a:buChar char="Ø"/>
            </a:pPr>
            <a:r>
              <a:rPr lang="en-US" sz="2874" b="1" dirty="0">
                <a:solidFill>
                  <a:schemeClr val="tx1">
                    <a:lumMod val="95000"/>
                    <a:lumOff val="5000"/>
                  </a:schemeClr>
                </a:solidFill>
                <a:latin typeface="Times New Roman" panose="02020603050405020304" pitchFamily="18" charset="0"/>
                <a:cs typeface="Times New Roman" panose="02020603050405020304" pitchFamily="18" charset="0"/>
              </a:rPr>
              <a:t>“Extending the Framework for Mobile Health Information Systems Research: A Content Analysis.” 2017. Information Systems 69 (September): 1–24.</a:t>
            </a:r>
            <a:endParaRPr lang="en-IN" sz="2874"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49988" indent="-449988" algn="just">
              <a:buFont typeface="Wingdings" panose="05000000000000000000" pitchFamily="2" charset="2"/>
              <a:buChar char="Ø"/>
            </a:pPr>
            <a:r>
              <a:rPr lang="en-US" sz="2874" b="1" dirty="0">
                <a:solidFill>
                  <a:schemeClr val="tx1">
                    <a:lumMod val="95000"/>
                    <a:lumOff val="5000"/>
                  </a:schemeClr>
                </a:solidFill>
                <a:latin typeface="Times New Roman" panose="02020603050405020304" pitchFamily="18" charset="0"/>
                <a:cs typeface="Times New Roman" panose="02020603050405020304" pitchFamily="18" charset="0"/>
              </a:rPr>
              <a:t>Ma, Yujun, </a:t>
            </a:r>
            <a:r>
              <a:rPr lang="en-US" sz="2874" b="1" dirty="0" err="1">
                <a:solidFill>
                  <a:schemeClr val="tx1">
                    <a:lumMod val="95000"/>
                    <a:lumOff val="5000"/>
                  </a:schemeClr>
                </a:solidFill>
                <a:latin typeface="Times New Roman" panose="02020603050405020304" pitchFamily="18" charset="0"/>
                <a:cs typeface="Times New Roman" panose="02020603050405020304" pitchFamily="18" charset="0"/>
              </a:rPr>
              <a:t>Yulei</a:t>
            </a:r>
            <a:r>
              <a:rPr lang="en-US" sz="2874" b="1" dirty="0">
                <a:solidFill>
                  <a:schemeClr val="tx1">
                    <a:lumMod val="95000"/>
                    <a:lumOff val="5000"/>
                  </a:schemeClr>
                </a:solidFill>
                <a:latin typeface="Times New Roman" panose="02020603050405020304" pitchFamily="18" charset="0"/>
                <a:cs typeface="Times New Roman" panose="02020603050405020304" pitchFamily="18" charset="0"/>
              </a:rPr>
              <a:t> Wang, Jun Yang, </a:t>
            </a:r>
            <a:r>
              <a:rPr lang="en-US" sz="2874" b="1" dirty="0" err="1">
                <a:solidFill>
                  <a:schemeClr val="tx1">
                    <a:lumMod val="95000"/>
                    <a:lumOff val="5000"/>
                  </a:schemeClr>
                </a:solidFill>
                <a:latin typeface="Times New Roman" panose="02020603050405020304" pitchFamily="18" charset="0"/>
                <a:cs typeface="Times New Roman" panose="02020603050405020304" pitchFamily="18" charset="0"/>
              </a:rPr>
              <a:t>Yiming</a:t>
            </a:r>
            <a:r>
              <a:rPr lang="en-US" sz="2874" b="1" dirty="0">
                <a:solidFill>
                  <a:schemeClr val="tx1">
                    <a:lumMod val="95000"/>
                    <a:lumOff val="5000"/>
                  </a:schemeClr>
                </a:solidFill>
                <a:latin typeface="Times New Roman" panose="02020603050405020304" pitchFamily="18" charset="0"/>
                <a:cs typeface="Times New Roman" panose="02020603050405020304" pitchFamily="18" charset="0"/>
              </a:rPr>
              <a:t> Miao, and Wei Li. 2024. “Big Health Application System Based on Health Internet of Things and Big Data.” Accessed March 6, 2024. https://ieeexplore.ieee.org/abstract/document/7782325/.</a:t>
            </a:r>
            <a:endParaRPr lang="en-IN" sz="2874"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49988" indent="-449988" algn="just">
              <a:buFont typeface="Wingdings" panose="05000000000000000000" pitchFamily="2" charset="2"/>
              <a:buChar char="Ø"/>
            </a:pPr>
            <a:r>
              <a:rPr lang="en-IN" sz="2874" b="1" dirty="0">
                <a:solidFill>
                  <a:schemeClr val="tx1">
                    <a:lumMod val="95000"/>
                    <a:lumOff val="5000"/>
                  </a:schemeClr>
                </a:solidFill>
                <a:latin typeface="Times New Roman" panose="02020603050405020304" pitchFamily="18" charset="0"/>
                <a:cs typeface="Times New Roman" panose="02020603050405020304" pitchFamily="18" charset="0"/>
              </a:rPr>
              <a:t>Alam, Muhammad </a:t>
            </a:r>
            <a:r>
              <a:rPr lang="en-IN" sz="2874" b="1" dirty="0" err="1">
                <a:solidFill>
                  <a:schemeClr val="tx1">
                    <a:lumMod val="95000"/>
                    <a:lumOff val="5000"/>
                  </a:schemeClr>
                </a:solidFill>
                <a:latin typeface="Times New Roman" panose="02020603050405020304" pitchFamily="18" charset="0"/>
                <a:cs typeface="Times New Roman" panose="02020603050405020304" pitchFamily="18" charset="0"/>
              </a:rPr>
              <a:t>Mahtab</a:t>
            </a:r>
            <a:r>
              <a:rPr lang="en-IN" sz="2874" b="1" dirty="0">
                <a:solidFill>
                  <a:schemeClr val="tx1">
                    <a:lumMod val="95000"/>
                    <a:lumOff val="5000"/>
                  </a:schemeClr>
                </a:solidFill>
                <a:latin typeface="Times New Roman" panose="02020603050405020304" pitchFamily="18" charset="0"/>
                <a:cs typeface="Times New Roman" panose="02020603050405020304" pitchFamily="18" charset="0"/>
              </a:rPr>
              <a:t>, Hassan Malik, </a:t>
            </a:r>
            <a:r>
              <a:rPr lang="en-IN" sz="2874" b="1" dirty="0" err="1">
                <a:solidFill>
                  <a:schemeClr val="tx1">
                    <a:lumMod val="95000"/>
                    <a:lumOff val="5000"/>
                  </a:schemeClr>
                </a:solidFill>
                <a:latin typeface="Times New Roman" panose="02020603050405020304" pitchFamily="18" charset="0"/>
                <a:cs typeface="Times New Roman" panose="02020603050405020304" pitchFamily="18" charset="0"/>
              </a:rPr>
              <a:t>Muhidul</a:t>
            </a:r>
            <a:r>
              <a:rPr lang="en-IN" sz="2874" b="1" dirty="0">
                <a:solidFill>
                  <a:schemeClr val="tx1">
                    <a:lumMod val="95000"/>
                    <a:lumOff val="5000"/>
                  </a:schemeClr>
                </a:solidFill>
                <a:latin typeface="Times New Roman" panose="02020603050405020304" pitchFamily="18" charset="0"/>
                <a:cs typeface="Times New Roman" panose="02020603050405020304" pitchFamily="18" charset="0"/>
              </a:rPr>
              <a:t> Islam Khan, Tamas </a:t>
            </a:r>
            <a:r>
              <a:rPr lang="en-IN" sz="2874" b="1" dirty="0" err="1">
                <a:solidFill>
                  <a:schemeClr val="tx1">
                    <a:lumMod val="95000"/>
                    <a:lumOff val="5000"/>
                  </a:schemeClr>
                </a:solidFill>
                <a:latin typeface="Times New Roman" panose="02020603050405020304" pitchFamily="18" charset="0"/>
                <a:cs typeface="Times New Roman" panose="02020603050405020304" pitchFamily="18" charset="0"/>
              </a:rPr>
              <a:t>Pardy</a:t>
            </a:r>
            <a:r>
              <a:rPr lang="en-IN" sz="2874" b="1" dirty="0">
                <a:solidFill>
                  <a:schemeClr val="tx1">
                    <a:lumMod val="95000"/>
                    <a:lumOff val="5000"/>
                  </a:schemeClr>
                </a:solidFill>
                <a:latin typeface="Times New Roman" panose="02020603050405020304" pitchFamily="18" charset="0"/>
                <a:cs typeface="Times New Roman" panose="02020603050405020304" pitchFamily="18" charset="0"/>
              </a:rPr>
              <a:t>, Alar </a:t>
            </a:r>
            <a:r>
              <a:rPr lang="en-IN" sz="2874" b="1" dirty="0" err="1">
                <a:solidFill>
                  <a:schemeClr val="tx1">
                    <a:lumMod val="95000"/>
                    <a:lumOff val="5000"/>
                  </a:schemeClr>
                </a:solidFill>
                <a:latin typeface="Times New Roman" panose="02020603050405020304" pitchFamily="18" charset="0"/>
                <a:cs typeface="Times New Roman" panose="02020603050405020304" pitchFamily="18" charset="0"/>
              </a:rPr>
              <a:t>Kuusik</a:t>
            </a:r>
            <a:r>
              <a:rPr lang="en-IN" sz="2874" b="1" dirty="0">
                <a:solidFill>
                  <a:schemeClr val="tx1">
                    <a:lumMod val="95000"/>
                    <a:lumOff val="5000"/>
                  </a:schemeClr>
                </a:solidFill>
                <a:latin typeface="Times New Roman" panose="02020603050405020304" pitchFamily="18" charset="0"/>
                <a:cs typeface="Times New Roman" panose="02020603050405020304" pitchFamily="18" charset="0"/>
              </a:rPr>
              <a:t>, and Yannick Le </a:t>
            </a:r>
            <a:r>
              <a:rPr lang="en-IN" sz="2874" b="1" dirty="0" err="1">
                <a:solidFill>
                  <a:schemeClr val="tx1">
                    <a:lumMod val="95000"/>
                    <a:lumOff val="5000"/>
                  </a:schemeClr>
                </a:solidFill>
                <a:latin typeface="Times New Roman" panose="02020603050405020304" pitchFamily="18" charset="0"/>
                <a:cs typeface="Times New Roman" panose="02020603050405020304" pitchFamily="18" charset="0"/>
              </a:rPr>
              <a:t>Moullec</a:t>
            </a:r>
            <a:r>
              <a:rPr lang="en-IN" sz="2874" b="1" dirty="0">
                <a:solidFill>
                  <a:schemeClr val="tx1">
                    <a:lumMod val="95000"/>
                    <a:lumOff val="5000"/>
                  </a:schemeClr>
                </a:solidFill>
                <a:latin typeface="Times New Roman" panose="02020603050405020304" pitchFamily="18" charset="0"/>
                <a:cs typeface="Times New Roman" panose="02020603050405020304" pitchFamily="18" charset="0"/>
              </a:rPr>
              <a:t>. 2024. “A Survey on the Roles of Communication Technologies in IoT-Based Personalized Healthcare Applications.” Accessed March 6, 2024. </a:t>
            </a:r>
          </a:p>
          <a:p>
            <a:pPr marL="449988" indent="-449988" algn="just">
              <a:buFont typeface="Wingdings" panose="05000000000000000000" pitchFamily="2" charset="2"/>
              <a:buChar char="Ø"/>
            </a:pPr>
            <a:r>
              <a:rPr lang="en-US" sz="2874" b="1" dirty="0">
                <a:solidFill>
                  <a:schemeClr val="tx1">
                    <a:lumMod val="95000"/>
                    <a:lumOff val="5000"/>
                  </a:schemeClr>
                </a:solidFill>
                <a:latin typeface="Times New Roman" panose="02020603050405020304" pitchFamily="18" charset="0"/>
                <a:cs typeface="Times New Roman" panose="02020603050405020304" pitchFamily="18" charset="0"/>
              </a:rPr>
              <a:t>“Medicine Reminder and Monitoring System for Secure Health Using IOT.” 2016. Procedia Computer Science 78 (January): 471–76.</a:t>
            </a:r>
            <a:endParaRPr lang="en-IN" sz="2874"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49988" indent="-449988" algn="just">
              <a:buFont typeface="Wingdings" panose="05000000000000000000" pitchFamily="2" charset="2"/>
              <a:buChar char="Ø"/>
            </a:pPr>
            <a:r>
              <a:rPr lang="en-IN" sz="2874" b="1" dirty="0">
                <a:solidFill>
                  <a:schemeClr val="tx1">
                    <a:lumMod val="95000"/>
                    <a:lumOff val="5000"/>
                  </a:schemeClr>
                </a:solidFill>
                <a:latin typeface="Times New Roman" panose="02020603050405020304" pitchFamily="18" charset="0"/>
                <a:cs typeface="Times New Roman" panose="02020603050405020304" pitchFamily="18" charset="0"/>
              </a:rPr>
              <a:t>Pavel, Misha, Holly Brugge </a:t>
            </a:r>
            <a:r>
              <a:rPr lang="en-IN" sz="2874" b="1" dirty="0" err="1">
                <a:solidFill>
                  <a:schemeClr val="tx1">
                    <a:lumMod val="95000"/>
                    <a:lumOff val="5000"/>
                  </a:schemeClr>
                </a:solidFill>
                <a:latin typeface="Times New Roman" panose="02020603050405020304" pitchFamily="18" charset="0"/>
                <a:cs typeface="Times New Roman" panose="02020603050405020304" pitchFamily="18" charset="0"/>
              </a:rPr>
              <a:t>Jimison</a:t>
            </a:r>
            <a:r>
              <a:rPr lang="en-IN" sz="2874" b="1" dirty="0">
                <a:solidFill>
                  <a:schemeClr val="tx1">
                    <a:lumMod val="95000"/>
                    <a:lumOff val="5000"/>
                  </a:schemeClr>
                </a:solidFill>
                <a:latin typeface="Times New Roman" panose="02020603050405020304" pitchFamily="18" charset="0"/>
                <a:cs typeface="Times New Roman" panose="02020603050405020304" pitchFamily="18" charset="0"/>
              </a:rPr>
              <a:t>, Howard D. </a:t>
            </a:r>
            <a:r>
              <a:rPr lang="en-IN" sz="2874" b="1" dirty="0" err="1">
                <a:solidFill>
                  <a:schemeClr val="tx1">
                    <a:lumMod val="95000"/>
                    <a:lumOff val="5000"/>
                  </a:schemeClr>
                </a:solidFill>
                <a:latin typeface="Times New Roman" panose="02020603050405020304" pitchFamily="18" charset="0"/>
                <a:cs typeface="Times New Roman" panose="02020603050405020304" pitchFamily="18" charset="0"/>
              </a:rPr>
              <a:t>Wactlar</a:t>
            </a:r>
            <a:r>
              <a:rPr lang="en-IN" sz="2874" b="1" dirty="0">
                <a:solidFill>
                  <a:schemeClr val="tx1">
                    <a:lumMod val="95000"/>
                    <a:lumOff val="5000"/>
                  </a:schemeClr>
                </a:solidFill>
                <a:latin typeface="Times New Roman" panose="02020603050405020304" pitchFamily="18" charset="0"/>
                <a:cs typeface="Times New Roman" panose="02020603050405020304" pitchFamily="18" charset="0"/>
              </a:rPr>
              <a:t>, Tamara L. Hayes, Will </a:t>
            </a:r>
            <a:r>
              <a:rPr lang="en-IN" sz="2874" b="1" dirty="0" err="1">
                <a:solidFill>
                  <a:schemeClr val="tx1">
                    <a:lumMod val="95000"/>
                    <a:lumOff val="5000"/>
                  </a:schemeClr>
                </a:solidFill>
                <a:latin typeface="Times New Roman" panose="02020603050405020304" pitchFamily="18" charset="0"/>
                <a:cs typeface="Times New Roman" panose="02020603050405020304" pitchFamily="18" charset="0"/>
              </a:rPr>
              <a:t>Barkis</a:t>
            </a:r>
            <a:r>
              <a:rPr lang="en-IN" sz="2874" b="1" dirty="0">
                <a:solidFill>
                  <a:schemeClr val="tx1">
                    <a:lumMod val="95000"/>
                    <a:lumOff val="5000"/>
                  </a:schemeClr>
                </a:solidFill>
                <a:latin typeface="Times New Roman" panose="02020603050405020304" pitchFamily="18" charset="0"/>
                <a:cs typeface="Times New Roman" panose="02020603050405020304" pitchFamily="18" charset="0"/>
              </a:rPr>
              <a:t>, Julia </a:t>
            </a:r>
            <a:r>
              <a:rPr lang="en-IN" sz="2874" b="1" dirty="0" err="1">
                <a:solidFill>
                  <a:schemeClr val="tx1">
                    <a:lumMod val="95000"/>
                    <a:lumOff val="5000"/>
                  </a:schemeClr>
                </a:solidFill>
                <a:latin typeface="Times New Roman" panose="02020603050405020304" pitchFamily="18" charset="0"/>
                <a:cs typeface="Times New Roman" panose="02020603050405020304" pitchFamily="18" charset="0"/>
              </a:rPr>
              <a:t>Skapik</a:t>
            </a:r>
            <a:r>
              <a:rPr lang="en-IN" sz="2874" b="1" dirty="0">
                <a:solidFill>
                  <a:schemeClr val="tx1">
                    <a:lumMod val="95000"/>
                    <a:lumOff val="5000"/>
                  </a:schemeClr>
                </a:solidFill>
                <a:latin typeface="Times New Roman" panose="02020603050405020304" pitchFamily="18" charset="0"/>
                <a:cs typeface="Times New Roman" panose="02020603050405020304" pitchFamily="18" charset="0"/>
              </a:rPr>
              <a:t>, and Jeffrey Kaye. 2024. “The Role of Technology and Engineering Models in Transforming Healthcare.” Accessed March 6, 2024. https://ieeexplore.ieee.org/abstract/document/6490450/.</a:t>
            </a:r>
          </a:p>
        </p:txBody>
      </p:sp>
      <p:sp>
        <p:nvSpPr>
          <p:cNvPr id="17" name="TextBox 16"/>
          <p:cNvSpPr txBox="1"/>
          <p:nvPr/>
        </p:nvSpPr>
        <p:spPr>
          <a:xfrm>
            <a:off x="227268" y="22893218"/>
            <a:ext cx="20487276" cy="455830"/>
          </a:xfrm>
          <a:prstGeom prst="rect">
            <a:avLst/>
          </a:prstGeom>
          <a:noFill/>
        </p:spPr>
        <p:txBody>
          <a:bodyPr wrap="square" rtlCol="0">
            <a:spAutoFit/>
          </a:bodyPr>
          <a:lstStyle/>
          <a:p>
            <a:endParaRPr lang="en-IN" sz="2362" dirty="0"/>
          </a:p>
        </p:txBody>
      </p:sp>
      <p:sp>
        <p:nvSpPr>
          <p:cNvPr id="45" name="Right Arrow 44"/>
          <p:cNvSpPr/>
          <p:nvPr/>
        </p:nvSpPr>
        <p:spPr>
          <a:xfrm>
            <a:off x="4090495" y="10276005"/>
            <a:ext cx="1310915" cy="896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62"/>
          </a:p>
        </p:txBody>
      </p:sp>
      <p:sp>
        <p:nvSpPr>
          <p:cNvPr id="46" name="Right Arrow 45"/>
          <p:cNvSpPr/>
          <p:nvPr/>
        </p:nvSpPr>
        <p:spPr>
          <a:xfrm>
            <a:off x="8697642" y="10276998"/>
            <a:ext cx="1590520" cy="8584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62"/>
          </a:p>
        </p:txBody>
      </p:sp>
      <p:sp>
        <p:nvSpPr>
          <p:cNvPr id="47" name="Right Arrow 46"/>
          <p:cNvSpPr/>
          <p:nvPr/>
        </p:nvSpPr>
        <p:spPr>
          <a:xfrm>
            <a:off x="14897409" y="10182144"/>
            <a:ext cx="1885382" cy="913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62" dirty="0"/>
          </a:p>
        </p:txBody>
      </p:sp>
      <p:sp>
        <p:nvSpPr>
          <p:cNvPr id="57" name="Arrow: Down 56">
            <a:extLst>
              <a:ext uri="{FF2B5EF4-FFF2-40B4-BE49-F238E27FC236}">
                <a16:creationId xmlns:a16="http://schemas.microsoft.com/office/drawing/2014/main" id="{10EC22EC-A786-F9E3-7BB2-880FBD600669}"/>
              </a:ext>
            </a:extLst>
          </p:cNvPr>
          <p:cNvSpPr/>
          <p:nvPr/>
        </p:nvSpPr>
        <p:spPr>
          <a:xfrm>
            <a:off x="18153448" y="11623965"/>
            <a:ext cx="886319" cy="117249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362"/>
          </a:p>
        </p:txBody>
      </p:sp>
      <p:sp>
        <p:nvSpPr>
          <p:cNvPr id="58" name="Arrow: Left 57">
            <a:extLst>
              <a:ext uri="{FF2B5EF4-FFF2-40B4-BE49-F238E27FC236}">
                <a16:creationId xmlns:a16="http://schemas.microsoft.com/office/drawing/2014/main" id="{42A1A417-AD1D-B969-4DBF-28304EB17EA6}"/>
              </a:ext>
            </a:extLst>
          </p:cNvPr>
          <p:cNvSpPr/>
          <p:nvPr/>
        </p:nvSpPr>
        <p:spPr>
          <a:xfrm>
            <a:off x="14574637" y="13568113"/>
            <a:ext cx="1149891" cy="79949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362"/>
          </a:p>
        </p:txBody>
      </p:sp>
      <p:sp>
        <p:nvSpPr>
          <p:cNvPr id="59" name="Arrow: Left 58">
            <a:extLst>
              <a:ext uri="{FF2B5EF4-FFF2-40B4-BE49-F238E27FC236}">
                <a16:creationId xmlns:a16="http://schemas.microsoft.com/office/drawing/2014/main" id="{5E094FAF-6C05-9348-899C-523B28323456}"/>
              </a:ext>
            </a:extLst>
          </p:cNvPr>
          <p:cNvSpPr/>
          <p:nvPr/>
        </p:nvSpPr>
        <p:spPr>
          <a:xfrm>
            <a:off x="6793605" y="13358712"/>
            <a:ext cx="1758469" cy="85359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362"/>
          </a:p>
        </p:txBody>
      </p:sp>
      <p:sp>
        <p:nvSpPr>
          <p:cNvPr id="1033" name="TextBox 1032">
            <a:extLst>
              <a:ext uri="{FF2B5EF4-FFF2-40B4-BE49-F238E27FC236}">
                <a16:creationId xmlns:a16="http://schemas.microsoft.com/office/drawing/2014/main" id="{49B0FE6E-E30D-4513-3744-782A9DDFA5D9}"/>
              </a:ext>
            </a:extLst>
          </p:cNvPr>
          <p:cNvSpPr txBox="1"/>
          <p:nvPr/>
        </p:nvSpPr>
        <p:spPr>
          <a:xfrm>
            <a:off x="307207" y="22287947"/>
            <a:ext cx="5808698" cy="1419235"/>
          </a:xfrm>
          <a:prstGeom prst="rect">
            <a:avLst/>
          </a:prstGeom>
          <a:noFill/>
        </p:spPr>
        <p:txBody>
          <a:bodyPr wrap="square" rtlCol="0">
            <a:spAutoFit/>
          </a:bodyPr>
          <a:lstStyle/>
          <a:p>
            <a:pPr algn="ctr"/>
            <a:r>
              <a:rPr lang="en-US" sz="2874" b="1" dirty="0">
                <a:latin typeface="Times New Roman" panose="02020603050405020304" pitchFamily="18" charset="0"/>
                <a:cs typeface="Times New Roman" panose="02020603050405020304" pitchFamily="18" charset="0"/>
              </a:rPr>
              <a:t>                                           </a:t>
            </a:r>
          </a:p>
          <a:p>
            <a:pPr algn="ctr"/>
            <a:r>
              <a:rPr lang="en-US" sz="2874" b="1" dirty="0">
                <a:latin typeface="Times New Roman" panose="02020603050405020304" pitchFamily="18" charset="0"/>
                <a:cs typeface="Times New Roman" panose="02020603050405020304" pitchFamily="18" charset="0"/>
              </a:rPr>
              <a:t>Comparison of Support Vector Machine &amp; Neural Network </a:t>
            </a:r>
            <a:endParaRPr lang="en-IN" sz="2874"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6F029A8-B012-8E4C-E555-1B8934106F3E}"/>
              </a:ext>
            </a:extLst>
          </p:cNvPr>
          <p:cNvSpPr/>
          <p:nvPr/>
        </p:nvSpPr>
        <p:spPr>
          <a:xfrm>
            <a:off x="1" y="-5291012"/>
            <a:ext cx="21574116" cy="3209465"/>
          </a:xfrm>
          <a:prstGeom prst="rect">
            <a:avLst/>
          </a:prstGeom>
          <a:solidFill>
            <a:srgbClr val="828282"/>
          </a:solidFill>
          <a:ln w="19050" cap="flat" cmpd="sng" algn="ctr">
            <a:noFill/>
            <a:prstDash val="solid"/>
            <a:miter lim="800000"/>
          </a:ln>
          <a:effectLst/>
        </p:spPr>
        <p:txBody>
          <a:bodyPr rtlCol="0" anchor="ctr"/>
          <a:lstStyle/>
          <a:p>
            <a:pPr algn="ctr" defTabSz="1199967">
              <a:defRPr/>
            </a:pPr>
            <a:endParaRPr lang="en-IN" sz="2350" kern="0">
              <a:solidFill>
                <a:prstClr val="white"/>
              </a:solidFill>
              <a:latin typeface="Calibri" panose="020F0502020204030204"/>
            </a:endParaRPr>
          </a:p>
        </p:txBody>
      </p:sp>
      <p:pic>
        <p:nvPicPr>
          <p:cNvPr id="11" name="Picture 10">
            <a:extLst>
              <a:ext uri="{FF2B5EF4-FFF2-40B4-BE49-F238E27FC236}">
                <a16:creationId xmlns:a16="http://schemas.microsoft.com/office/drawing/2014/main" id="{5B2D77C4-F2F1-FF1D-B734-9C691BF6A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8" y="-4994559"/>
            <a:ext cx="21599525" cy="2573008"/>
          </a:xfrm>
          <a:prstGeom prst="rect">
            <a:avLst/>
          </a:prstGeom>
        </p:spPr>
      </p:pic>
      <p:sp>
        <p:nvSpPr>
          <p:cNvPr id="12" name="TextBox 11">
            <a:extLst>
              <a:ext uri="{FF2B5EF4-FFF2-40B4-BE49-F238E27FC236}">
                <a16:creationId xmlns:a16="http://schemas.microsoft.com/office/drawing/2014/main" id="{370AAD78-5B7B-9302-78F1-CB82A2611DF6}"/>
              </a:ext>
            </a:extLst>
          </p:cNvPr>
          <p:cNvSpPr txBox="1"/>
          <p:nvPr/>
        </p:nvSpPr>
        <p:spPr>
          <a:xfrm>
            <a:off x="12984163" y="-3653789"/>
            <a:ext cx="8426173" cy="1419235"/>
          </a:xfrm>
          <a:prstGeom prst="rect">
            <a:avLst/>
          </a:prstGeom>
          <a:noFill/>
        </p:spPr>
        <p:txBody>
          <a:bodyPr wrap="square" rtlCol="0">
            <a:spAutoFit/>
          </a:bodyPr>
          <a:lstStyle/>
          <a:p>
            <a:pPr algn="r"/>
            <a:r>
              <a:rPr lang="en-US" sz="2874" b="1" dirty="0">
                <a:solidFill>
                  <a:schemeClr val="bg1"/>
                </a:solidFill>
                <a:latin typeface="Times New Roman" panose="02020603050405020304" pitchFamily="18" charset="0"/>
                <a:cs typeface="Times New Roman" panose="02020603050405020304" pitchFamily="18" charset="0"/>
              </a:rPr>
              <a:t>Students Name: </a:t>
            </a:r>
            <a:r>
              <a:rPr lang="en-US" sz="2874" b="1" dirty="0" err="1">
                <a:solidFill>
                  <a:schemeClr val="bg1"/>
                </a:solidFill>
                <a:latin typeface="Times New Roman" panose="02020603050405020304" pitchFamily="18" charset="0"/>
                <a:cs typeface="Times New Roman" panose="02020603050405020304" pitchFamily="18" charset="0"/>
              </a:rPr>
              <a:t>N.Mahesh</a:t>
            </a:r>
            <a:endParaRPr lang="en-US" sz="2874" b="1" dirty="0">
              <a:solidFill>
                <a:schemeClr val="bg1"/>
              </a:solidFill>
              <a:latin typeface="Times New Roman" panose="02020603050405020304" pitchFamily="18" charset="0"/>
              <a:cs typeface="Times New Roman" panose="02020603050405020304" pitchFamily="18" charset="0"/>
            </a:endParaRPr>
          </a:p>
          <a:p>
            <a:pPr algn="r"/>
            <a:r>
              <a:rPr lang="en-US" sz="2874" b="1" dirty="0">
                <a:solidFill>
                  <a:schemeClr val="bg1"/>
                </a:solidFill>
                <a:latin typeface="Times New Roman" panose="02020603050405020304" pitchFamily="18" charset="0"/>
                <a:cs typeface="Times New Roman" panose="02020603050405020304" pitchFamily="18" charset="0"/>
              </a:rPr>
              <a:t>Registration number:192111287</a:t>
            </a:r>
          </a:p>
          <a:p>
            <a:pPr algn="r"/>
            <a:r>
              <a:rPr lang="en-US" sz="2874" b="1" dirty="0">
                <a:solidFill>
                  <a:schemeClr val="bg1"/>
                </a:solidFill>
                <a:latin typeface="Times New Roman" panose="02020603050405020304" pitchFamily="18" charset="0"/>
                <a:cs typeface="Times New Roman" panose="02020603050405020304" pitchFamily="18" charset="0"/>
              </a:rPr>
              <a:t> Guided By-</a:t>
            </a:r>
            <a:r>
              <a:rPr lang="en-US" sz="2874" b="1" dirty="0" err="1">
                <a:solidFill>
                  <a:schemeClr val="bg1"/>
                </a:solidFill>
                <a:latin typeface="Times New Roman" panose="02020603050405020304" pitchFamily="18" charset="0"/>
                <a:cs typeface="Times New Roman" panose="02020603050405020304" pitchFamily="18" charset="0"/>
              </a:rPr>
              <a:t>Dr.Uma</a:t>
            </a:r>
            <a:r>
              <a:rPr lang="en-US" sz="2874" b="1" dirty="0">
                <a:solidFill>
                  <a:schemeClr val="bg1"/>
                </a:solidFill>
                <a:latin typeface="Times New Roman" panose="02020603050405020304" pitchFamily="18" charset="0"/>
                <a:cs typeface="Times New Roman" panose="02020603050405020304" pitchFamily="18" charset="0"/>
              </a:rPr>
              <a:t> </a:t>
            </a:r>
            <a:r>
              <a:rPr lang="en-US" sz="2874" b="1" dirty="0" err="1">
                <a:solidFill>
                  <a:schemeClr val="bg1"/>
                </a:solidFill>
                <a:latin typeface="Times New Roman" panose="02020603050405020304" pitchFamily="18" charset="0"/>
                <a:cs typeface="Times New Roman" panose="02020603050405020304" pitchFamily="18" charset="0"/>
              </a:rPr>
              <a:t>Priyadarsini</a:t>
            </a:r>
            <a:endParaRPr lang="en-IN" sz="2874" b="1" dirty="0">
              <a:solidFill>
                <a:schemeClr val="bg1"/>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DE55E327-00E3-D2C7-8891-4825D4256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9711" y="1870617"/>
            <a:ext cx="7872549" cy="4942788"/>
          </a:xfrm>
          <a:prstGeom prst="rect">
            <a:avLst/>
          </a:prstGeom>
        </p:spPr>
      </p:pic>
      <p:pic>
        <p:nvPicPr>
          <p:cNvPr id="48" name="Picture 47">
            <a:extLst>
              <a:ext uri="{FF2B5EF4-FFF2-40B4-BE49-F238E27FC236}">
                <a16:creationId xmlns:a16="http://schemas.microsoft.com/office/drawing/2014/main" id="{DFDC08B8-F1DC-AC0D-0E16-3C430B45400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93660" y="16977126"/>
            <a:ext cx="6118127" cy="5724676"/>
          </a:xfrm>
          <a:prstGeom prst="rect">
            <a:avLst/>
          </a:prstGeom>
        </p:spPr>
      </p:pic>
      <p:sp>
        <p:nvSpPr>
          <p:cNvPr id="1032" name="Rectangle 9">
            <a:extLst>
              <a:ext uri="{FF2B5EF4-FFF2-40B4-BE49-F238E27FC236}">
                <a16:creationId xmlns:a16="http://schemas.microsoft.com/office/drawing/2014/main" id="{26D34878-C7AE-7537-061D-91E3A33532A2}"/>
              </a:ext>
            </a:extLst>
          </p:cNvPr>
          <p:cNvSpPr>
            <a:spLocks noChangeArrowheads="1"/>
          </p:cNvSpPr>
          <p:nvPr/>
        </p:nvSpPr>
        <p:spPr bwMode="auto">
          <a:xfrm>
            <a:off x="0" y="-5501435"/>
            <a:ext cx="242402" cy="563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9997" tIns="59999" rIns="119997" bIns="59999" numCol="1" anchor="ctr" anchorCtr="0" compatLnSpc="1">
            <a:prstTxWarp prst="textNoShape">
              <a:avLst/>
            </a:prstTxWarp>
            <a:spAutoFit/>
          </a:bodyPr>
          <a:lstStyle/>
          <a:p>
            <a:pPr defTabSz="1199967" eaLnBrk="0" fontAlgn="base" hangingPunct="0">
              <a:spcBef>
                <a:spcPct val="0"/>
              </a:spcBef>
              <a:spcAft>
                <a:spcPct val="0"/>
              </a:spcAft>
            </a:pPr>
            <a:endParaRPr lang="en-US" altLang="en-US" sz="2874" dirty="0">
              <a:latin typeface="Times New Roman" panose="02020603050405020304" pitchFamily="18" charset="0"/>
              <a:cs typeface="Times New Roman" panose="02020603050405020304" pitchFamily="18" charset="0"/>
            </a:endParaRPr>
          </a:p>
        </p:txBody>
      </p:sp>
      <p:sp>
        <p:nvSpPr>
          <p:cNvPr id="1036" name="Rectangle 11">
            <a:extLst>
              <a:ext uri="{FF2B5EF4-FFF2-40B4-BE49-F238E27FC236}">
                <a16:creationId xmlns:a16="http://schemas.microsoft.com/office/drawing/2014/main" id="{DD15ECA3-31AB-63FB-BDB8-52E94F14D77F}"/>
              </a:ext>
            </a:extLst>
          </p:cNvPr>
          <p:cNvSpPr>
            <a:spLocks noChangeArrowheads="1"/>
          </p:cNvSpPr>
          <p:nvPr/>
        </p:nvSpPr>
        <p:spPr bwMode="auto">
          <a:xfrm>
            <a:off x="0" y="-5501435"/>
            <a:ext cx="34849106" cy="563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9997" tIns="59999" rIns="119997" bIns="59999" numCol="1" anchor="ctr" anchorCtr="0" compatLnSpc="1">
            <a:prstTxWarp prst="textNoShape">
              <a:avLst/>
            </a:prstTxWarp>
            <a:spAutoFit/>
          </a:bodyPr>
          <a:lstStyle/>
          <a:p>
            <a:pPr defTabSz="1199967" eaLnBrk="0" fontAlgn="base" hangingPunct="0">
              <a:spcBef>
                <a:spcPct val="0"/>
              </a:spcBef>
              <a:spcAft>
                <a:spcPct val="0"/>
              </a:spcAft>
            </a:pPr>
            <a:endParaRPr lang="en-US" altLang="en-US" sz="2874" dirty="0">
              <a:latin typeface="Times New Roman" panose="02020603050405020304" pitchFamily="18" charset="0"/>
              <a:cs typeface="Times New Roman" panose="02020603050405020304" pitchFamily="18" charset="0"/>
            </a:endParaRPr>
          </a:p>
        </p:txBody>
      </p:sp>
      <p:grpSp>
        <p:nvGrpSpPr>
          <p:cNvPr id="49" name="Group 48">
            <a:extLst>
              <a:ext uri="{FF2B5EF4-FFF2-40B4-BE49-F238E27FC236}">
                <a16:creationId xmlns:a16="http://schemas.microsoft.com/office/drawing/2014/main" id="{4CB0BA72-3250-6FFD-2893-4F2C48786264}"/>
              </a:ext>
            </a:extLst>
          </p:cNvPr>
          <p:cNvGrpSpPr/>
          <p:nvPr/>
        </p:nvGrpSpPr>
        <p:grpSpPr>
          <a:xfrm>
            <a:off x="1107955" y="9977713"/>
            <a:ext cx="3032422" cy="1512921"/>
            <a:chOff x="896373" y="11605846"/>
            <a:chExt cx="2310756" cy="1152871"/>
          </a:xfrm>
        </p:grpSpPr>
        <p:sp>
          <p:nvSpPr>
            <p:cNvPr id="2" name="Rectangle: Rounded Corners 1">
              <a:extLst>
                <a:ext uri="{FF2B5EF4-FFF2-40B4-BE49-F238E27FC236}">
                  <a16:creationId xmlns:a16="http://schemas.microsoft.com/office/drawing/2014/main" id="{92B55609-0515-E43C-4D11-709B670A8D4C}"/>
                </a:ext>
              </a:extLst>
            </p:cNvPr>
            <p:cNvSpPr/>
            <p:nvPr/>
          </p:nvSpPr>
          <p:spPr>
            <a:xfrm>
              <a:off x="961292" y="11605846"/>
              <a:ext cx="2096901" cy="1152871"/>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362" dirty="0"/>
            </a:p>
          </p:txBody>
        </p:sp>
        <p:sp>
          <p:nvSpPr>
            <p:cNvPr id="9" name="TextBox 8">
              <a:extLst>
                <a:ext uri="{FF2B5EF4-FFF2-40B4-BE49-F238E27FC236}">
                  <a16:creationId xmlns:a16="http://schemas.microsoft.com/office/drawing/2014/main" id="{EF67DA83-DCA7-A09C-8F25-AEA0F9FB1039}"/>
                </a:ext>
              </a:extLst>
            </p:cNvPr>
            <p:cNvSpPr txBox="1"/>
            <p:nvPr/>
          </p:nvSpPr>
          <p:spPr>
            <a:xfrm>
              <a:off x="896373" y="11879248"/>
              <a:ext cx="2310756" cy="562777"/>
            </a:xfrm>
            <a:prstGeom prst="rect">
              <a:avLst/>
            </a:prstGeom>
            <a:noFill/>
          </p:spPr>
          <p:txBody>
            <a:bodyPr wrap="square" rtlCol="0">
              <a:spAutoFit/>
            </a:bodyPr>
            <a:lstStyle/>
            <a:p>
              <a:pPr algn="ctr"/>
              <a:r>
                <a:rPr lang="en-US" sz="4199" dirty="0">
                  <a:latin typeface="Times New Roman" panose="02020603050405020304" pitchFamily="18" charset="0"/>
                  <a:cs typeface="Times New Roman" panose="02020603050405020304" pitchFamily="18" charset="0"/>
                </a:rPr>
                <a:t>Input Data</a:t>
              </a:r>
              <a:endParaRPr lang="en-IN" sz="4199" dirty="0">
                <a:latin typeface="Times New Roman" panose="02020603050405020304" pitchFamily="18" charset="0"/>
                <a:cs typeface="Times New Roman" panose="02020603050405020304" pitchFamily="18" charset="0"/>
              </a:endParaRPr>
            </a:p>
          </p:txBody>
        </p:sp>
      </p:grpSp>
      <p:grpSp>
        <p:nvGrpSpPr>
          <p:cNvPr id="1024" name="Group 1023">
            <a:extLst>
              <a:ext uri="{FF2B5EF4-FFF2-40B4-BE49-F238E27FC236}">
                <a16:creationId xmlns:a16="http://schemas.microsoft.com/office/drawing/2014/main" id="{FA4EAB92-FDF6-FB29-232A-B53F5A65235A}"/>
              </a:ext>
            </a:extLst>
          </p:cNvPr>
          <p:cNvGrpSpPr/>
          <p:nvPr/>
        </p:nvGrpSpPr>
        <p:grpSpPr>
          <a:xfrm>
            <a:off x="10405702" y="9813538"/>
            <a:ext cx="4168935" cy="1738783"/>
            <a:chOff x="7929320" y="11455581"/>
            <a:chExt cx="3176798" cy="1324982"/>
          </a:xfrm>
        </p:grpSpPr>
        <p:sp>
          <p:nvSpPr>
            <p:cNvPr id="13" name="Rectangle: Rounded Corners 12">
              <a:extLst>
                <a:ext uri="{FF2B5EF4-FFF2-40B4-BE49-F238E27FC236}">
                  <a16:creationId xmlns:a16="http://schemas.microsoft.com/office/drawing/2014/main" id="{979E170F-A906-2A08-2A73-FA7064EF1151}"/>
                </a:ext>
              </a:extLst>
            </p:cNvPr>
            <p:cNvSpPr/>
            <p:nvPr/>
          </p:nvSpPr>
          <p:spPr>
            <a:xfrm>
              <a:off x="7929320" y="11455581"/>
              <a:ext cx="3176798" cy="1324982"/>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362"/>
            </a:p>
          </p:txBody>
        </p:sp>
        <p:sp>
          <p:nvSpPr>
            <p:cNvPr id="16" name="TextBox 15">
              <a:extLst>
                <a:ext uri="{FF2B5EF4-FFF2-40B4-BE49-F238E27FC236}">
                  <a16:creationId xmlns:a16="http://schemas.microsoft.com/office/drawing/2014/main" id="{167B0CDB-3A95-10DD-AE65-3B57A7231CDC}"/>
                </a:ext>
              </a:extLst>
            </p:cNvPr>
            <p:cNvSpPr txBox="1"/>
            <p:nvPr/>
          </p:nvSpPr>
          <p:spPr>
            <a:xfrm>
              <a:off x="8089133" y="11757266"/>
              <a:ext cx="2615459" cy="562777"/>
            </a:xfrm>
            <a:prstGeom prst="rect">
              <a:avLst/>
            </a:prstGeom>
            <a:noFill/>
          </p:spPr>
          <p:txBody>
            <a:bodyPr wrap="square" rtlCol="0">
              <a:spAutoFit/>
            </a:bodyPr>
            <a:lstStyle/>
            <a:p>
              <a:pPr algn="just"/>
              <a:r>
                <a:rPr lang="en-US" sz="4199" dirty="0">
                  <a:latin typeface="Times New Roman" panose="02020603050405020304" pitchFamily="18" charset="0"/>
                  <a:cs typeface="Times New Roman" panose="02020603050405020304" pitchFamily="18" charset="0"/>
                </a:rPr>
                <a:t>Training Data</a:t>
              </a:r>
              <a:endParaRPr lang="en-IN" sz="4199" dirty="0">
                <a:latin typeface="Times New Roman" panose="02020603050405020304" pitchFamily="18" charset="0"/>
                <a:cs typeface="Times New Roman" panose="02020603050405020304" pitchFamily="18" charset="0"/>
              </a:endParaRPr>
            </a:p>
          </p:txBody>
        </p:sp>
      </p:grpSp>
      <p:grpSp>
        <p:nvGrpSpPr>
          <p:cNvPr id="1025" name="Group 1024">
            <a:extLst>
              <a:ext uri="{FF2B5EF4-FFF2-40B4-BE49-F238E27FC236}">
                <a16:creationId xmlns:a16="http://schemas.microsoft.com/office/drawing/2014/main" id="{BB797B68-EC6F-8B30-FC23-B302BD03DF84}"/>
              </a:ext>
            </a:extLst>
          </p:cNvPr>
          <p:cNvGrpSpPr/>
          <p:nvPr/>
        </p:nvGrpSpPr>
        <p:grpSpPr>
          <a:xfrm>
            <a:off x="17103325" y="9602486"/>
            <a:ext cx="4168935" cy="1773658"/>
            <a:chOff x="13033021" y="11294756"/>
            <a:chExt cx="3176798" cy="1351557"/>
          </a:xfrm>
        </p:grpSpPr>
        <p:sp>
          <p:nvSpPr>
            <p:cNvPr id="18" name="Rectangle: Rounded Corners 17">
              <a:extLst>
                <a:ext uri="{FF2B5EF4-FFF2-40B4-BE49-F238E27FC236}">
                  <a16:creationId xmlns:a16="http://schemas.microsoft.com/office/drawing/2014/main" id="{CD264D10-8DCB-3FD9-4604-E3920C0F0BF9}"/>
                </a:ext>
              </a:extLst>
            </p:cNvPr>
            <p:cNvSpPr/>
            <p:nvPr/>
          </p:nvSpPr>
          <p:spPr>
            <a:xfrm>
              <a:off x="13033021" y="11294756"/>
              <a:ext cx="3176798" cy="1351557"/>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362"/>
            </a:p>
          </p:txBody>
        </p:sp>
        <p:sp>
          <p:nvSpPr>
            <p:cNvPr id="25" name="TextBox 24">
              <a:extLst>
                <a:ext uri="{FF2B5EF4-FFF2-40B4-BE49-F238E27FC236}">
                  <a16:creationId xmlns:a16="http://schemas.microsoft.com/office/drawing/2014/main" id="{FA4FB0E2-3B1F-59CA-7C9D-4FCF9B297808}"/>
                </a:ext>
              </a:extLst>
            </p:cNvPr>
            <p:cNvSpPr txBox="1"/>
            <p:nvPr/>
          </p:nvSpPr>
          <p:spPr>
            <a:xfrm>
              <a:off x="13252071" y="11664088"/>
              <a:ext cx="2470955" cy="562777"/>
            </a:xfrm>
            <a:prstGeom prst="rect">
              <a:avLst/>
            </a:prstGeom>
            <a:noFill/>
          </p:spPr>
          <p:txBody>
            <a:bodyPr wrap="square" rtlCol="0">
              <a:spAutoFit/>
            </a:bodyPr>
            <a:lstStyle/>
            <a:p>
              <a:r>
                <a:rPr lang="en-US" sz="4199" dirty="0">
                  <a:latin typeface="Times New Roman" panose="02020603050405020304" pitchFamily="18" charset="0"/>
                  <a:cs typeface="Times New Roman" panose="02020603050405020304" pitchFamily="18" charset="0"/>
                </a:rPr>
                <a:t>SVM in ML</a:t>
              </a:r>
              <a:endParaRPr lang="en-IN" sz="4199" dirty="0">
                <a:latin typeface="Times New Roman" panose="02020603050405020304" pitchFamily="18" charset="0"/>
                <a:cs typeface="Times New Roman" panose="02020603050405020304" pitchFamily="18" charset="0"/>
              </a:endParaRPr>
            </a:p>
          </p:txBody>
        </p:sp>
      </p:grpSp>
      <p:grpSp>
        <p:nvGrpSpPr>
          <p:cNvPr id="1026" name="Group 1025">
            <a:extLst>
              <a:ext uri="{FF2B5EF4-FFF2-40B4-BE49-F238E27FC236}">
                <a16:creationId xmlns:a16="http://schemas.microsoft.com/office/drawing/2014/main" id="{41973296-B5E3-BAC3-B9C1-87AFD3833B58}"/>
              </a:ext>
            </a:extLst>
          </p:cNvPr>
          <p:cNvGrpSpPr/>
          <p:nvPr/>
        </p:nvGrpSpPr>
        <p:grpSpPr>
          <a:xfrm>
            <a:off x="15724529" y="12950156"/>
            <a:ext cx="5557149" cy="1719888"/>
            <a:chOff x="11982354" y="13845737"/>
            <a:chExt cx="4234641" cy="1310584"/>
          </a:xfrm>
        </p:grpSpPr>
        <p:sp>
          <p:nvSpPr>
            <p:cNvPr id="27" name="Rectangle: Rounded Corners 26">
              <a:extLst>
                <a:ext uri="{FF2B5EF4-FFF2-40B4-BE49-F238E27FC236}">
                  <a16:creationId xmlns:a16="http://schemas.microsoft.com/office/drawing/2014/main" id="{99B50EC2-C34E-7588-F818-C7361379A304}"/>
                </a:ext>
              </a:extLst>
            </p:cNvPr>
            <p:cNvSpPr/>
            <p:nvPr/>
          </p:nvSpPr>
          <p:spPr>
            <a:xfrm>
              <a:off x="12179989" y="13845737"/>
              <a:ext cx="3962952" cy="1310584"/>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362" dirty="0"/>
            </a:p>
          </p:txBody>
        </p:sp>
        <p:sp>
          <p:nvSpPr>
            <p:cNvPr id="29" name="TextBox 28">
              <a:extLst>
                <a:ext uri="{FF2B5EF4-FFF2-40B4-BE49-F238E27FC236}">
                  <a16:creationId xmlns:a16="http://schemas.microsoft.com/office/drawing/2014/main" id="{F1D71F6A-D33C-8A08-862E-EB28C5A15CDB}"/>
                </a:ext>
              </a:extLst>
            </p:cNvPr>
            <p:cNvSpPr txBox="1"/>
            <p:nvPr/>
          </p:nvSpPr>
          <p:spPr>
            <a:xfrm>
              <a:off x="11982354" y="13920727"/>
              <a:ext cx="4234641" cy="1055194"/>
            </a:xfrm>
            <a:prstGeom prst="rect">
              <a:avLst/>
            </a:prstGeom>
            <a:noFill/>
          </p:spPr>
          <p:txBody>
            <a:bodyPr wrap="square" rtlCol="0">
              <a:spAutoFit/>
            </a:bodyPr>
            <a:lstStyle/>
            <a:p>
              <a:pPr algn="ctr"/>
              <a:r>
                <a:rPr lang="en-US" sz="4199" dirty="0">
                  <a:latin typeface="Times New Roman" panose="02020603050405020304" pitchFamily="18" charset="0"/>
                  <a:cs typeface="Times New Roman" panose="02020603050405020304" pitchFamily="18" charset="0"/>
                </a:rPr>
                <a:t>Neural Network diagnosis</a:t>
              </a:r>
              <a:endParaRPr lang="en-IN" sz="4199" dirty="0">
                <a:latin typeface="Times New Roman" panose="02020603050405020304" pitchFamily="18" charset="0"/>
                <a:cs typeface="Times New Roman" panose="02020603050405020304" pitchFamily="18" charset="0"/>
              </a:endParaRPr>
            </a:p>
          </p:txBody>
        </p:sp>
      </p:grpSp>
      <p:grpSp>
        <p:nvGrpSpPr>
          <p:cNvPr id="1027" name="Group 1026">
            <a:extLst>
              <a:ext uri="{FF2B5EF4-FFF2-40B4-BE49-F238E27FC236}">
                <a16:creationId xmlns:a16="http://schemas.microsoft.com/office/drawing/2014/main" id="{C40202EC-21E3-BBEC-3688-1CA0598EB1AF}"/>
              </a:ext>
            </a:extLst>
          </p:cNvPr>
          <p:cNvGrpSpPr/>
          <p:nvPr/>
        </p:nvGrpSpPr>
        <p:grpSpPr>
          <a:xfrm>
            <a:off x="8775847" y="12913739"/>
            <a:ext cx="5677395" cy="1919455"/>
            <a:chOff x="6687343" y="13817986"/>
            <a:chExt cx="4326270" cy="1462657"/>
          </a:xfrm>
        </p:grpSpPr>
        <p:sp>
          <p:nvSpPr>
            <p:cNvPr id="31" name="Rectangle: Rounded Corners 30">
              <a:extLst>
                <a:ext uri="{FF2B5EF4-FFF2-40B4-BE49-F238E27FC236}">
                  <a16:creationId xmlns:a16="http://schemas.microsoft.com/office/drawing/2014/main" id="{A605361F-63F6-0FDD-A463-67996C344509}"/>
                </a:ext>
              </a:extLst>
            </p:cNvPr>
            <p:cNvSpPr/>
            <p:nvPr/>
          </p:nvSpPr>
          <p:spPr>
            <a:xfrm>
              <a:off x="6739435" y="13817986"/>
              <a:ext cx="4274178" cy="1462657"/>
            </a:xfrm>
            <a:prstGeom prst="roundRect">
              <a:avLst/>
            </a:prstGeom>
            <a:solidFill>
              <a:srgbClr val="FFCF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362"/>
            </a:p>
          </p:txBody>
        </p:sp>
        <p:sp>
          <p:nvSpPr>
            <p:cNvPr id="32" name="TextBox 31">
              <a:extLst>
                <a:ext uri="{FF2B5EF4-FFF2-40B4-BE49-F238E27FC236}">
                  <a16:creationId xmlns:a16="http://schemas.microsoft.com/office/drawing/2014/main" id="{FC271B6D-02BB-AD4A-8EB8-1412407D5BC8}"/>
                </a:ext>
              </a:extLst>
            </p:cNvPr>
            <p:cNvSpPr txBox="1"/>
            <p:nvPr/>
          </p:nvSpPr>
          <p:spPr>
            <a:xfrm>
              <a:off x="6687343" y="13940261"/>
              <a:ext cx="3962952" cy="1055193"/>
            </a:xfrm>
            <a:prstGeom prst="rect">
              <a:avLst/>
            </a:prstGeom>
            <a:noFill/>
          </p:spPr>
          <p:txBody>
            <a:bodyPr wrap="square" rtlCol="0">
              <a:spAutoFit/>
            </a:bodyPr>
            <a:lstStyle/>
            <a:p>
              <a:pPr algn="ctr"/>
              <a:r>
                <a:rPr lang="en-US" sz="4199" dirty="0">
                  <a:latin typeface="Times New Roman" panose="02020603050405020304" pitchFamily="18" charset="0"/>
                  <a:cs typeface="Times New Roman" panose="02020603050405020304" pitchFamily="18" charset="0"/>
                </a:rPr>
                <a:t>Emergency Management</a:t>
              </a:r>
              <a:endParaRPr lang="en-IN" sz="4199" dirty="0">
                <a:latin typeface="Times New Roman" panose="02020603050405020304" pitchFamily="18" charset="0"/>
                <a:cs typeface="Times New Roman" panose="02020603050405020304" pitchFamily="18" charset="0"/>
              </a:endParaRPr>
            </a:p>
          </p:txBody>
        </p:sp>
      </p:grpSp>
      <p:grpSp>
        <p:nvGrpSpPr>
          <p:cNvPr id="1029" name="Group 1028">
            <a:extLst>
              <a:ext uri="{FF2B5EF4-FFF2-40B4-BE49-F238E27FC236}">
                <a16:creationId xmlns:a16="http://schemas.microsoft.com/office/drawing/2014/main" id="{D50CAD84-A299-B7EB-C243-DA9A2F462AAC}"/>
              </a:ext>
            </a:extLst>
          </p:cNvPr>
          <p:cNvGrpSpPr/>
          <p:nvPr/>
        </p:nvGrpSpPr>
        <p:grpSpPr>
          <a:xfrm>
            <a:off x="2266827" y="12854692"/>
            <a:ext cx="4458418" cy="1512921"/>
            <a:chOff x="1727360" y="13772989"/>
            <a:chExt cx="3397389" cy="1152871"/>
          </a:xfrm>
        </p:grpSpPr>
        <p:sp>
          <p:nvSpPr>
            <p:cNvPr id="35" name="Rectangle: Rounded Corners 34">
              <a:extLst>
                <a:ext uri="{FF2B5EF4-FFF2-40B4-BE49-F238E27FC236}">
                  <a16:creationId xmlns:a16="http://schemas.microsoft.com/office/drawing/2014/main" id="{955CC38A-935D-E731-A3C7-A11020097B27}"/>
                </a:ext>
              </a:extLst>
            </p:cNvPr>
            <p:cNvSpPr/>
            <p:nvPr/>
          </p:nvSpPr>
          <p:spPr>
            <a:xfrm>
              <a:off x="1727360" y="13772989"/>
              <a:ext cx="3397389" cy="1152871"/>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362"/>
            </a:p>
          </p:txBody>
        </p:sp>
        <p:sp>
          <p:nvSpPr>
            <p:cNvPr id="37" name="TextBox 36">
              <a:extLst>
                <a:ext uri="{FF2B5EF4-FFF2-40B4-BE49-F238E27FC236}">
                  <a16:creationId xmlns:a16="http://schemas.microsoft.com/office/drawing/2014/main" id="{2B412607-A91E-F010-4106-EDE2A2560D74}"/>
                </a:ext>
              </a:extLst>
            </p:cNvPr>
            <p:cNvSpPr txBox="1"/>
            <p:nvPr/>
          </p:nvSpPr>
          <p:spPr>
            <a:xfrm>
              <a:off x="2066925" y="14131999"/>
              <a:ext cx="2493185" cy="562777"/>
            </a:xfrm>
            <a:prstGeom prst="rect">
              <a:avLst/>
            </a:prstGeom>
            <a:noFill/>
          </p:spPr>
          <p:txBody>
            <a:bodyPr wrap="square" rtlCol="0">
              <a:spAutoFit/>
            </a:bodyPr>
            <a:lstStyle/>
            <a:p>
              <a:pPr algn="ctr"/>
              <a:r>
                <a:rPr lang="en-US" sz="4199" dirty="0">
                  <a:latin typeface="Times New Roman" panose="02020603050405020304" pitchFamily="18" charset="0"/>
                  <a:cs typeface="Times New Roman" panose="02020603050405020304" pitchFamily="18" charset="0"/>
                </a:rPr>
                <a:t>Output</a:t>
              </a:r>
              <a:endParaRPr lang="en-IN" sz="4199" dirty="0">
                <a:latin typeface="Times New Roman" panose="02020603050405020304" pitchFamily="18" charset="0"/>
                <a:cs typeface="Times New Roman" panose="02020603050405020304" pitchFamily="18" charset="0"/>
              </a:endParaRPr>
            </a:p>
          </p:txBody>
        </p:sp>
      </p:grpSp>
      <p:sp>
        <p:nvSpPr>
          <p:cNvPr id="55" name="TextBox 54">
            <a:extLst>
              <a:ext uri="{FF2B5EF4-FFF2-40B4-BE49-F238E27FC236}">
                <a16:creationId xmlns:a16="http://schemas.microsoft.com/office/drawing/2014/main" id="{793AD150-C043-E698-610E-7C998DFC4933}"/>
              </a:ext>
            </a:extLst>
          </p:cNvPr>
          <p:cNvSpPr txBox="1"/>
          <p:nvPr/>
        </p:nvSpPr>
        <p:spPr>
          <a:xfrm>
            <a:off x="10879298" y="15701131"/>
            <a:ext cx="5563225" cy="496290"/>
          </a:xfrm>
          <a:prstGeom prst="rect">
            <a:avLst/>
          </a:prstGeom>
          <a:noFill/>
        </p:spPr>
        <p:txBody>
          <a:bodyPr wrap="square" rtlCol="0">
            <a:spAutoFit/>
          </a:bodyPr>
          <a:lstStyle/>
          <a:p>
            <a:r>
              <a:rPr lang="en-IN" sz="2625" b="1" dirty="0">
                <a:latin typeface="Times New Roman" panose="02020603050405020304" pitchFamily="18" charset="0"/>
                <a:cs typeface="Times New Roman" panose="02020603050405020304" pitchFamily="18" charset="0"/>
              </a:rPr>
              <a:t>Table-1:Independent Samples Test</a:t>
            </a:r>
          </a:p>
        </p:txBody>
      </p:sp>
      <p:sp>
        <p:nvSpPr>
          <p:cNvPr id="56" name="TextBox 55">
            <a:extLst>
              <a:ext uri="{FF2B5EF4-FFF2-40B4-BE49-F238E27FC236}">
                <a16:creationId xmlns:a16="http://schemas.microsoft.com/office/drawing/2014/main" id="{2A78720A-7B02-794D-CAFA-B3B2D264E695}"/>
              </a:ext>
            </a:extLst>
          </p:cNvPr>
          <p:cNvSpPr txBox="1"/>
          <p:nvPr/>
        </p:nvSpPr>
        <p:spPr>
          <a:xfrm>
            <a:off x="11120311" y="21867396"/>
            <a:ext cx="4157815" cy="496290"/>
          </a:xfrm>
          <a:prstGeom prst="rect">
            <a:avLst/>
          </a:prstGeom>
          <a:noFill/>
        </p:spPr>
        <p:txBody>
          <a:bodyPr wrap="square" rtlCol="0">
            <a:spAutoFit/>
          </a:bodyPr>
          <a:lstStyle/>
          <a:p>
            <a:r>
              <a:rPr lang="en-IN" sz="2625" b="1" dirty="0">
                <a:latin typeface="Times New Roman" panose="02020603050405020304" pitchFamily="18" charset="0"/>
                <a:cs typeface="Times New Roman" panose="02020603050405020304" pitchFamily="18" charset="0"/>
              </a:rPr>
              <a:t>Table-2:Group Statistics</a:t>
            </a:r>
          </a:p>
        </p:txBody>
      </p:sp>
      <p:sp>
        <p:nvSpPr>
          <p:cNvPr id="1030" name="Rectangle: Rounded Corners 1029">
            <a:extLst>
              <a:ext uri="{FF2B5EF4-FFF2-40B4-BE49-F238E27FC236}">
                <a16:creationId xmlns:a16="http://schemas.microsoft.com/office/drawing/2014/main" id="{A875F260-6EBE-D43F-6891-3973C79FB59B}"/>
              </a:ext>
            </a:extLst>
          </p:cNvPr>
          <p:cNvSpPr/>
          <p:nvPr/>
        </p:nvSpPr>
        <p:spPr>
          <a:xfrm>
            <a:off x="5302941" y="9850943"/>
            <a:ext cx="3249133" cy="1738516"/>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4199" b="1" dirty="0">
                <a:solidFill>
                  <a:schemeClr val="tx1"/>
                </a:solidFill>
                <a:latin typeface="Times New Roman" panose="02020603050405020304" pitchFamily="18" charset="0"/>
                <a:cs typeface="Times New Roman" panose="02020603050405020304" pitchFamily="18" charset="0"/>
              </a:rPr>
              <a:t>Pre-processing</a:t>
            </a:r>
            <a:endParaRPr lang="en-IN" sz="4199" b="1" dirty="0">
              <a:solidFill>
                <a:schemeClr val="tx1"/>
              </a:solidFill>
              <a:latin typeface="Times New Roman" panose="02020603050405020304" pitchFamily="18" charset="0"/>
              <a:cs typeface="Times New Roman" panose="02020603050405020304" pitchFamily="18" charset="0"/>
            </a:endParaRPr>
          </a:p>
        </p:txBody>
      </p:sp>
      <p:sp>
        <p:nvSpPr>
          <p:cNvPr id="1031" name="TextBox 1030">
            <a:extLst>
              <a:ext uri="{FF2B5EF4-FFF2-40B4-BE49-F238E27FC236}">
                <a16:creationId xmlns:a16="http://schemas.microsoft.com/office/drawing/2014/main" id="{F17D83ED-ADDC-7147-03ED-A06B7CF8EB11}"/>
              </a:ext>
            </a:extLst>
          </p:cNvPr>
          <p:cNvSpPr txBox="1"/>
          <p:nvPr/>
        </p:nvSpPr>
        <p:spPr>
          <a:xfrm>
            <a:off x="5727982" y="15088684"/>
            <a:ext cx="12463044" cy="534634"/>
          </a:xfrm>
          <a:prstGeom prst="rect">
            <a:avLst/>
          </a:prstGeom>
          <a:noFill/>
        </p:spPr>
        <p:txBody>
          <a:bodyPr wrap="square" rtlCol="0">
            <a:spAutoFit/>
          </a:bodyPr>
          <a:lstStyle/>
          <a:p>
            <a:r>
              <a:rPr lang="en-US" sz="2874" b="1" dirty="0">
                <a:latin typeface="Times New Roman" panose="02020603050405020304" pitchFamily="18" charset="0"/>
                <a:cs typeface="Times New Roman" panose="02020603050405020304" pitchFamily="18" charset="0"/>
              </a:rPr>
              <a:t>Flow Diagram of Prioritizing Emergency Cases in Hospitals</a:t>
            </a:r>
            <a:endParaRPr lang="en-IN" sz="2874" b="1" dirty="0">
              <a:latin typeface="Times New Roman" panose="02020603050405020304" pitchFamily="18" charset="0"/>
              <a:cs typeface="Times New Roman" panose="02020603050405020304" pitchFamily="18" charset="0"/>
            </a:endParaRPr>
          </a:p>
        </p:txBody>
      </p:sp>
      <p:sp>
        <p:nvSpPr>
          <p:cNvPr id="1035" name="TextBox 1034">
            <a:extLst>
              <a:ext uri="{FF2B5EF4-FFF2-40B4-BE49-F238E27FC236}">
                <a16:creationId xmlns:a16="http://schemas.microsoft.com/office/drawing/2014/main" id="{E16EB955-C9DB-6D49-C785-6BC1D4553FD4}"/>
              </a:ext>
            </a:extLst>
          </p:cNvPr>
          <p:cNvSpPr txBox="1"/>
          <p:nvPr/>
        </p:nvSpPr>
        <p:spPr>
          <a:xfrm>
            <a:off x="13976458" y="7002273"/>
            <a:ext cx="6656981" cy="534634"/>
          </a:xfrm>
          <a:prstGeom prst="rect">
            <a:avLst/>
          </a:prstGeom>
          <a:noFill/>
        </p:spPr>
        <p:txBody>
          <a:bodyPr wrap="square" rtlCol="0">
            <a:spAutoFit/>
          </a:bodyPr>
          <a:lstStyle/>
          <a:p>
            <a:pPr algn="ctr"/>
            <a:r>
              <a:rPr lang="en-US" sz="2874" b="1" dirty="0">
                <a:latin typeface="Times New Roman" panose="02020603050405020304" pitchFamily="18" charset="0"/>
                <a:cs typeface="Times New Roman" panose="02020603050405020304" pitchFamily="18" charset="0"/>
              </a:rPr>
              <a:t>Hospital Emergency Case</a:t>
            </a:r>
            <a:endParaRPr lang="en-IN" sz="2874" b="1" dirty="0">
              <a:latin typeface="Times New Roman" panose="02020603050405020304" pitchFamily="18" charset="0"/>
              <a:cs typeface="Times New Roman" panose="02020603050405020304" pitchFamily="18" charset="0"/>
            </a:endParaRPr>
          </a:p>
        </p:txBody>
      </p:sp>
      <p:graphicFrame>
        <p:nvGraphicFramePr>
          <p:cNvPr id="21" name="Table 20">
            <a:extLst>
              <a:ext uri="{FF2B5EF4-FFF2-40B4-BE49-F238E27FC236}">
                <a16:creationId xmlns:a16="http://schemas.microsoft.com/office/drawing/2014/main" id="{4668CAB6-5A51-BDFE-A58A-903A1D115489}"/>
              </a:ext>
            </a:extLst>
          </p:cNvPr>
          <p:cNvGraphicFramePr>
            <a:graphicFrameLocks noGrp="1"/>
          </p:cNvGraphicFramePr>
          <p:nvPr>
            <p:extLst>
              <p:ext uri="{D42A27DB-BD31-4B8C-83A1-F6EECF244321}">
                <p14:modId xmlns:p14="http://schemas.microsoft.com/office/powerpoint/2010/main" val="2347997076"/>
              </p:ext>
            </p:extLst>
          </p:nvPr>
        </p:nvGraphicFramePr>
        <p:xfrm>
          <a:off x="6115904" y="16166009"/>
          <a:ext cx="15586065" cy="5783512"/>
        </p:xfrm>
        <a:graphic>
          <a:graphicData uri="http://schemas.openxmlformats.org/drawingml/2006/table">
            <a:tbl>
              <a:tblPr firstRow="1" bandRow="1">
                <a:tableStyleId>{5C22544A-7EE6-4342-B048-85BDC9FD1C3A}</a:tableStyleId>
              </a:tblPr>
              <a:tblGrid>
                <a:gridCol w="2522151">
                  <a:extLst>
                    <a:ext uri="{9D8B030D-6E8A-4147-A177-3AD203B41FA5}">
                      <a16:colId xmlns:a16="http://schemas.microsoft.com/office/drawing/2014/main" val="20000"/>
                    </a:ext>
                  </a:extLst>
                </a:gridCol>
                <a:gridCol w="1160135">
                  <a:extLst>
                    <a:ext uri="{9D8B030D-6E8A-4147-A177-3AD203B41FA5}">
                      <a16:colId xmlns:a16="http://schemas.microsoft.com/office/drawing/2014/main" val="20001"/>
                    </a:ext>
                  </a:extLst>
                </a:gridCol>
                <a:gridCol w="852842">
                  <a:extLst>
                    <a:ext uri="{9D8B030D-6E8A-4147-A177-3AD203B41FA5}">
                      <a16:colId xmlns:a16="http://schemas.microsoft.com/office/drawing/2014/main" val="20002"/>
                    </a:ext>
                  </a:extLst>
                </a:gridCol>
                <a:gridCol w="1089950">
                  <a:extLst>
                    <a:ext uri="{9D8B030D-6E8A-4147-A177-3AD203B41FA5}">
                      <a16:colId xmlns:a16="http://schemas.microsoft.com/office/drawing/2014/main" val="20003"/>
                    </a:ext>
                  </a:extLst>
                </a:gridCol>
                <a:gridCol w="1031387">
                  <a:extLst>
                    <a:ext uri="{9D8B030D-6E8A-4147-A177-3AD203B41FA5}">
                      <a16:colId xmlns:a16="http://schemas.microsoft.com/office/drawing/2014/main" val="20004"/>
                    </a:ext>
                  </a:extLst>
                </a:gridCol>
                <a:gridCol w="1212951">
                  <a:extLst>
                    <a:ext uri="{9D8B030D-6E8A-4147-A177-3AD203B41FA5}">
                      <a16:colId xmlns:a16="http://schemas.microsoft.com/office/drawing/2014/main" val="20005"/>
                    </a:ext>
                  </a:extLst>
                </a:gridCol>
                <a:gridCol w="1977228">
                  <a:extLst>
                    <a:ext uri="{9D8B030D-6E8A-4147-A177-3AD203B41FA5}">
                      <a16:colId xmlns:a16="http://schemas.microsoft.com/office/drawing/2014/main" val="20006"/>
                    </a:ext>
                  </a:extLst>
                </a:gridCol>
                <a:gridCol w="1244891">
                  <a:extLst>
                    <a:ext uri="{9D8B030D-6E8A-4147-A177-3AD203B41FA5}">
                      <a16:colId xmlns:a16="http://schemas.microsoft.com/office/drawing/2014/main" val="20007"/>
                    </a:ext>
                  </a:extLst>
                </a:gridCol>
                <a:gridCol w="1808636">
                  <a:extLst>
                    <a:ext uri="{9D8B030D-6E8A-4147-A177-3AD203B41FA5}">
                      <a16:colId xmlns:a16="http://schemas.microsoft.com/office/drawing/2014/main" val="20008"/>
                    </a:ext>
                  </a:extLst>
                </a:gridCol>
                <a:gridCol w="2685894">
                  <a:extLst>
                    <a:ext uri="{9D8B030D-6E8A-4147-A177-3AD203B41FA5}">
                      <a16:colId xmlns:a16="http://schemas.microsoft.com/office/drawing/2014/main" val="20009"/>
                    </a:ext>
                  </a:extLst>
                </a:gridCol>
              </a:tblGrid>
              <a:tr h="995978">
                <a:tc rowSpan="2">
                  <a:txBody>
                    <a:bodyPr/>
                    <a:lstStyle/>
                    <a:p>
                      <a:pPr marL="0" marR="0" lvl="0" indent="0" algn="ctr" defTabSz="2160270" rtl="0" eaLnBrk="1" fontAlgn="auto" latinLnBrk="0" hangingPunct="1">
                        <a:lnSpc>
                          <a:spcPct val="100000"/>
                        </a:lnSpc>
                        <a:spcBef>
                          <a:spcPts val="0"/>
                        </a:spcBef>
                        <a:spcAft>
                          <a:spcPts val="0"/>
                        </a:spcAft>
                        <a:buClrTx/>
                        <a:buSzTx/>
                        <a:buFontTx/>
                        <a:buNone/>
                        <a:defRPr/>
                      </a:pP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Levene’s Test for Equality of Variances</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T-test for Equality of Means</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95% Confidence Interval of the Difference</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71959">
                <a:tc vMerge="1">
                  <a:txBody>
                    <a:bodyPr/>
                    <a:lstStyle/>
                    <a:p>
                      <a:endParaRPr lang="en-US"/>
                    </a:p>
                  </a:txBody>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F</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Sig.</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t</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df</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Sig.</a:t>
                      </a:r>
                    </a:p>
                    <a:p>
                      <a:pPr algn="ctr"/>
                      <a:r>
                        <a:rPr lang="en-US" sz="2900" b="1" dirty="0">
                          <a:solidFill>
                            <a:schemeClr val="tx1"/>
                          </a:solidFill>
                          <a:latin typeface="Times New Roman" panose="02020603050405020304" pitchFamily="18" charset="0"/>
                          <a:cs typeface="Times New Roman" panose="02020603050405020304" pitchFamily="18" charset="0"/>
                        </a:rPr>
                        <a:t>(2-tailed)</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Mean Difference</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Std.</a:t>
                      </a:r>
                    </a:p>
                    <a:p>
                      <a:pPr algn="ctr"/>
                      <a:r>
                        <a:rPr lang="en-US" sz="2900" b="1" dirty="0">
                          <a:solidFill>
                            <a:schemeClr val="tx1"/>
                          </a:solidFill>
                          <a:latin typeface="Times New Roman" panose="02020603050405020304" pitchFamily="18" charset="0"/>
                          <a:cs typeface="Times New Roman" panose="02020603050405020304" pitchFamily="18" charset="0"/>
                        </a:rPr>
                        <a:t>Error Difference</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Lower</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Upper</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433968">
                <a:tc>
                  <a:txBody>
                    <a:bodyPr/>
                    <a:lstStyle/>
                    <a:p>
                      <a:pPr algn="just"/>
                      <a:r>
                        <a:rPr lang="en-US" sz="2900" b="1" dirty="0">
                          <a:solidFill>
                            <a:schemeClr val="tx1"/>
                          </a:solidFill>
                          <a:latin typeface="Times New Roman" panose="02020603050405020304" pitchFamily="18" charset="0"/>
                          <a:cs typeface="Times New Roman" panose="02020603050405020304" pitchFamily="18" charset="0"/>
                        </a:rPr>
                        <a:t>Equal variances assumed</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15000"/>
                        </a:lnSpc>
                        <a:spcAft>
                          <a:spcPts val="0"/>
                        </a:spcAft>
                      </a:pPr>
                      <a:r>
                        <a:rPr lang="en-US" sz="2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.737</a:t>
                      </a:r>
                      <a:r>
                        <a:rPr lang="en-IN" sz="29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9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9999" marR="49999" marT="49999" marB="4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15000"/>
                        </a:lnSpc>
                        <a:spcAft>
                          <a:spcPts val="0"/>
                        </a:spcAft>
                      </a:pPr>
                      <a:r>
                        <a:rPr lang="en-US"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.394</a:t>
                      </a:r>
                      <a:endParaRPr lang="en-IN" sz="29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9999" marR="49999" marT="49999" marB="4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57.103</a:t>
                      </a: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58</a:t>
                      </a:r>
                      <a:endParaRPr lang="en-IN" sz="29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IN"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.000</a:t>
                      </a:r>
                      <a:endPar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29.267</a:t>
                      </a: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.513</a:t>
                      </a: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28.241</a:t>
                      </a: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30.293</a:t>
                      </a: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433968">
                <a:tc>
                  <a:txBody>
                    <a:bodyPr/>
                    <a:lstStyle/>
                    <a:p>
                      <a:pPr algn="just"/>
                      <a:r>
                        <a:rPr lang="en-US" sz="2900" b="1" dirty="0">
                          <a:solidFill>
                            <a:schemeClr val="tx1"/>
                          </a:solidFill>
                          <a:latin typeface="Times New Roman" panose="02020603050405020304" pitchFamily="18" charset="0"/>
                          <a:cs typeface="Times New Roman" panose="02020603050405020304" pitchFamily="18" charset="0"/>
                        </a:rPr>
                        <a:t>Equal variance not assumed</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57.103</a:t>
                      </a: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56.342</a:t>
                      </a: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IN"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.000</a:t>
                      </a:r>
                      <a:endPar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29.267</a:t>
                      </a: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.513</a:t>
                      </a: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28.240</a:t>
                      </a: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9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30.293</a:t>
                      </a:r>
                    </a:p>
                  </a:txBody>
                  <a:tcPr marL="49999" marR="49999" marT="49999" marB="499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30" name="Table 29">
            <a:extLst>
              <a:ext uri="{FF2B5EF4-FFF2-40B4-BE49-F238E27FC236}">
                <a16:creationId xmlns:a16="http://schemas.microsoft.com/office/drawing/2014/main" id="{F306BC51-F77E-044A-74DC-76682C099686}"/>
              </a:ext>
            </a:extLst>
          </p:cNvPr>
          <p:cNvGraphicFramePr>
            <a:graphicFrameLocks noGrp="1"/>
          </p:cNvGraphicFramePr>
          <p:nvPr>
            <p:extLst>
              <p:ext uri="{D42A27DB-BD31-4B8C-83A1-F6EECF244321}">
                <p14:modId xmlns:p14="http://schemas.microsoft.com/office/powerpoint/2010/main" val="28398141"/>
              </p:ext>
            </p:extLst>
          </p:nvPr>
        </p:nvGraphicFramePr>
        <p:xfrm>
          <a:off x="6092105" y="22307296"/>
          <a:ext cx="15575782" cy="1928493"/>
        </p:xfrm>
        <a:graphic>
          <a:graphicData uri="http://schemas.openxmlformats.org/drawingml/2006/table">
            <a:tbl>
              <a:tblPr firstRow="1" bandRow="1">
                <a:tableStyleId>{5C22544A-7EE6-4342-B048-85BDC9FD1C3A}</a:tableStyleId>
              </a:tblPr>
              <a:tblGrid>
                <a:gridCol w="5181385">
                  <a:extLst>
                    <a:ext uri="{9D8B030D-6E8A-4147-A177-3AD203B41FA5}">
                      <a16:colId xmlns:a16="http://schemas.microsoft.com/office/drawing/2014/main" val="20000"/>
                    </a:ext>
                  </a:extLst>
                </a:gridCol>
                <a:gridCol w="1557329">
                  <a:extLst>
                    <a:ext uri="{9D8B030D-6E8A-4147-A177-3AD203B41FA5}">
                      <a16:colId xmlns:a16="http://schemas.microsoft.com/office/drawing/2014/main" val="20001"/>
                    </a:ext>
                  </a:extLst>
                </a:gridCol>
                <a:gridCol w="2652448">
                  <a:extLst>
                    <a:ext uri="{9D8B030D-6E8A-4147-A177-3AD203B41FA5}">
                      <a16:colId xmlns:a16="http://schemas.microsoft.com/office/drawing/2014/main" val="20002"/>
                    </a:ext>
                  </a:extLst>
                </a:gridCol>
                <a:gridCol w="2850142">
                  <a:extLst>
                    <a:ext uri="{9D8B030D-6E8A-4147-A177-3AD203B41FA5}">
                      <a16:colId xmlns:a16="http://schemas.microsoft.com/office/drawing/2014/main" val="20003"/>
                    </a:ext>
                  </a:extLst>
                </a:gridCol>
                <a:gridCol w="3334478">
                  <a:extLst>
                    <a:ext uri="{9D8B030D-6E8A-4147-A177-3AD203B41FA5}">
                      <a16:colId xmlns:a16="http://schemas.microsoft.com/office/drawing/2014/main" val="20004"/>
                    </a:ext>
                  </a:extLst>
                </a:gridCol>
              </a:tblGrid>
              <a:tr h="642831">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GROUP</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N</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Mean</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160270" rtl="0" eaLnBrk="1" fontAlgn="auto" latinLnBrk="0" hangingPunct="1">
                        <a:lnSpc>
                          <a:spcPct val="100000"/>
                        </a:lnSpc>
                        <a:spcBef>
                          <a:spcPts val="0"/>
                        </a:spcBef>
                        <a:spcAft>
                          <a:spcPts val="0"/>
                        </a:spcAft>
                        <a:buClrTx/>
                        <a:buSzTx/>
                        <a:buFontTx/>
                        <a:buNone/>
                        <a:defRPr/>
                      </a:pPr>
                      <a:r>
                        <a:rPr lang="en-US" sz="2900" b="1" dirty="0">
                          <a:solidFill>
                            <a:schemeClr val="tx1"/>
                          </a:solidFill>
                          <a:latin typeface="Times New Roman" panose="02020603050405020304" pitchFamily="18" charset="0"/>
                          <a:cs typeface="Times New Roman" panose="02020603050405020304" pitchFamily="18" charset="0"/>
                        </a:rPr>
                        <a:t>Std. Deviation</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solidFill>
                            <a:schemeClr val="tx1"/>
                          </a:solidFill>
                          <a:latin typeface="Times New Roman" panose="02020603050405020304" pitchFamily="18" charset="0"/>
                          <a:cs typeface="Times New Roman" panose="02020603050405020304" pitchFamily="18" charset="0"/>
                        </a:rPr>
                        <a:t>Std.Error mean</a:t>
                      </a:r>
                      <a:endParaRPr lang="en-IN" sz="2900" b="1" dirty="0">
                        <a:solidFill>
                          <a:schemeClr val="tx1"/>
                        </a:solidFill>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2831">
                <a:tc>
                  <a:txBody>
                    <a:bodyPr/>
                    <a:lstStyle/>
                    <a:p>
                      <a:pPr algn="ctr"/>
                      <a:r>
                        <a:rPr lang="en-US" sz="2900" b="1" dirty="0">
                          <a:latin typeface="Times New Roman" panose="02020603050405020304" pitchFamily="18" charset="0"/>
                          <a:cs typeface="Times New Roman" panose="02020603050405020304" pitchFamily="18" charset="0"/>
                        </a:rPr>
                        <a:t>Support Vector Machine </a:t>
                      </a: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latin typeface="Times New Roman" panose="02020603050405020304" pitchFamily="18" charset="0"/>
                          <a:cs typeface="Times New Roman" panose="02020603050405020304" pitchFamily="18" charset="0"/>
                        </a:rPr>
                        <a:t>30</a:t>
                      </a:r>
                      <a:endParaRPr lang="en-IN" sz="2900" b="1" dirty="0">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900" b="1" dirty="0">
                          <a:latin typeface="Times New Roman" panose="02020603050405020304" pitchFamily="18" charset="0"/>
                          <a:cs typeface="Times New Roman" panose="02020603050405020304" pitchFamily="18" charset="0"/>
                        </a:rPr>
                        <a:t>93.33</a:t>
                      </a: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latin typeface="Times New Roman" panose="02020603050405020304" pitchFamily="18" charset="0"/>
                          <a:cs typeface="Times New Roman" panose="02020603050405020304" pitchFamily="18" charset="0"/>
                        </a:rPr>
                        <a:t>1.807</a:t>
                      </a:r>
                      <a:endParaRPr lang="en-IN" sz="2900" b="1" dirty="0">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latin typeface="Times New Roman" panose="02020603050405020304" pitchFamily="18" charset="0"/>
                          <a:cs typeface="Times New Roman" panose="02020603050405020304" pitchFamily="18" charset="0"/>
                        </a:rPr>
                        <a:t>.330</a:t>
                      </a:r>
                      <a:endParaRPr lang="en-IN" sz="2900" b="1" dirty="0">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42831">
                <a:tc>
                  <a:txBody>
                    <a:bodyPr/>
                    <a:lstStyle/>
                    <a:p>
                      <a:pPr algn="ctr"/>
                      <a:r>
                        <a:rPr lang="en-IN" sz="2900" b="1" dirty="0">
                          <a:latin typeface="Times New Roman" panose="02020603050405020304" pitchFamily="18" charset="0"/>
                          <a:cs typeface="Times New Roman" panose="02020603050405020304" pitchFamily="18" charset="0"/>
                        </a:rPr>
                        <a:t>Neural Network</a:t>
                      </a: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latin typeface="Times New Roman" panose="02020603050405020304" pitchFamily="18" charset="0"/>
                          <a:cs typeface="Times New Roman" panose="02020603050405020304" pitchFamily="18" charset="0"/>
                        </a:rPr>
                        <a:t>30</a:t>
                      </a:r>
                      <a:endParaRPr lang="en-IN" sz="2900" b="1" dirty="0">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latin typeface="Times New Roman" panose="02020603050405020304" pitchFamily="18" charset="0"/>
                          <a:cs typeface="Times New Roman" panose="02020603050405020304" pitchFamily="18" charset="0"/>
                        </a:rPr>
                        <a:t>64.07</a:t>
                      </a:r>
                      <a:endParaRPr lang="en-IN" sz="2900" b="1" dirty="0">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900" b="1" dirty="0">
                          <a:latin typeface="Times New Roman" panose="02020603050405020304" pitchFamily="18" charset="0"/>
                          <a:cs typeface="Times New Roman" panose="02020603050405020304" pitchFamily="18" charset="0"/>
                        </a:rPr>
                        <a:t>2.149</a:t>
                      </a: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900" b="1" dirty="0">
                          <a:latin typeface="Times New Roman" panose="02020603050405020304" pitchFamily="18" charset="0"/>
                          <a:cs typeface="Times New Roman" panose="02020603050405020304" pitchFamily="18" charset="0"/>
                        </a:rPr>
                        <a:t>.392</a:t>
                      </a:r>
                      <a:endParaRPr lang="en-IN" sz="2900" b="1" dirty="0">
                        <a:latin typeface="Times New Roman" panose="02020603050405020304" pitchFamily="18" charset="0"/>
                        <a:cs typeface="Times New Roman" panose="02020603050405020304" pitchFamily="18" charset="0"/>
                      </a:endParaRPr>
                    </a:p>
                  </a:txBody>
                  <a:tcPr marL="119997" marR="119997" marT="59999" marB="59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49810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7309</TotalTime>
  <Words>746</Words>
  <Application>Microsoft Office PowerPoint</Application>
  <PresentationFormat>Custom</PresentationFormat>
  <Paragraphs>84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Mahesh Royal</cp:lastModifiedBy>
  <cp:revision>45</cp:revision>
  <dcterms:created xsi:type="dcterms:W3CDTF">2023-04-19T08:35:46Z</dcterms:created>
  <dcterms:modified xsi:type="dcterms:W3CDTF">2024-04-23T06:53:09Z</dcterms:modified>
</cp:coreProperties>
</file>