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FE7"/>
    <a:srgbClr val="828282"/>
    <a:srgbClr val="D7F5CD"/>
    <a:srgbClr val="FCDCBF"/>
    <a:srgbClr val="BFE7FF"/>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02CB6A-75F9-43D7-8034-E15891C7C869}" v="2" dt="2024-04-23T04:57:47.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1598" y="58"/>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23-04-2024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8" y="4008435"/>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5" name="Rectangle 4"/>
          <p:cNvSpPr/>
          <p:nvPr/>
        </p:nvSpPr>
        <p:spPr>
          <a:xfrm>
            <a:off x="-30970" y="10058694"/>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6" name="Rectangle 5"/>
          <p:cNvSpPr/>
          <p:nvPr/>
        </p:nvSpPr>
        <p:spPr>
          <a:xfrm>
            <a:off x="-8251" y="15686665"/>
            <a:ext cx="21709812"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42228" y="21968050"/>
            <a:ext cx="21684935"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8" name="Rectangle 7"/>
          <p:cNvSpPr/>
          <p:nvPr/>
        </p:nvSpPr>
        <p:spPr>
          <a:xfrm>
            <a:off x="-8251" y="27346472"/>
            <a:ext cx="21670008"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190" dirty="0">
              <a:latin typeface="Times New Roman" panose="02020603050405020304" pitchFamily="18" charset="0"/>
              <a:cs typeface="Times New Roman" panose="02020603050405020304" pitchFamily="18" charset="0"/>
            </a:endParaRPr>
          </a:p>
        </p:txBody>
      </p:sp>
      <p:sp>
        <p:nvSpPr>
          <p:cNvPr id="19" name="Rectangle 18"/>
          <p:cNvSpPr/>
          <p:nvPr/>
        </p:nvSpPr>
        <p:spPr>
          <a:xfrm>
            <a:off x="447339" y="4285265"/>
            <a:ext cx="425842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922051" y="16033879"/>
            <a:ext cx="24548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447339" y="22344421"/>
            <a:ext cx="771627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538779" y="27687601"/>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48719" y="2554293"/>
            <a:ext cx="20898834" cy="1194173"/>
          </a:xfrm>
          <a:prstGeom prst="rect">
            <a:avLst/>
          </a:prstGeom>
          <a:noFill/>
        </p:spPr>
        <p:txBody>
          <a:bodyPr wrap="square" rtlCol="0">
            <a:spAutoFit/>
          </a:bodyPr>
          <a:lstStyle/>
          <a:p>
            <a:pPr algn="ctr"/>
            <a:r>
              <a:rPr lang="en-US" sz="3580" b="1" i="0" dirty="0">
                <a:solidFill>
                  <a:srgbClr val="1F1F1F"/>
                </a:solidFill>
                <a:effectLst/>
                <a:latin typeface="Times New Roman" panose="02020603050405020304" pitchFamily="18" charset="0"/>
                <a:cs typeface="Times New Roman" panose="02020603050405020304" pitchFamily="18" charset="0"/>
              </a:rPr>
              <a:t>Prioritization of Emergency Cases in Hospitals using Innovative Support Vector Machines Algorithm compared with Logistic Regression for improving Accuracy.</a:t>
            </a:r>
            <a:endParaRPr lang="en-US" sz="358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922051" y="10173579"/>
            <a:ext cx="677096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469783" y="4509813"/>
            <a:ext cx="13238181" cy="5646161"/>
          </a:xfrm>
          <a:prstGeom prst="rect">
            <a:avLst/>
          </a:prstGeom>
          <a:noFill/>
        </p:spPr>
        <p:txBody>
          <a:bodyPr wrap="square" rtlCol="0">
            <a:spAutoFit/>
          </a:bodyPr>
          <a:lstStyle/>
          <a:p>
            <a:endParaRPr lang="en-US" altLang="en-IN" sz="2190" dirty="0">
              <a:latin typeface="Times New Roman" panose="02020603050405020304" pitchFamily="18" charset="0"/>
              <a:cs typeface="Times New Roman" panose="02020603050405020304" pitchFamily="18" charset="0"/>
              <a:sym typeface="+mn-ea"/>
            </a:endParaRPr>
          </a:p>
          <a:p>
            <a:pPr marL="341254" indent="-341254" algn="just">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In the dynamic landscape of healthcare, the accurate and efficient prioritization of emergency cases is pivotal for ensuring timely interventions and optimizing patient outcomes.</a:t>
            </a:r>
          </a:p>
          <a:p>
            <a:pPr marL="341254" indent="-341254" algn="just">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In recent years, machine learning techniques have emerged as valuable tools for enhancing the prioritization process. Among these techniques, Support Vector Machine and Logistic Regression stand out as popular choices due to their effectiveness in classification tasks.</a:t>
            </a:r>
          </a:p>
          <a:p>
            <a:pPr marL="341254" indent="-341254" algn="just">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In this context, this study aims to explore and compare the utilization of Support Vector Machine with Logistic Regression for prioritizing emergency cases in hospitals.</a:t>
            </a:r>
          </a:p>
          <a:p>
            <a:pPr marL="341254" indent="-341254" algn="just">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evaluating the performance of these two algorithms, healthcare institutions can make informed decisions to improve emergency care delivery and patient outcomes.</a:t>
            </a:r>
            <a:endParaRPr lang="en-US" sz="2190" b="1" i="0" dirty="0">
              <a:solidFill>
                <a:srgbClr val="0D0D0D"/>
              </a:solidFill>
              <a:effectLst/>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Ultimately, this research endeavors to provide valuable insights that can inform healthcare practitioners and policymakers in adopting the most effective approach to emergency case prioritization, thereby optimizing patient care outcomes and resource utilization in hospitals.</a:t>
            </a:r>
          </a:p>
          <a:p>
            <a:pPr marL="341254" indent="-341254" algn="just">
              <a:buFont typeface="Wingdings" panose="05000000000000000000" pitchFamily="2" charset="2"/>
              <a:buChar char="Ø"/>
            </a:pPr>
            <a:r>
              <a:rPr lang="en-US" sz="2190" b="1" i="0" dirty="0">
                <a:effectLst/>
                <a:latin typeface="Times New Roman" panose="02020603050405020304" pitchFamily="18" charset="0"/>
                <a:cs typeface="Times New Roman" panose="02020603050405020304" pitchFamily="18" charset="0"/>
              </a:rPr>
              <a:t>Traditional methods often rely on heuristics or basic statistical models to determine the urgency of cases, but with the advent of machine learning, more sophisticated algorithms have emerged to enhance this process.</a:t>
            </a:r>
            <a:endParaRPr lang="en-US" altLang="en-IN" sz="219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30" name="Text Box 29"/>
          <p:cNvSpPr txBox="1"/>
          <p:nvPr/>
        </p:nvSpPr>
        <p:spPr>
          <a:xfrm>
            <a:off x="5921132" y="24475579"/>
            <a:ext cx="15955024" cy="366524"/>
          </a:xfrm>
          <a:prstGeom prst="rect">
            <a:avLst/>
          </a:prstGeom>
          <a:noFill/>
        </p:spPr>
        <p:txBody>
          <a:bodyPr wrap="square" rtlCol="0">
            <a:spAutoFit/>
          </a:bodyPr>
          <a:lstStyle/>
          <a:p>
            <a:endParaRPr lang="en-US" sz="1791"/>
          </a:p>
        </p:txBody>
      </p:sp>
      <p:sp>
        <p:nvSpPr>
          <p:cNvPr id="42" name="Text Box 41"/>
          <p:cNvSpPr txBox="1"/>
          <p:nvPr/>
        </p:nvSpPr>
        <p:spPr>
          <a:xfrm>
            <a:off x="15165878" y="9445810"/>
            <a:ext cx="5569043" cy="429220"/>
          </a:xfrm>
          <a:prstGeom prst="rect">
            <a:avLst/>
          </a:prstGeom>
          <a:noFill/>
        </p:spPr>
        <p:txBody>
          <a:bodyPr wrap="square" rtlCol="0">
            <a:spAutoFit/>
          </a:bodyPr>
          <a:lstStyle/>
          <a:p>
            <a:r>
              <a:rPr lang="en-US" sz="2189" b="1" dirty="0">
                <a:latin typeface="Times New Roman" panose="02020603050405020304" pitchFamily="18" charset="0"/>
                <a:cs typeface="Times New Roman" panose="02020603050405020304" pitchFamily="18" charset="0"/>
              </a:rPr>
              <a:t>Handling Emergency Situations</a:t>
            </a: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89" b="1" dirty="0" err="1">
                <a:solidFill>
                  <a:schemeClr val="bg1"/>
                </a:solidFill>
                <a:latin typeface="Times New Roman" panose="02020603050405020304" pitchFamily="18" charset="0"/>
                <a:cs typeface="Times New Roman" panose="02020603050405020304" pitchFamily="18" charset="0"/>
              </a:rPr>
              <a:t>Name:N.Mahesh</a:t>
            </a:r>
            <a:endParaRPr lang="en-US" sz="2189" b="1" dirty="0">
              <a:solidFill>
                <a:schemeClr val="bg1"/>
              </a:solidFill>
              <a:latin typeface="Times New Roman" panose="02020603050405020304" pitchFamily="18" charset="0"/>
              <a:cs typeface="Times New Roman" panose="02020603050405020304" pitchFamily="18" charset="0"/>
            </a:endParaRPr>
          </a:p>
          <a:p>
            <a:pPr algn="r"/>
            <a:r>
              <a:rPr lang="en-US" sz="2189" b="1" dirty="0">
                <a:solidFill>
                  <a:schemeClr val="bg1"/>
                </a:solidFill>
                <a:latin typeface="Times New Roman" panose="02020603050405020304" pitchFamily="18" charset="0"/>
                <a:cs typeface="Times New Roman" panose="02020603050405020304" pitchFamily="18" charset="0"/>
              </a:rPr>
              <a:t> Register Number: 192111287</a:t>
            </a:r>
          </a:p>
          <a:p>
            <a:pPr algn="r"/>
            <a:r>
              <a:rPr lang="en-US" sz="2189" b="1" dirty="0">
                <a:solidFill>
                  <a:schemeClr val="bg1"/>
                </a:solidFill>
                <a:latin typeface="Times New Roman" panose="02020603050405020304" pitchFamily="18" charset="0"/>
                <a:cs typeface="Times New Roman" panose="02020603050405020304" pitchFamily="18" charset="0"/>
              </a:rPr>
              <a:t>Guided by Dr. Uma </a:t>
            </a:r>
            <a:r>
              <a:rPr lang="en-US" sz="2189" b="1" dirty="0" err="1">
                <a:solidFill>
                  <a:schemeClr val="bg1"/>
                </a:solidFill>
                <a:latin typeface="Times New Roman" panose="02020603050405020304" pitchFamily="18" charset="0"/>
                <a:cs typeface="Times New Roman" panose="02020603050405020304" pitchFamily="18" charset="0"/>
              </a:rPr>
              <a:t>Priyadarsini</a:t>
            </a:r>
            <a:endParaRPr lang="en-US" sz="2189" b="1" dirty="0">
              <a:solidFill>
                <a:schemeClr val="bg1"/>
              </a:solidFill>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36B726E5-4A66-F764-F883-9CAF3D1422E6}"/>
              </a:ext>
            </a:extLst>
          </p:cNvPr>
          <p:cNvSpPr txBox="1"/>
          <p:nvPr/>
        </p:nvSpPr>
        <p:spPr>
          <a:xfrm>
            <a:off x="920341" y="20757891"/>
            <a:ext cx="4159186" cy="1103379"/>
          </a:xfrm>
          <a:prstGeom prst="rect">
            <a:avLst/>
          </a:prstGeom>
          <a:noFill/>
        </p:spPr>
        <p:txBody>
          <a:bodyPr wrap="square" rtlCol="0">
            <a:spAutoFit/>
          </a:bodyPr>
          <a:lstStyle/>
          <a:p>
            <a:pPr algn="ctr"/>
            <a:r>
              <a:rPr lang="en-US" sz="2190" b="1" dirty="0">
                <a:latin typeface="Times New Roman" panose="02020603050405020304" pitchFamily="18" charset="0"/>
                <a:cs typeface="Times New Roman" panose="02020603050405020304" pitchFamily="18" charset="0"/>
              </a:rPr>
              <a:t>Comparison of Support Vector Machine &amp;</a:t>
            </a:r>
          </a:p>
          <a:p>
            <a:pPr algn="ctr"/>
            <a:r>
              <a:rPr lang="en-US" sz="2190" b="1" dirty="0">
                <a:latin typeface="Times New Roman" panose="02020603050405020304" pitchFamily="18" charset="0"/>
                <a:cs typeface="Times New Roman" panose="02020603050405020304" pitchFamily="18" charset="0"/>
              </a:rPr>
              <a:t>Logistic Regression </a:t>
            </a:r>
            <a:endParaRPr lang="en-IN" sz="2190" b="1" dirty="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4BB09679-5DFE-1509-66FB-5EDFBE2E2433}"/>
              </a:ext>
            </a:extLst>
          </p:cNvPr>
          <p:cNvSpPr txBox="1"/>
          <p:nvPr/>
        </p:nvSpPr>
        <p:spPr>
          <a:xfrm>
            <a:off x="598414" y="23001310"/>
            <a:ext cx="20489200" cy="426578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method showed a statistically significant accuracy difference of 0.001 (p &lt; 0.05) during independent sample testing. Notably, Support Vector Machine Algorithm performs better than other machine learning techniques in the domain of emergency circumstances. </a:t>
            </a:r>
            <a:endParaRPr lang="en-US" sz="219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The </a:t>
            </a:r>
            <a:r>
              <a:rPr lang="en-US" sz="2190" b="1" dirty="0">
                <a:solidFill>
                  <a:srgbClr val="0D0D0D"/>
                </a:solidFill>
                <a:latin typeface="Times New Roman" panose="02020603050405020304" pitchFamily="18" charset="0"/>
                <a:cs typeface="Times New Roman" panose="02020603050405020304" pitchFamily="18" charset="0"/>
              </a:rPr>
              <a:t>Support Vector Machine</a:t>
            </a:r>
            <a:r>
              <a:rPr lang="en-US" sz="2190" b="1" i="0" dirty="0">
                <a:solidFill>
                  <a:srgbClr val="0D0D0D"/>
                </a:solidFill>
                <a:effectLst/>
                <a:latin typeface="Times New Roman" panose="02020603050405020304" pitchFamily="18" charset="0"/>
                <a:cs typeface="Times New Roman" panose="02020603050405020304" pitchFamily="18" charset="0"/>
              </a:rPr>
              <a:t> Algorithm demonstrates an impressive accuracy of 93.87%, outperforming the </a:t>
            </a:r>
            <a:r>
              <a:rPr lang="en-US" sz="2190" b="1" dirty="0">
                <a:solidFill>
                  <a:srgbClr val="0D0D0D"/>
                </a:solidFill>
                <a:latin typeface="Times New Roman" panose="02020603050405020304" pitchFamily="18" charset="0"/>
                <a:cs typeface="Times New Roman" panose="02020603050405020304" pitchFamily="18" charset="0"/>
              </a:rPr>
              <a:t>Logistic Regression</a:t>
            </a:r>
            <a:r>
              <a:rPr lang="en-US" sz="2190" b="1" i="0" dirty="0">
                <a:solidFill>
                  <a:srgbClr val="0D0D0D"/>
                </a:solidFill>
                <a:effectLst/>
                <a:latin typeface="Times New Roman" panose="02020603050405020304" pitchFamily="18" charset="0"/>
                <a:cs typeface="Times New Roman" panose="02020603050405020304" pitchFamily="18" charset="0"/>
              </a:rPr>
              <a:t> Algorithm accuracy of </a:t>
            </a:r>
            <a:r>
              <a:rPr lang="en-US" sz="2190" b="1" dirty="0">
                <a:solidFill>
                  <a:srgbClr val="0D0D0D"/>
                </a:solidFill>
                <a:latin typeface="Times New Roman" panose="02020603050405020304" pitchFamily="18" charset="0"/>
                <a:cs typeface="Times New Roman" panose="02020603050405020304" pitchFamily="18" charset="0"/>
              </a:rPr>
              <a:t>63.80</a:t>
            </a:r>
            <a:r>
              <a:rPr lang="en-US" sz="2190" b="1" i="0" dirty="0">
                <a:solidFill>
                  <a:srgbClr val="0D0D0D"/>
                </a:solidFill>
                <a:effectLst/>
                <a:latin typeface="Times New Roman" panose="02020603050405020304" pitchFamily="18" charset="0"/>
                <a:cs typeface="Times New Roman" panose="02020603050405020304" pitchFamily="18" charset="0"/>
              </a:rPr>
              <a:t>%. </a:t>
            </a:r>
            <a:endParaRPr lang="en-US" sz="219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i="0" dirty="0">
                <a:solidFill>
                  <a:srgbClr val="0D0D0D"/>
                </a:solidFill>
                <a:effectLst/>
                <a:latin typeface="Times New Roman" panose="02020603050405020304" pitchFamily="18" charset="0"/>
                <a:cs typeface="Times New Roman" panose="02020603050405020304" pitchFamily="18" charset="0"/>
              </a:rPr>
              <a:t>Prioritizing emergency cases is essential for maximizing patient outcomes, optimizing resource utilization, and upholding ethical principles of fairness and beneficence. </a:t>
            </a:r>
            <a:endParaRPr lang="en-US" sz="219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By systematically assessing clinical severity, allocating resources efficiently, and addressing logistical challenges, healthcare systems can ensure that those in most urgent need receive timely and appropriate care. </a:t>
            </a:r>
          </a:p>
          <a:p>
            <a:pPr marL="342900" indent="-342900" algn="just">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Continued efforts to refine triage protocols, enhance resource management, and strengthen coordination among healthcare providers are necessary to meet the evolving demands of emergency care and uphold the principles of patient-centered healthcare delivery.</a:t>
            </a:r>
          </a:p>
          <a:p>
            <a:pPr marL="342900" indent="-342900" algn="just">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In this discussion, several factors come into play when determining how to prioritize cases, including the severity of the condition, the potential for deterioration without immediate intervention, and the availability of resources.</a:t>
            </a:r>
          </a:p>
          <a:p>
            <a:pPr marL="342900" indent="-342900" algn="just">
              <a:buFont typeface="Wingdings" panose="05000000000000000000" pitchFamily="2" charset="2"/>
              <a:buChar char="Ø"/>
            </a:pPr>
            <a:r>
              <a:rPr lang="en-US" sz="2190" b="1" i="0" dirty="0">
                <a:effectLst/>
                <a:latin typeface="Times New Roman" panose="02020603050405020304" pitchFamily="18" charset="0"/>
                <a:cs typeface="Times New Roman" panose="02020603050405020304" pitchFamily="18" charset="0"/>
              </a:rPr>
              <a:t>In conclusion, prioritizing emergency cases in a hospital requires a comprehensive approach that considers clinical urgency, resource availability, and ethical principles</a:t>
            </a:r>
            <a:r>
              <a:rPr lang="en-US" sz="2190" dirty="0">
                <a:solidFill>
                  <a:srgbClr val="0D0D0D"/>
                </a:solidFill>
                <a:highlight>
                  <a:srgbClr val="FFFFFF"/>
                </a:highlight>
                <a:latin typeface="Times New Roman" panose="02020603050405020304" pitchFamily="18" charset="0"/>
                <a:cs typeface="Times New Roman" panose="02020603050405020304" pitchFamily="18" charset="0"/>
              </a:rPr>
              <a:t>.</a:t>
            </a:r>
            <a:r>
              <a:rPr lang="en-US" sz="219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endParaRPr lang="en-IN" sz="2190" b="1"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554AA0DA-F1A7-6F00-0B24-597DBAF20EFA}"/>
              </a:ext>
            </a:extLst>
          </p:cNvPr>
          <p:cNvSpPr txBox="1"/>
          <p:nvPr/>
        </p:nvSpPr>
        <p:spPr>
          <a:xfrm>
            <a:off x="524192" y="28369308"/>
            <a:ext cx="20489200" cy="5147563"/>
          </a:xfrm>
          <a:prstGeom prst="rect">
            <a:avLst/>
          </a:prstGeom>
          <a:noFill/>
        </p:spPr>
        <p:txBody>
          <a:bodyPr wrap="square" rtlCol="0">
            <a:spAutoFit/>
          </a:bodyPr>
          <a:lstStyle/>
          <a:p>
            <a:pPr marL="342900" indent="-342900" algn="just">
              <a:buFont typeface="Wingdings" panose="05000000000000000000" pitchFamily="2" charset="2"/>
              <a:buChar char="Ø"/>
            </a:pP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“A Research  Approach of Telemedicine for Managing Fetal Condition Based on Machine Learning Technology from IoT-Based Wearable Medical Device.” 2021. In Machine Learning and the Internet of Medical Things in Healthcare, 113–34. Academic Press.</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Mathur, Neha, Greig Paul, James Irvine, Mohamed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Abuhelala</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Arjan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Buis</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and Ivan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Glesk</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2024. “A Practical Design and Implementation of a Low Cost Platform for Remote Monitoring of Lower Limb Health of Amputees in the Developing World.” Accessed March 7, 2024. https://ieeexplore.ieee.org/abstract/document/7723857/.</a:t>
            </a:r>
          </a:p>
          <a:p>
            <a:pPr marL="342900" indent="-342900" algn="just">
              <a:buFont typeface="Wingdings" panose="05000000000000000000" pitchFamily="2" charset="2"/>
              <a:buChar char="Ø"/>
            </a:pP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Pavel, Misha, Holly B.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Jimison</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Ilkka</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Korhonen, Christine M. Gordon, and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Niilo</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Saranummi</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2024. “Behavioral Informatics and Computational Modeling in Support of Proactive Health Management and Care.” Accessed March 7, 2024. https://ieeexplore.ieee.org/abstract/document/7283558/.</a:t>
            </a:r>
          </a:p>
          <a:p>
            <a:pPr marL="342900" indent="-342900" algn="just">
              <a:buFont typeface="Wingdings" panose="05000000000000000000" pitchFamily="2" charset="2"/>
              <a:buChar char="Ø"/>
            </a:pP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Shoaib, Mohammed, Niraj K. Jha, and Naveen Verma. 2024. “Algorithm-Driven Architectural Design Space Exploration of Domain-Specific Medical-Sensor Processors.” Accessed March 7, 2024. </a:t>
            </a:r>
          </a:p>
          <a:p>
            <a:pPr marL="342900" indent="-342900" algn="just">
              <a:buFont typeface="Wingdings" panose="05000000000000000000" pitchFamily="2" charset="2"/>
              <a:buChar char="Ø"/>
            </a:pP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“Safety Assessment of Drug Combinations Used in COVID-19 Treatment: In Silico Toxicogenomic Data-Mining Approach.” 2020. Toxicology and Applied Pharmacology 406 (November): 115237.</a:t>
            </a:r>
          </a:p>
          <a:p>
            <a:pPr marL="342900" indent="-342900" algn="just">
              <a:buFont typeface="Wingdings" panose="05000000000000000000" pitchFamily="2" charset="2"/>
              <a:buChar char="Ø"/>
            </a:pP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Song, Lei,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Yongcai</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Wang, Ji-Jiang Yang, and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Jianqiang</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Li. 2024. “Health Sensing by Wearable Sensors and Mobile Phones: A Survey.” Accessed March 7, 2024.</a:t>
            </a:r>
          </a:p>
          <a:p>
            <a:pPr marL="342900" indent="-342900" algn="just">
              <a:buFont typeface="Wingdings" panose="05000000000000000000" pitchFamily="2" charset="2"/>
              <a:buChar char="Ø"/>
            </a:pP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Stamford, Jonathan A., Peter N. Schmidt, and Karl E.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Friedl</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2024. “What Engineering Technology Could Do for Quality of Life in Parkinson’s Disease: A Review of Current Needs and Opportunities.” Accessed March 7, 2024. https://ieeexplore.ieee.org/abstract/document/7177045/.</a:t>
            </a:r>
          </a:p>
          <a:p>
            <a:pPr algn="just"/>
            <a:endParaRPr lang="en-US" sz="219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19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Arrow: Right 8">
            <a:extLst>
              <a:ext uri="{FF2B5EF4-FFF2-40B4-BE49-F238E27FC236}">
                <a16:creationId xmlns:a16="http://schemas.microsoft.com/office/drawing/2014/main" id="{EF884511-F872-A311-48D3-9FC9DB6E6BE8}"/>
              </a:ext>
            </a:extLst>
          </p:cNvPr>
          <p:cNvSpPr/>
          <p:nvPr/>
        </p:nvSpPr>
        <p:spPr>
          <a:xfrm>
            <a:off x="5473894" y="11417677"/>
            <a:ext cx="2450342" cy="665218"/>
          </a:xfrm>
          <a:prstGeom prst="rightArrow">
            <a:avLst>
              <a:gd name="adj1" fmla="val 35184"/>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16285C80-B604-732F-F1FC-8ED3E3C90E08}"/>
              </a:ext>
            </a:extLst>
          </p:cNvPr>
          <p:cNvSpPr/>
          <p:nvPr/>
        </p:nvSpPr>
        <p:spPr>
          <a:xfrm>
            <a:off x="8166795" y="11106146"/>
            <a:ext cx="2953910" cy="1324778"/>
          </a:xfrm>
          <a:prstGeom prst="roundRect">
            <a:avLst/>
          </a:prstGeom>
          <a:solidFill>
            <a:schemeClr val="accent2">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Pre-Treatment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4" name="Arrow: Right 13">
            <a:extLst>
              <a:ext uri="{FF2B5EF4-FFF2-40B4-BE49-F238E27FC236}">
                <a16:creationId xmlns:a16="http://schemas.microsoft.com/office/drawing/2014/main" id="{5DC4F1B2-7F17-FA24-C86F-7518DBAA0D3C}"/>
              </a:ext>
            </a:extLst>
          </p:cNvPr>
          <p:cNvSpPr/>
          <p:nvPr/>
        </p:nvSpPr>
        <p:spPr>
          <a:xfrm>
            <a:off x="11461987" y="11456310"/>
            <a:ext cx="2436657" cy="5403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Curved Left 20">
            <a:extLst>
              <a:ext uri="{FF2B5EF4-FFF2-40B4-BE49-F238E27FC236}">
                <a16:creationId xmlns:a16="http://schemas.microsoft.com/office/drawing/2014/main" id="{2E55E961-1844-A42D-D823-35B100CFD6B2}"/>
              </a:ext>
            </a:extLst>
          </p:cNvPr>
          <p:cNvSpPr/>
          <p:nvPr/>
        </p:nvSpPr>
        <p:spPr>
          <a:xfrm>
            <a:off x="18469079" y="11480992"/>
            <a:ext cx="1130978" cy="3197228"/>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Arrow: Left 24">
            <a:extLst>
              <a:ext uri="{FF2B5EF4-FFF2-40B4-BE49-F238E27FC236}">
                <a16:creationId xmlns:a16="http://schemas.microsoft.com/office/drawing/2014/main" id="{37FF9E86-30DF-3F5D-961C-BA1AAD9DCFA4}"/>
              </a:ext>
            </a:extLst>
          </p:cNvPr>
          <p:cNvSpPr/>
          <p:nvPr/>
        </p:nvSpPr>
        <p:spPr>
          <a:xfrm>
            <a:off x="11831767" y="13781821"/>
            <a:ext cx="1631076" cy="69712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Left 27">
            <a:extLst>
              <a:ext uri="{FF2B5EF4-FFF2-40B4-BE49-F238E27FC236}">
                <a16:creationId xmlns:a16="http://schemas.microsoft.com/office/drawing/2014/main" id="{79114476-9EA8-7004-48A5-3B176C253A23}"/>
              </a:ext>
            </a:extLst>
          </p:cNvPr>
          <p:cNvSpPr/>
          <p:nvPr/>
        </p:nvSpPr>
        <p:spPr>
          <a:xfrm>
            <a:off x="5281501" y="13869551"/>
            <a:ext cx="2301077" cy="84919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4A6A8D0D-C646-D432-B579-306530B04291}"/>
              </a:ext>
            </a:extLst>
          </p:cNvPr>
          <p:cNvSpPr txBox="1"/>
          <p:nvPr/>
        </p:nvSpPr>
        <p:spPr>
          <a:xfrm>
            <a:off x="14533981" y="15276019"/>
            <a:ext cx="3221919" cy="646331"/>
          </a:xfrm>
          <a:prstGeom prst="rect">
            <a:avLst/>
          </a:prstGeom>
          <a:noFill/>
        </p:spPr>
        <p:txBody>
          <a:bodyPr wrap="square" rtlCol="0">
            <a:spAutoFit/>
          </a:bodyPr>
          <a:lstStyle/>
          <a:p>
            <a:endParaRPr lang="en-US" sz="1800" b="1" dirty="0"/>
          </a:p>
          <a:p>
            <a:endParaRPr lang="en-IN" dirty="0"/>
          </a:p>
        </p:txBody>
      </p:sp>
      <p:sp>
        <p:nvSpPr>
          <p:cNvPr id="58" name="Rectangle 12">
            <a:extLst>
              <a:ext uri="{FF2B5EF4-FFF2-40B4-BE49-F238E27FC236}">
                <a16:creationId xmlns:a16="http://schemas.microsoft.com/office/drawing/2014/main" id="{C1A3B269-7414-69DE-2E29-9AE718787282}"/>
              </a:ext>
            </a:extLst>
          </p:cNvPr>
          <p:cNvSpPr>
            <a:spLocks noChangeArrowheads="1"/>
          </p:cNvSpPr>
          <p:nvPr/>
        </p:nvSpPr>
        <p:spPr bwMode="auto">
          <a:xfrm>
            <a:off x="0" y="0"/>
            <a:ext cx="532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2" name="Picture 1031">
            <a:extLst>
              <a:ext uri="{FF2B5EF4-FFF2-40B4-BE49-F238E27FC236}">
                <a16:creationId xmlns:a16="http://schemas.microsoft.com/office/drawing/2014/main" id="{04EC3C03-613D-C759-5EA2-38E69AED153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37342" y="17088411"/>
            <a:ext cx="4840757" cy="3522411"/>
          </a:xfrm>
          <a:prstGeom prst="rect">
            <a:avLst/>
          </a:prstGeom>
        </p:spPr>
      </p:pic>
      <p:sp>
        <p:nvSpPr>
          <p:cNvPr id="3" name="Rectangle 1">
            <a:extLst>
              <a:ext uri="{FF2B5EF4-FFF2-40B4-BE49-F238E27FC236}">
                <a16:creationId xmlns:a16="http://schemas.microsoft.com/office/drawing/2014/main" id="{0D7F1F57-F14F-2578-B4B6-894FB14867F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39" name="Group 38">
            <a:extLst>
              <a:ext uri="{FF2B5EF4-FFF2-40B4-BE49-F238E27FC236}">
                <a16:creationId xmlns:a16="http://schemas.microsoft.com/office/drawing/2014/main" id="{DE24261A-DB5F-C9C7-EFE4-012EEAABA97C}"/>
              </a:ext>
            </a:extLst>
          </p:cNvPr>
          <p:cNvGrpSpPr/>
          <p:nvPr/>
        </p:nvGrpSpPr>
        <p:grpSpPr>
          <a:xfrm>
            <a:off x="1706880" y="11218209"/>
            <a:ext cx="3372647" cy="1169074"/>
            <a:chOff x="1706879" y="11370421"/>
            <a:chExt cx="3372647" cy="1169074"/>
          </a:xfrm>
        </p:grpSpPr>
        <p:sp>
          <p:nvSpPr>
            <p:cNvPr id="17" name="Rectangle: Rounded Corners 16">
              <a:extLst>
                <a:ext uri="{FF2B5EF4-FFF2-40B4-BE49-F238E27FC236}">
                  <a16:creationId xmlns:a16="http://schemas.microsoft.com/office/drawing/2014/main" id="{AFC8B8BA-67E2-DD3A-1247-C201D4147DA4}"/>
                </a:ext>
              </a:extLst>
            </p:cNvPr>
            <p:cNvSpPr/>
            <p:nvPr/>
          </p:nvSpPr>
          <p:spPr>
            <a:xfrm>
              <a:off x="1706879" y="11370421"/>
              <a:ext cx="3372647" cy="1169074"/>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910E4595-7C63-4EE9-507A-D43CB49D2A65}"/>
                </a:ext>
              </a:extLst>
            </p:cNvPr>
            <p:cNvSpPr txBox="1"/>
            <p:nvPr/>
          </p:nvSpPr>
          <p:spPr>
            <a:xfrm>
              <a:off x="1999468" y="11688747"/>
              <a:ext cx="2475460"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Input data</a:t>
              </a:r>
              <a:endParaRPr lang="en-IN" sz="3200" dirty="0">
                <a:latin typeface="Times New Roman" panose="02020603050405020304" pitchFamily="18" charset="0"/>
                <a:cs typeface="Times New Roman" panose="02020603050405020304" pitchFamily="18" charset="0"/>
              </a:endParaRPr>
            </a:p>
          </p:txBody>
        </p:sp>
      </p:grpSp>
      <p:grpSp>
        <p:nvGrpSpPr>
          <p:cNvPr id="40" name="Group 39">
            <a:extLst>
              <a:ext uri="{FF2B5EF4-FFF2-40B4-BE49-F238E27FC236}">
                <a16:creationId xmlns:a16="http://schemas.microsoft.com/office/drawing/2014/main" id="{9570D102-DE0D-F7F7-CA0F-605D3C5DBC95}"/>
              </a:ext>
            </a:extLst>
          </p:cNvPr>
          <p:cNvGrpSpPr/>
          <p:nvPr/>
        </p:nvGrpSpPr>
        <p:grpSpPr>
          <a:xfrm>
            <a:off x="14434426" y="10943638"/>
            <a:ext cx="3515974" cy="1614303"/>
            <a:chOff x="14207973" y="10912878"/>
            <a:chExt cx="3515974" cy="1614303"/>
          </a:xfrm>
          <a:solidFill>
            <a:schemeClr val="accent5">
              <a:lumMod val="40000"/>
              <a:lumOff val="60000"/>
            </a:schemeClr>
          </a:solidFill>
        </p:grpSpPr>
        <p:sp>
          <p:nvSpPr>
            <p:cNvPr id="27" name="Rectangle: Rounded Corners 26">
              <a:extLst>
                <a:ext uri="{FF2B5EF4-FFF2-40B4-BE49-F238E27FC236}">
                  <a16:creationId xmlns:a16="http://schemas.microsoft.com/office/drawing/2014/main" id="{9FB8EA94-4722-B1DA-FF11-2C4DA68EE990}"/>
                </a:ext>
              </a:extLst>
            </p:cNvPr>
            <p:cNvSpPr/>
            <p:nvPr/>
          </p:nvSpPr>
          <p:spPr>
            <a:xfrm>
              <a:off x="14207973" y="10912878"/>
              <a:ext cx="3515974" cy="1614303"/>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E0ACEFB8-9971-8FD3-775E-B5E568F049FC}"/>
                </a:ext>
              </a:extLst>
            </p:cNvPr>
            <p:cNvSpPr txBox="1"/>
            <p:nvPr/>
          </p:nvSpPr>
          <p:spPr>
            <a:xfrm>
              <a:off x="14413011" y="11196304"/>
              <a:ext cx="2953910" cy="1077218"/>
            </a:xfrm>
            <a:prstGeom prst="rect">
              <a:avLst/>
            </a:prstGeom>
            <a:grp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Medical Treatment</a:t>
              </a:r>
              <a:endParaRPr lang="en-IN" sz="3200" dirty="0">
                <a:latin typeface="Times New Roman" panose="02020603050405020304" pitchFamily="18" charset="0"/>
                <a:cs typeface="Times New Roman" panose="02020603050405020304" pitchFamily="18" charset="0"/>
              </a:endParaRPr>
            </a:p>
          </p:txBody>
        </p:sp>
      </p:grpSp>
      <p:grpSp>
        <p:nvGrpSpPr>
          <p:cNvPr id="51" name="Group 50">
            <a:extLst>
              <a:ext uri="{FF2B5EF4-FFF2-40B4-BE49-F238E27FC236}">
                <a16:creationId xmlns:a16="http://schemas.microsoft.com/office/drawing/2014/main" id="{8C7230E8-C3E1-FC18-6B1E-A7EAEEBE31D1}"/>
              </a:ext>
            </a:extLst>
          </p:cNvPr>
          <p:cNvGrpSpPr/>
          <p:nvPr/>
        </p:nvGrpSpPr>
        <p:grpSpPr>
          <a:xfrm>
            <a:off x="13898644" y="13445700"/>
            <a:ext cx="4051756" cy="1552111"/>
            <a:chOff x="13898644" y="13445700"/>
            <a:chExt cx="4051756" cy="1552111"/>
          </a:xfrm>
          <a:solidFill>
            <a:schemeClr val="accent2">
              <a:lumMod val="75000"/>
            </a:schemeClr>
          </a:solidFill>
        </p:grpSpPr>
        <p:sp>
          <p:nvSpPr>
            <p:cNvPr id="41" name="Rectangle: Rounded Corners 40">
              <a:extLst>
                <a:ext uri="{FF2B5EF4-FFF2-40B4-BE49-F238E27FC236}">
                  <a16:creationId xmlns:a16="http://schemas.microsoft.com/office/drawing/2014/main" id="{FB5AC753-428F-F04B-6A82-361D8F8FA30A}"/>
                </a:ext>
              </a:extLst>
            </p:cNvPr>
            <p:cNvSpPr/>
            <p:nvPr/>
          </p:nvSpPr>
          <p:spPr>
            <a:xfrm>
              <a:off x="13898644" y="13445700"/>
              <a:ext cx="3978940" cy="155211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39199ED1-4BD8-0AE5-B56E-3F81A7635E99}"/>
                </a:ext>
              </a:extLst>
            </p:cNvPr>
            <p:cNvSpPr txBox="1"/>
            <p:nvPr/>
          </p:nvSpPr>
          <p:spPr>
            <a:xfrm>
              <a:off x="14639464" y="13906998"/>
              <a:ext cx="3310936" cy="584775"/>
            </a:xfrm>
            <a:prstGeom prst="rect">
              <a:avLst/>
            </a:prstGeom>
            <a:grpFill/>
          </p:spPr>
          <p:txBody>
            <a:bodyPr wrap="square" rtlCol="0">
              <a:spAutoFit/>
            </a:bodyPr>
            <a:lstStyle/>
            <a:p>
              <a:r>
                <a:rPr lang="en-US" sz="3200" dirty="0">
                  <a:latin typeface="Times New Roman" panose="02020603050405020304" pitchFamily="18" charset="0"/>
                  <a:cs typeface="Times New Roman" panose="02020603050405020304" pitchFamily="18" charset="0"/>
                </a:rPr>
                <a:t>Patient safety</a:t>
              </a:r>
              <a:endParaRPr lang="en-IN" dirty="0"/>
            </a:p>
          </p:txBody>
        </p:sp>
      </p:grpSp>
      <p:grpSp>
        <p:nvGrpSpPr>
          <p:cNvPr id="52" name="Group 51">
            <a:extLst>
              <a:ext uri="{FF2B5EF4-FFF2-40B4-BE49-F238E27FC236}">
                <a16:creationId xmlns:a16="http://schemas.microsoft.com/office/drawing/2014/main" id="{A41E4788-DC97-6AFA-CFEB-F2840BDB8728}"/>
              </a:ext>
            </a:extLst>
          </p:cNvPr>
          <p:cNvGrpSpPr/>
          <p:nvPr/>
        </p:nvGrpSpPr>
        <p:grpSpPr>
          <a:xfrm>
            <a:off x="7788127" y="13375390"/>
            <a:ext cx="3751592" cy="1559903"/>
            <a:chOff x="7788127" y="13375390"/>
            <a:chExt cx="3751592" cy="1559903"/>
          </a:xfrm>
          <a:solidFill>
            <a:schemeClr val="accent5">
              <a:lumMod val="20000"/>
              <a:lumOff val="80000"/>
            </a:schemeClr>
          </a:solidFill>
        </p:grpSpPr>
        <p:sp>
          <p:nvSpPr>
            <p:cNvPr id="45" name="Rectangle: Rounded Corners 44">
              <a:extLst>
                <a:ext uri="{FF2B5EF4-FFF2-40B4-BE49-F238E27FC236}">
                  <a16:creationId xmlns:a16="http://schemas.microsoft.com/office/drawing/2014/main" id="{EBD8A6AB-D9D0-4EB3-72F5-2EA6A977CADD}"/>
                </a:ext>
              </a:extLst>
            </p:cNvPr>
            <p:cNvSpPr/>
            <p:nvPr/>
          </p:nvSpPr>
          <p:spPr>
            <a:xfrm>
              <a:off x="7788127" y="13375390"/>
              <a:ext cx="3751592" cy="1559903"/>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EE3A3F7E-6536-EE7D-ED5A-AC33BC3F56D6}"/>
                </a:ext>
              </a:extLst>
            </p:cNvPr>
            <p:cNvSpPr txBox="1"/>
            <p:nvPr/>
          </p:nvSpPr>
          <p:spPr>
            <a:xfrm>
              <a:off x="8529370" y="13894167"/>
              <a:ext cx="2798117" cy="584775"/>
            </a:xfrm>
            <a:prstGeom prst="rect">
              <a:avLst/>
            </a:prstGeom>
            <a:grpFill/>
          </p:spPr>
          <p:txBody>
            <a:bodyPr wrap="square" rtlCol="0">
              <a:spAutoFit/>
            </a:bodyPr>
            <a:lstStyle/>
            <a:p>
              <a:r>
                <a:rPr lang="en-US" sz="3200" dirty="0">
                  <a:latin typeface="Times New Roman" panose="02020603050405020304" pitchFamily="18" charset="0"/>
                  <a:cs typeface="Times New Roman" panose="02020603050405020304" pitchFamily="18" charset="0"/>
                </a:rPr>
                <a:t>Reevaluation</a:t>
              </a:r>
              <a:endParaRPr lang="en-IN" sz="3200" dirty="0">
                <a:latin typeface="Times New Roman" panose="02020603050405020304" pitchFamily="18" charset="0"/>
                <a:cs typeface="Times New Roman" panose="02020603050405020304" pitchFamily="18" charset="0"/>
              </a:endParaRPr>
            </a:p>
          </p:txBody>
        </p:sp>
      </p:grpSp>
      <p:grpSp>
        <p:nvGrpSpPr>
          <p:cNvPr id="57" name="Group 56">
            <a:extLst>
              <a:ext uri="{FF2B5EF4-FFF2-40B4-BE49-F238E27FC236}">
                <a16:creationId xmlns:a16="http://schemas.microsoft.com/office/drawing/2014/main" id="{49A65691-F853-EF17-AAB3-A85D325903C3}"/>
              </a:ext>
            </a:extLst>
          </p:cNvPr>
          <p:cNvGrpSpPr/>
          <p:nvPr/>
        </p:nvGrpSpPr>
        <p:grpSpPr>
          <a:xfrm>
            <a:off x="1384372" y="13522116"/>
            <a:ext cx="3518034" cy="1301798"/>
            <a:chOff x="1384372" y="13522116"/>
            <a:chExt cx="3518034" cy="1301798"/>
          </a:xfrm>
          <a:solidFill>
            <a:srgbClr val="FFCFE7"/>
          </a:solidFill>
        </p:grpSpPr>
        <p:sp>
          <p:nvSpPr>
            <p:cNvPr id="47" name="Rectangle: Rounded Corners 46">
              <a:extLst>
                <a:ext uri="{FF2B5EF4-FFF2-40B4-BE49-F238E27FC236}">
                  <a16:creationId xmlns:a16="http://schemas.microsoft.com/office/drawing/2014/main" id="{F9816028-1ADE-8A68-D667-806FE437A7AC}"/>
                </a:ext>
              </a:extLst>
            </p:cNvPr>
            <p:cNvSpPr/>
            <p:nvPr/>
          </p:nvSpPr>
          <p:spPr>
            <a:xfrm>
              <a:off x="1384372" y="13522116"/>
              <a:ext cx="3452656" cy="130179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AD65AE97-AC00-196D-6C44-9F8CCD150E6A}"/>
                </a:ext>
              </a:extLst>
            </p:cNvPr>
            <p:cNvSpPr txBox="1"/>
            <p:nvPr/>
          </p:nvSpPr>
          <p:spPr>
            <a:xfrm>
              <a:off x="2134357" y="13869808"/>
              <a:ext cx="2768049" cy="584775"/>
            </a:xfrm>
            <a:prstGeom prst="rect">
              <a:avLst/>
            </a:prstGeom>
            <a:grpFill/>
          </p:spPr>
          <p:txBody>
            <a:bodyPr wrap="square" rtlCol="0">
              <a:spAutoFit/>
            </a:bodyPr>
            <a:lstStyle/>
            <a:p>
              <a:r>
                <a:rPr lang="en-US" sz="3200" dirty="0">
                  <a:latin typeface="Times New Roman" panose="02020603050405020304" pitchFamily="18" charset="0"/>
                  <a:cs typeface="Times New Roman" panose="02020603050405020304" pitchFamily="18" charset="0"/>
                </a:rPr>
                <a:t>Output</a:t>
              </a:r>
              <a:endParaRPr lang="en-IN" sz="3200" dirty="0">
                <a:latin typeface="Times New Roman" panose="02020603050405020304" pitchFamily="18" charset="0"/>
                <a:cs typeface="Times New Roman" panose="02020603050405020304" pitchFamily="18" charset="0"/>
              </a:endParaRPr>
            </a:p>
          </p:txBody>
        </p:sp>
      </p:grpSp>
      <p:sp>
        <p:nvSpPr>
          <p:cNvPr id="1030" name="TextBox 1029">
            <a:extLst>
              <a:ext uri="{FF2B5EF4-FFF2-40B4-BE49-F238E27FC236}">
                <a16:creationId xmlns:a16="http://schemas.microsoft.com/office/drawing/2014/main" id="{FC6772B4-8308-FFAB-C7EF-52A312356E8F}"/>
              </a:ext>
            </a:extLst>
          </p:cNvPr>
          <p:cNvSpPr txBox="1"/>
          <p:nvPr/>
        </p:nvSpPr>
        <p:spPr>
          <a:xfrm>
            <a:off x="11905669" y="15659271"/>
            <a:ext cx="4239271"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Table-1:Independent Samples Test</a:t>
            </a:r>
          </a:p>
        </p:txBody>
      </p:sp>
      <p:sp>
        <p:nvSpPr>
          <p:cNvPr id="1031" name="TextBox 1030">
            <a:extLst>
              <a:ext uri="{FF2B5EF4-FFF2-40B4-BE49-F238E27FC236}">
                <a16:creationId xmlns:a16="http://schemas.microsoft.com/office/drawing/2014/main" id="{4BBD916C-DEBB-4F9B-9905-E32E876CBA6D}"/>
              </a:ext>
            </a:extLst>
          </p:cNvPr>
          <p:cNvSpPr txBox="1"/>
          <p:nvPr/>
        </p:nvSpPr>
        <p:spPr>
          <a:xfrm>
            <a:off x="11997553" y="20082377"/>
            <a:ext cx="316832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Table-2:Group Statistics</a:t>
            </a:r>
          </a:p>
        </p:txBody>
      </p:sp>
      <p:pic>
        <p:nvPicPr>
          <p:cNvPr id="1033" name="Picture 1032">
            <a:extLst>
              <a:ext uri="{FF2B5EF4-FFF2-40B4-BE49-F238E27FC236}">
                <a16:creationId xmlns:a16="http://schemas.microsoft.com/office/drawing/2014/main" id="{AD9DFAD7-6C4A-BE50-0AA9-BF8766395DFB}"/>
              </a:ext>
            </a:extLst>
          </p:cNvPr>
          <p:cNvPicPr>
            <a:picLocks noChangeAspect="1"/>
          </p:cNvPicPr>
          <p:nvPr/>
        </p:nvPicPr>
        <p:blipFill>
          <a:blip r:embed="rId4"/>
          <a:stretch>
            <a:fillRect/>
          </a:stretch>
        </p:blipFill>
        <p:spPr>
          <a:xfrm>
            <a:off x="13831589" y="5097523"/>
            <a:ext cx="6960649" cy="4108733"/>
          </a:xfrm>
          <a:prstGeom prst="rect">
            <a:avLst/>
          </a:prstGeom>
        </p:spPr>
      </p:pic>
      <p:sp>
        <p:nvSpPr>
          <p:cNvPr id="1035" name="TextBox 1034">
            <a:extLst>
              <a:ext uri="{FF2B5EF4-FFF2-40B4-BE49-F238E27FC236}">
                <a16:creationId xmlns:a16="http://schemas.microsoft.com/office/drawing/2014/main" id="{7CF77241-D9DC-6033-0B42-A25C45B94B9E}"/>
              </a:ext>
            </a:extLst>
          </p:cNvPr>
          <p:cNvSpPr txBox="1"/>
          <p:nvPr/>
        </p:nvSpPr>
        <p:spPr>
          <a:xfrm>
            <a:off x="6094490" y="15200692"/>
            <a:ext cx="9497048" cy="429348"/>
          </a:xfrm>
          <a:prstGeom prst="rect">
            <a:avLst/>
          </a:prstGeom>
          <a:noFill/>
        </p:spPr>
        <p:txBody>
          <a:bodyPr wrap="square" rtlCol="0">
            <a:spAutoFit/>
          </a:bodyPr>
          <a:lstStyle/>
          <a:p>
            <a:r>
              <a:rPr lang="en-US" sz="2190" b="1" dirty="0">
                <a:latin typeface="Times New Roman" panose="02020603050405020304" pitchFamily="18" charset="0"/>
                <a:cs typeface="Times New Roman" panose="02020603050405020304" pitchFamily="18" charset="0"/>
              </a:rPr>
              <a:t>Flow Diagram of Prioritizing Emergency Cases in Hospitals</a:t>
            </a:r>
            <a:endParaRPr lang="en-IN" sz="2190" b="1"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AED42C78-C5B7-4CD6-C94F-F5668033FE10}"/>
              </a:ext>
            </a:extLst>
          </p:cNvPr>
          <p:cNvGraphicFramePr>
            <a:graphicFrameLocks noGrp="1"/>
          </p:cNvGraphicFramePr>
          <p:nvPr>
            <p:extLst>
              <p:ext uri="{D42A27DB-BD31-4B8C-83A1-F6EECF244321}">
                <p14:modId xmlns:p14="http://schemas.microsoft.com/office/powerpoint/2010/main" val="4266721521"/>
              </p:ext>
            </p:extLst>
          </p:nvPr>
        </p:nvGraphicFramePr>
        <p:xfrm>
          <a:off x="5936201" y="20555636"/>
          <a:ext cx="15366283" cy="1532227"/>
        </p:xfrm>
        <a:graphic>
          <a:graphicData uri="http://schemas.openxmlformats.org/drawingml/2006/table">
            <a:tbl>
              <a:tblPr firstRow="1" bandRow="1">
                <a:tableStyleId>{5C22544A-7EE6-4342-B048-85BDC9FD1C3A}</a:tableStyleId>
              </a:tblPr>
              <a:tblGrid>
                <a:gridCol w="5112079">
                  <a:extLst>
                    <a:ext uri="{9D8B030D-6E8A-4147-A177-3AD203B41FA5}">
                      <a16:colId xmlns:a16="http://schemas.microsoft.com/office/drawing/2014/main" val="20000"/>
                    </a:ext>
                  </a:extLst>
                </a:gridCol>
                <a:gridCol w="1536499">
                  <a:extLst>
                    <a:ext uri="{9D8B030D-6E8A-4147-A177-3AD203B41FA5}">
                      <a16:colId xmlns:a16="http://schemas.microsoft.com/office/drawing/2014/main" val="20001"/>
                    </a:ext>
                  </a:extLst>
                </a:gridCol>
                <a:gridCol w="3205149">
                  <a:extLst>
                    <a:ext uri="{9D8B030D-6E8A-4147-A177-3AD203B41FA5}">
                      <a16:colId xmlns:a16="http://schemas.microsoft.com/office/drawing/2014/main" val="20002"/>
                    </a:ext>
                  </a:extLst>
                </a:gridCol>
                <a:gridCol w="2694352">
                  <a:extLst>
                    <a:ext uri="{9D8B030D-6E8A-4147-A177-3AD203B41FA5}">
                      <a16:colId xmlns:a16="http://schemas.microsoft.com/office/drawing/2014/main" val="20003"/>
                    </a:ext>
                  </a:extLst>
                </a:gridCol>
                <a:gridCol w="2818204">
                  <a:extLst>
                    <a:ext uri="{9D8B030D-6E8A-4147-A177-3AD203B41FA5}">
                      <a16:colId xmlns:a16="http://schemas.microsoft.com/office/drawing/2014/main" val="20004"/>
                    </a:ext>
                  </a:extLst>
                </a:gridCol>
              </a:tblGrid>
              <a:tr h="464431">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GROUP</a:t>
                      </a:r>
                      <a:endParaRPr lang="en-IN" sz="219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N</a:t>
                      </a:r>
                      <a:endParaRPr lang="en-IN" sz="219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Mean</a:t>
                      </a:r>
                      <a:endParaRPr lang="en-IN" sz="219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160270" rtl="0" eaLnBrk="1" fontAlgn="auto" latinLnBrk="0" hangingPunct="1">
                        <a:lnSpc>
                          <a:spcPct val="100000"/>
                        </a:lnSpc>
                        <a:spcBef>
                          <a:spcPts val="0"/>
                        </a:spcBef>
                        <a:spcAft>
                          <a:spcPts val="0"/>
                        </a:spcAft>
                        <a:buClrTx/>
                        <a:buSzTx/>
                        <a:buFontTx/>
                        <a:buNone/>
                        <a:defRPr/>
                      </a:pPr>
                      <a:r>
                        <a:rPr lang="en-US" sz="2190" b="1" dirty="0">
                          <a:solidFill>
                            <a:schemeClr val="tx1"/>
                          </a:solidFill>
                          <a:latin typeface="Times New Roman" panose="02020603050405020304" pitchFamily="18" charset="0"/>
                          <a:cs typeface="Times New Roman" panose="02020603050405020304" pitchFamily="18" charset="0"/>
                        </a:rPr>
                        <a:t>Std. Deviation</a:t>
                      </a:r>
                      <a:endParaRPr lang="en-IN" sz="219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Std.Error mean</a:t>
                      </a:r>
                      <a:endParaRPr lang="en-IN" sz="219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33898">
                <a:tc>
                  <a:txBody>
                    <a:bodyPr/>
                    <a:lstStyle/>
                    <a:p>
                      <a:pPr algn="ctr"/>
                      <a:r>
                        <a:rPr lang="en-US" sz="2190" b="1" dirty="0">
                          <a:latin typeface="Times New Roman" panose="02020603050405020304" pitchFamily="18" charset="0"/>
                          <a:cs typeface="Times New Roman" panose="02020603050405020304" pitchFamily="18" charset="0"/>
                        </a:rPr>
                        <a:t>Support Vector Machine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30</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190" b="1" dirty="0">
                          <a:latin typeface="Times New Roman" panose="02020603050405020304" pitchFamily="18" charset="0"/>
                          <a:cs typeface="Times New Roman" panose="02020603050405020304" pitchFamily="18" charset="0"/>
                        </a:rPr>
                        <a:t>93.87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1.871</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.342</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33898">
                <a:tc>
                  <a:txBody>
                    <a:bodyPr/>
                    <a:lstStyle/>
                    <a:p>
                      <a:pPr algn="ctr"/>
                      <a:r>
                        <a:rPr lang="en-US" sz="2190" b="1" dirty="0">
                          <a:latin typeface="Times New Roman" panose="02020603050405020304" pitchFamily="18" charset="0"/>
                          <a:cs typeface="Times New Roman" panose="02020603050405020304" pitchFamily="18" charset="0"/>
                        </a:rPr>
                        <a:t>Logistic Regression</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30</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63.80</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190" b="1" dirty="0">
                          <a:latin typeface="Times New Roman" panose="02020603050405020304" pitchFamily="18" charset="0"/>
                          <a:cs typeface="Times New Roman" panose="02020603050405020304" pitchFamily="18" charset="0"/>
                        </a:rPr>
                        <a:t>1.827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.334</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E8EF24D2-1A81-06A5-4F72-ACCF8D6CA188}"/>
              </a:ext>
            </a:extLst>
          </p:cNvPr>
          <p:cNvGraphicFramePr>
            <a:graphicFrameLocks noGrp="1"/>
          </p:cNvGraphicFramePr>
          <p:nvPr>
            <p:extLst>
              <p:ext uri="{D42A27DB-BD31-4B8C-83A1-F6EECF244321}">
                <p14:modId xmlns:p14="http://schemas.microsoft.com/office/powerpoint/2010/main" val="3542126872"/>
              </p:ext>
            </p:extLst>
          </p:nvPr>
        </p:nvGraphicFramePr>
        <p:xfrm>
          <a:off x="6052102" y="16023520"/>
          <a:ext cx="15250383" cy="4015677"/>
        </p:xfrm>
        <a:graphic>
          <a:graphicData uri="http://schemas.openxmlformats.org/drawingml/2006/table">
            <a:tbl>
              <a:tblPr firstRow="1" bandRow="1">
                <a:tableStyleId>{5C22544A-7EE6-4342-B048-85BDC9FD1C3A}</a:tableStyleId>
              </a:tblPr>
              <a:tblGrid>
                <a:gridCol w="2467830">
                  <a:extLst>
                    <a:ext uri="{9D8B030D-6E8A-4147-A177-3AD203B41FA5}">
                      <a16:colId xmlns:a16="http://schemas.microsoft.com/office/drawing/2014/main" val="20000"/>
                    </a:ext>
                  </a:extLst>
                </a:gridCol>
                <a:gridCol w="1135149">
                  <a:extLst>
                    <a:ext uri="{9D8B030D-6E8A-4147-A177-3AD203B41FA5}">
                      <a16:colId xmlns:a16="http://schemas.microsoft.com/office/drawing/2014/main" val="20001"/>
                    </a:ext>
                  </a:extLst>
                </a:gridCol>
                <a:gridCol w="834474">
                  <a:extLst>
                    <a:ext uri="{9D8B030D-6E8A-4147-A177-3AD203B41FA5}">
                      <a16:colId xmlns:a16="http://schemas.microsoft.com/office/drawing/2014/main" val="20002"/>
                    </a:ext>
                  </a:extLst>
                </a:gridCol>
                <a:gridCol w="1066475">
                  <a:extLst>
                    <a:ext uri="{9D8B030D-6E8A-4147-A177-3AD203B41FA5}">
                      <a16:colId xmlns:a16="http://schemas.microsoft.com/office/drawing/2014/main" val="20003"/>
                    </a:ext>
                  </a:extLst>
                </a:gridCol>
                <a:gridCol w="1009173">
                  <a:extLst>
                    <a:ext uri="{9D8B030D-6E8A-4147-A177-3AD203B41FA5}">
                      <a16:colId xmlns:a16="http://schemas.microsoft.com/office/drawing/2014/main" val="20004"/>
                    </a:ext>
                  </a:extLst>
                </a:gridCol>
                <a:gridCol w="1186828">
                  <a:extLst>
                    <a:ext uri="{9D8B030D-6E8A-4147-A177-3AD203B41FA5}">
                      <a16:colId xmlns:a16="http://schemas.microsoft.com/office/drawing/2014/main" val="20005"/>
                    </a:ext>
                  </a:extLst>
                </a:gridCol>
                <a:gridCol w="1934644">
                  <a:extLst>
                    <a:ext uri="{9D8B030D-6E8A-4147-A177-3AD203B41FA5}">
                      <a16:colId xmlns:a16="http://schemas.microsoft.com/office/drawing/2014/main" val="20006"/>
                    </a:ext>
                  </a:extLst>
                </a:gridCol>
                <a:gridCol w="1057734">
                  <a:extLst>
                    <a:ext uri="{9D8B030D-6E8A-4147-A177-3AD203B41FA5}">
                      <a16:colId xmlns:a16="http://schemas.microsoft.com/office/drawing/2014/main" val="20007"/>
                    </a:ext>
                  </a:extLst>
                </a:gridCol>
                <a:gridCol w="1930029">
                  <a:extLst>
                    <a:ext uri="{9D8B030D-6E8A-4147-A177-3AD203B41FA5}">
                      <a16:colId xmlns:a16="http://schemas.microsoft.com/office/drawing/2014/main" val="20008"/>
                    </a:ext>
                  </a:extLst>
                </a:gridCol>
                <a:gridCol w="2628047">
                  <a:extLst>
                    <a:ext uri="{9D8B030D-6E8A-4147-A177-3AD203B41FA5}">
                      <a16:colId xmlns:a16="http://schemas.microsoft.com/office/drawing/2014/main" val="20009"/>
                    </a:ext>
                  </a:extLst>
                </a:gridCol>
              </a:tblGrid>
              <a:tr h="642523">
                <a:tc rowSpan="2">
                  <a:txBody>
                    <a:bodyPr/>
                    <a:lstStyle/>
                    <a:p>
                      <a:pPr marL="0" marR="0" lvl="0" indent="0" algn="ctr" defTabSz="2160270" rtl="0" eaLnBrk="1" fontAlgn="auto" latinLnBrk="0" hangingPunct="1">
                        <a:lnSpc>
                          <a:spcPct val="100000"/>
                        </a:lnSpc>
                        <a:spcBef>
                          <a:spcPts val="0"/>
                        </a:spcBef>
                        <a:spcAft>
                          <a:spcPts val="0"/>
                        </a:spcAft>
                        <a:buClrTx/>
                        <a:buSzTx/>
                        <a:buFontTx/>
                        <a:buNone/>
                        <a:defRPr/>
                      </a:pP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Levene’s Test for Equality of Variances</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T-test for Equality of Means</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gridSpan="2">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95% Confidence Interval of the Difference</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207635">
                <a:tc vMerge="1">
                  <a:txBody>
                    <a:bodyPr/>
                    <a:lstStyle/>
                    <a:p>
                      <a:endParaRPr lang="en-US"/>
                    </a:p>
                  </a:txBody>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F</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Sig.</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t</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df</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Sig.</a:t>
                      </a:r>
                    </a:p>
                    <a:p>
                      <a:pPr algn="ctr"/>
                      <a:r>
                        <a:rPr lang="en-US" sz="2190" b="1" dirty="0">
                          <a:solidFill>
                            <a:schemeClr val="tx1"/>
                          </a:solidFill>
                          <a:latin typeface="Times New Roman" panose="02020603050405020304" pitchFamily="18" charset="0"/>
                          <a:cs typeface="Times New Roman" panose="02020603050405020304" pitchFamily="18" charset="0"/>
                        </a:rPr>
                        <a:t>(2-tailed)</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Mean Difference</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Std.</a:t>
                      </a:r>
                    </a:p>
                    <a:p>
                      <a:pPr algn="ctr"/>
                      <a:r>
                        <a:rPr lang="en-US" sz="2190" b="1" dirty="0">
                          <a:solidFill>
                            <a:schemeClr val="tx1"/>
                          </a:solidFill>
                          <a:latin typeface="Times New Roman" panose="02020603050405020304" pitchFamily="18" charset="0"/>
                          <a:cs typeface="Times New Roman" panose="02020603050405020304" pitchFamily="18" charset="0"/>
                        </a:rPr>
                        <a:t>Error Difference</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Lower</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Upper</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42523">
                <a:tc>
                  <a:txBody>
                    <a:bodyPr/>
                    <a:lstStyle/>
                    <a:p>
                      <a:pPr algn="just"/>
                      <a:r>
                        <a:rPr lang="en-US" sz="2190" b="1" dirty="0">
                          <a:solidFill>
                            <a:schemeClr val="tx1"/>
                          </a:solidFill>
                          <a:latin typeface="Times New Roman" panose="02020603050405020304" pitchFamily="18" charset="0"/>
                          <a:cs typeface="Times New Roman" panose="02020603050405020304" pitchFamily="18" charset="0"/>
                        </a:rPr>
                        <a:t>Equal variances assumed</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ctr">
                        <a:lnSpc>
                          <a:spcPct val="115000"/>
                        </a:lnSpc>
                        <a:spcAft>
                          <a:spcPts val="0"/>
                        </a:spcAft>
                      </a:pPr>
                      <a:r>
                        <a:rPr lang="en-US" sz="219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.207</a:t>
                      </a:r>
                      <a:r>
                        <a:rPr lang="en-IN" sz="219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19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ctr">
                        <a:lnSpc>
                          <a:spcPct val="115000"/>
                        </a:lnSpc>
                        <a:spcAft>
                          <a:spcPts val="0"/>
                        </a:spcAft>
                      </a:pPr>
                      <a:r>
                        <a:rPr lang="en-US"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.651</a:t>
                      </a:r>
                      <a:endParaRPr lang="en-IN" sz="219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62.683</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lnSpc>
                          <a:spcPct val="115000"/>
                        </a:lnSpc>
                        <a:spcAft>
                          <a:spcPts val="0"/>
                        </a:spcAft>
                      </a:pPr>
                      <a:r>
                        <a:rPr 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58</a:t>
                      </a:r>
                      <a:endParaRPr lang="en-IN" sz="219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lnSpc>
                          <a:spcPct val="115000"/>
                        </a:lnSpc>
                        <a:spcAft>
                          <a:spcPts val="0"/>
                        </a:spcAft>
                      </a:pPr>
                      <a:r>
                        <a:rPr lang="en-IN"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.000</a:t>
                      </a:r>
                      <a:endPar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30.067</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.477</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29.111</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31.022</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42112">
                <a:tc rowSpan="2">
                  <a:txBody>
                    <a:bodyPr/>
                    <a:lstStyle/>
                    <a:p>
                      <a:pPr algn="just"/>
                      <a:r>
                        <a:rPr lang="en-US" sz="2190" b="1" dirty="0">
                          <a:solidFill>
                            <a:schemeClr val="tx1"/>
                          </a:solidFill>
                          <a:latin typeface="Times New Roman" panose="02020603050405020304" pitchFamily="18" charset="0"/>
                          <a:cs typeface="Times New Roman" panose="02020603050405020304" pitchFamily="18" charset="0"/>
                        </a:rPr>
                        <a:t>Equal variance not assumed</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62.83</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57.968</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115000"/>
                        </a:lnSpc>
                        <a:spcAft>
                          <a:spcPts val="0"/>
                        </a:spcAft>
                      </a:pPr>
                      <a:r>
                        <a:rPr lang="en-IN"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.000</a:t>
                      </a:r>
                      <a:endPar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30.067</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.477</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29.111</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31.022</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16840">
                <a:tc vMerge="1">
                  <a:txBody>
                    <a:bodyPr/>
                    <a:lstStyle/>
                    <a:p>
                      <a:pPr algn="just"/>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115000"/>
                        </a:lnSpc>
                        <a:spcAft>
                          <a:spcPts val="0"/>
                        </a:spcAft>
                      </a:pPr>
                      <a:endParaRPr lang="en-IN" sz="219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115000"/>
                        </a:lnSpc>
                        <a:spcAft>
                          <a:spcPts val="0"/>
                        </a:spcAft>
                      </a:pPr>
                      <a:endParaRPr lang="en-IN" sz="219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190" b="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62.83</a:t>
                      </a:r>
                      <a:endPar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190" b="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57.968</a:t>
                      </a:r>
                      <a:endPar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IN" altLang="en-IN" sz="2190" b="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.000</a:t>
                      </a:r>
                      <a:endPar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190" b="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30.067</a:t>
                      </a:r>
                      <a:endPar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190" b="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.477</a:t>
                      </a:r>
                      <a:endPar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190" b="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29.111</a:t>
                      </a:r>
                      <a:endPar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31.022</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436074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568</TotalTime>
  <Words>914</Words>
  <Application>Microsoft Office PowerPoint</Application>
  <PresentationFormat>Custom</PresentationFormat>
  <Paragraphs>92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Söhne</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Mahesh Royal</cp:lastModifiedBy>
  <cp:revision>79</cp:revision>
  <dcterms:created xsi:type="dcterms:W3CDTF">2023-04-19T08:35:00Z</dcterms:created>
  <dcterms:modified xsi:type="dcterms:W3CDTF">2024-04-23T06:55:02Z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