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CBF"/>
    <a:srgbClr val="FED67F"/>
    <a:srgbClr val="FFF2CC"/>
    <a:srgbClr val="D7F5CD"/>
    <a:srgbClr val="BFE7FF"/>
    <a:srgbClr val="FFCFE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ABCF31-AD73-4BBC-941F-64ED7BF773EA}" v="40" dt="2024-04-23T06:37:20.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107"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276705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259764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224020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130565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184296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17747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70645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11495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17434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135563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98498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dirty="0"/>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dirty="0"/>
          </a:p>
        </p:txBody>
      </p:sp>
    </p:spTree>
    <p:extLst>
      <p:ext uri="{BB962C8B-B14F-4D97-AF65-F5344CB8AC3E}">
        <p14:creationId xmlns:p14="http://schemas.microsoft.com/office/powerpoint/2010/main" val="14484804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1" y="9589"/>
            <a:ext cx="21599525" cy="8010628"/>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5" name="Rectangle 4">
            <a:extLst>
              <a:ext uri="{FF2B5EF4-FFF2-40B4-BE49-F238E27FC236}">
                <a16:creationId xmlns:a16="http://schemas.microsoft.com/office/drawing/2014/main" id="{BEE37FD5-5EF1-EDB2-8DF3-A5AA932536BE}"/>
              </a:ext>
            </a:extLst>
          </p:cNvPr>
          <p:cNvSpPr/>
          <p:nvPr/>
        </p:nvSpPr>
        <p:spPr>
          <a:xfrm>
            <a:off x="-25407" y="8020216"/>
            <a:ext cx="21659113" cy="817562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6" name="Rectangle 5">
            <a:extLst>
              <a:ext uri="{FF2B5EF4-FFF2-40B4-BE49-F238E27FC236}">
                <a16:creationId xmlns:a16="http://schemas.microsoft.com/office/drawing/2014/main" id="{3A021296-65E9-56EE-2F9B-01E9D7D98AE3}"/>
              </a:ext>
            </a:extLst>
          </p:cNvPr>
          <p:cNvSpPr/>
          <p:nvPr/>
        </p:nvSpPr>
        <p:spPr>
          <a:xfrm>
            <a:off x="-1" y="15760300"/>
            <a:ext cx="21667886" cy="854097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7" name="Rectangle 6">
            <a:extLst>
              <a:ext uri="{FF2B5EF4-FFF2-40B4-BE49-F238E27FC236}">
                <a16:creationId xmlns:a16="http://schemas.microsoft.com/office/drawing/2014/main" id="{8CC73F69-4CF5-AB24-E8A8-73DEEF223A8F}"/>
              </a:ext>
            </a:extLst>
          </p:cNvPr>
          <p:cNvSpPr/>
          <p:nvPr/>
        </p:nvSpPr>
        <p:spPr>
          <a:xfrm>
            <a:off x="0" y="24235790"/>
            <a:ext cx="21706244" cy="705820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8" name="Rectangle 7">
            <a:extLst>
              <a:ext uri="{FF2B5EF4-FFF2-40B4-BE49-F238E27FC236}">
                <a16:creationId xmlns:a16="http://schemas.microsoft.com/office/drawing/2014/main" id="{6BB6150E-B6D9-0477-CF16-6A98BF9C825F}"/>
              </a:ext>
            </a:extLst>
          </p:cNvPr>
          <p:cNvSpPr/>
          <p:nvPr/>
        </p:nvSpPr>
        <p:spPr>
          <a:xfrm>
            <a:off x="-1" y="30944815"/>
            <a:ext cx="21599525" cy="703453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19" name="Rectangle 18"/>
          <p:cNvSpPr/>
          <p:nvPr/>
        </p:nvSpPr>
        <p:spPr>
          <a:xfrm>
            <a:off x="245448" y="553326"/>
            <a:ext cx="4279452"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61" b="1" dirty="0">
                <a:solidFill>
                  <a:schemeClr val="tx1"/>
                </a:solidFill>
                <a:latin typeface="Times New Roman" panose="02020603050405020304" pitchFamily="18" charset="0"/>
                <a:cs typeface="Times New Roman" panose="02020603050405020304" pitchFamily="18" charset="0"/>
              </a:rPr>
              <a:t>INTRODUCTION</a:t>
            </a:r>
            <a:endParaRPr lang="en-IN" sz="3661"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081547"/>
            <a:ext cx="21599525" cy="216987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22" name="Rectangle 21"/>
          <p:cNvSpPr/>
          <p:nvPr/>
        </p:nvSpPr>
        <p:spPr>
          <a:xfrm>
            <a:off x="245449" y="16107101"/>
            <a:ext cx="2466992"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61" b="1" dirty="0">
                <a:solidFill>
                  <a:schemeClr val="tx1"/>
                </a:solidFill>
                <a:latin typeface="Times New Roman" panose="02020603050405020304" pitchFamily="18" charset="0"/>
                <a:cs typeface="Times New Roman" panose="02020603050405020304" pitchFamily="18" charset="0"/>
              </a:rPr>
              <a:t>RESULTS</a:t>
            </a:r>
            <a:endParaRPr lang="en-IN" sz="3661"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2853" y="24314068"/>
            <a:ext cx="7754375"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61" b="1" dirty="0">
                <a:solidFill>
                  <a:schemeClr val="tx1"/>
                </a:solidFill>
                <a:latin typeface="Times New Roman" panose="02020603050405020304" pitchFamily="18" charset="0"/>
                <a:cs typeface="Times New Roman" panose="02020603050405020304" pitchFamily="18" charset="0"/>
              </a:rPr>
              <a:t>DISCUSSION AND CONCLUSION</a:t>
            </a:r>
            <a:endParaRPr lang="en-IN" sz="3661"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45449" y="31409202"/>
            <a:ext cx="3966959"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61" b="1" dirty="0">
                <a:solidFill>
                  <a:schemeClr val="tx1"/>
                </a:solidFill>
                <a:latin typeface="Times New Roman" panose="02020603050405020304" pitchFamily="18" charset="0"/>
                <a:cs typeface="Times New Roman" panose="02020603050405020304" pitchFamily="18" charset="0"/>
              </a:rPr>
              <a:t>BIBLIOGRAPHY</a:t>
            </a:r>
            <a:endParaRPr lang="en-IN" sz="3661"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453211" y="-2044800"/>
            <a:ext cx="20347378" cy="2261196"/>
          </a:xfrm>
          <a:prstGeom prst="rect">
            <a:avLst/>
          </a:prstGeom>
          <a:noFill/>
        </p:spPr>
        <p:txBody>
          <a:bodyPr wrap="square" rtlCol="0">
            <a:spAutoFit/>
          </a:bodyPr>
          <a:lstStyle/>
          <a:p>
            <a:pPr algn="ctr"/>
            <a:r>
              <a:rPr lang="en-US" sz="4698" b="1" dirty="0">
                <a:solidFill>
                  <a:srgbClr val="1F1F1F"/>
                </a:solidFill>
                <a:highlight>
                  <a:srgbClr val="FFF2CC"/>
                </a:highlight>
                <a:latin typeface="Times New Roman" panose="02020603050405020304" pitchFamily="18" charset="0"/>
                <a:cs typeface="Times New Roman" panose="02020603050405020304" pitchFamily="18" charset="0"/>
              </a:rPr>
              <a:t>Improving accuracy of Prioritizing Emergency Cases in Hospitals using Innovative Support Vector Machines (SVMs) Algorithm in comparison with K-Nearest </a:t>
            </a:r>
            <a:r>
              <a:rPr lang="en-US" sz="4698" b="1" dirty="0" err="1">
                <a:solidFill>
                  <a:srgbClr val="1F1F1F"/>
                </a:solidFill>
                <a:highlight>
                  <a:srgbClr val="FFF2CC"/>
                </a:highlight>
                <a:latin typeface="Times New Roman" panose="02020603050405020304" pitchFamily="18" charset="0"/>
                <a:cs typeface="Times New Roman" panose="02020603050405020304" pitchFamily="18" charset="0"/>
              </a:rPr>
              <a:t>Neighbours</a:t>
            </a:r>
            <a:r>
              <a:rPr lang="en-US" sz="4698" b="1" dirty="0">
                <a:solidFill>
                  <a:srgbClr val="1F1F1F"/>
                </a:solidFill>
                <a:highlight>
                  <a:srgbClr val="FFF2CC"/>
                </a:highlight>
                <a:latin typeface="Times New Roman" panose="02020603050405020304" pitchFamily="18" charset="0"/>
                <a:cs typeface="Times New Roman" panose="02020603050405020304" pitchFamily="18" charset="0"/>
              </a:rPr>
              <a:t>.</a:t>
            </a:r>
            <a:endParaRPr lang="en-IN" sz="4698" b="1" dirty="0">
              <a:highlight>
                <a:srgbClr val="FFF2CC"/>
              </a:highlight>
              <a:latin typeface="Times New Roman" panose="02020603050405020304" pitchFamily="18" charset="0"/>
              <a:cs typeface="Times New Roman" panose="02020603050405020304" pitchFamily="18" charset="0"/>
            </a:endParaRPr>
          </a:p>
        </p:txBody>
      </p:sp>
      <p:sp>
        <p:nvSpPr>
          <p:cNvPr id="20" name="Rectangle 19"/>
          <p:cNvSpPr/>
          <p:nvPr/>
        </p:nvSpPr>
        <p:spPr>
          <a:xfrm>
            <a:off x="245448" y="8256762"/>
            <a:ext cx="6804396"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61" b="1" dirty="0">
                <a:solidFill>
                  <a:schemeClr val="tx1"/>
                </a:solidFill>
                <a:latin typeface="Times New Roman" panose="02020603050405020304" pitchFamily="18" charset="0"/>
                <a:cs typeface="Times New Roman" panose="02020603050405020304" pitchFamily="18" charset="0"/>
              </a:rPr>
              <a:t>MATERIALS AND METHODS</a:t>
            </a:r>
            <a:endParaRPr lang="en-IN" sz="3661" b="1" dirty="0">
              <a:solidFill>
                <a:schemeClr val="tx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362008D-D9AE-CC4A-00C7-D2C269A08BF0}"/>
              </a:ext>
            </a:extLst>
          </p:cNvPr>
          <p:cNvSpPr txBox="1"/>
          <p:nvPr/>
        </p:nvSpPr>
        <p:spPr>
          <a:xfrm>
            <a:off x="361912" y="1314243"/>
            <a:ext cx="14444655" cy="6726841"/>
          </a:xfrm>
          <a:prstGeom prst="rect">
            <a:avLst/>
          </a:prstGeom>
          <a:noFill/>
        </p:spPr>
        <p:txBody>
          <a:bodyPr wrap="square" rtlCol="0">
            <a:spAutoFit/>
          </a:bodyPr>
          <a:lstStyle/>
          <a:p>
            <a:pPr marL="449988" indent="-449988" algn="just">
              <a:buFont typeface="Wingdings" panose="05000000000000000000" pitchFamily="2" charset="2"/>
              <a:buChar char="Ø"/>
            </a:pPr>
            <a:r>
              <a:rPr lang="en-US" sz="2874" b="1" dirty="0">
                <a:solidFill>
                  <a:srgbClr val="0D0D0D"/>
                </a:solidFill>
                <a:highlight>
                  <a:srgbClr val="FED67F"/>
                </a:highlight>
                <a:latin typeface="Times New Roman" panose="02020603050405020304" pitchFamily="18" charset="0"/>
                <a:cs typeface="Times New Roman" panose="02020603050405020304" pitchFamily="18" charset="0"/>
              </a:rPr>
              <a:t>In today's fast-paced healthcare environment, the accurate prioritization of emergency cases is paramount to ensure timely and effective care delivery. </a:t>
            </a:r>
          </a:p>
          <a:p>
            <a:pPr marL="449988" indent="-449988" algn="just">
              <a:buFont typeface="Wingdings" panose="05000000000000000000" pitchFamily="2" charset="2"/>
              <a:buChar char="Ø"/>
            </a:pPr>
            <a:r>
              <a:rPr lang="en-US" sz="2874" b="1" dirty="0">
                <a:solidFill>
                  <a:srgbClr val="0D0D0D"/>
                </a:solidFill>
                <a:highlight>
                  <a:srgbClr val="FED67F"/>
                </a:highlight>
                <a:latin typeface="Times New Roman" panose="02020603050405020304" pitchFamily="18" charset="0"/>
                <a:cs typeface="Times New Roman" panose="02020603050405020304" pitchFamily="18" charset="0"/>
              </a:rPr>
              <a:t>Hospitals are often inundated with a myriad of emergency cases, ranging from critical conditions requiring immediate attention to less urgent cases that can afford some delay.</a:t>
            </a:r>
          </a:p>
          <a:p>
            <a:pPr marL="449988" indent="-449988" algn="just">
              <a:buFont typeface="Wingdings" panose="05000000000000000000" pitchFamily="2" charset="2"/>
              <a:buChar char="Ø"/>
            </a:pPr>
            <a:r>
              <a:rPr lang="en-US" sz="2874" b="1" dirty="0">
                <a:solidFill>
                  <a:srgbClr val="0D0D0D"/>
                </a:solidFill>
                <a:highlight>
                  <a:srgbClr val="FED67F"/>
                </a:highlight>
                <a:latin typeface="Times New Roman" panose="02020603050405020304" pitchFamily="18" charset="0"/>
                <a:cs typeface="Times New Roman" panose="02020603050405020304" pitchFamily="18" charset="0"/>
              </a:rPr>
              <a:t>In this study, we explore the application of Support Vector Machines, a powerful machine learning technique, to improve the accuracy of prioritizing emergency cases in hospitals. </a:t>
            </a:r>
          </a:p>
          <a:p>
            <a:pPr marL="449988" indent="-449988" algn="just">
              <a:buFont typeface="Wingdings" panose="05000000000000000000" pitchFamily="2" charset="2"/>
              <a:buChar char="Ø"/>
            </a:pPr>
            <a:r>
              <a:rPr lang="en-US" sz="2874" b="1" dirty="0">
                <a:solidFill>
                  <a:srgbClr val="0D0D0D"/>
                </a:solidFill>
                <a:highlight>
                  <a:srgbClr val="FED67F"/>
                </a:highlight>
                <a:latin typeface="Times New Roman" panose="02020603050405020304" pitchFamily="18" charset="0"/>
                <a:cs typeface="Times New Roman" panose="02020603050405020304" pitchFamily="18" charset="0"/>
              </a:rPr>
              <a:t>The urgency and severity of patients' conditions demand swift and accurate decision-making to allocate resources efficiently and provide timely care. </a:t>
            </a:r>
          </a:p>
          <a:p>
            <a:pPr marL="449988" indent="-449988" algn="just">
              <a:buFont typeface="Wingdings" panose="05000000000000000000" pitchFamily="2" charset="2"/>
              <a:buChar char="Ø"/>
            </a:pPr>
            <a:r>
              <a:rPr lang="en-US" sz="2874" b="1" dirty="0">
                <a:solidFill>
                  <a:srgbClr val="0D0D0D"/>
                </a:solidFill>
                <a:highlight>
                  <a:srgbClr val="FED67F"/>
                </a:highlight>
                <a:latin typeface="Times New Roman" panose="02020603050405020304" pitchFamily="18" charset="0"/>
                <a:cs typeface="Times New Roman" panose="02020603050405020304" pitchFamily="18" charset="0"/>
              </a:rPr>
              <a:t>Ultimately, our goal is to enhance patient outcomes and resource allocation in healthcare settings, thereby advancing the quality and efficiency of emergency care delivery.</a:t>
            </a:r>
          </a:p>
          <a:p>
            <a:pPr marL="449988" indent="-449988" algn="just">
              <a:buFont typeface="Wingdings" panose="05000000000000000000" pitchFamily="2" charset="2"/>
              <a:buChar char="Ø"/>
            </a:pPr>
            <a:r>
              <a:rPr lang="en-US" sz="2874" b="1" dirty="0">
                <a:solidFill>
                  <a:srgbClr val="0D0D0D"/>
                </a:solidFill>
                <a:highlight>
                  <a:srgbClr val="FED67F"/>
                </a:highlight>
                <a:latin typeface="Times New Roman" panose="02020603050405020304" pitchFamily="18" charset="0"/>
                <a:cs typeface="Times New Roman" panose="02020603050405020304" pitchFamily="18" charset="0"/>
              </a:rPr>
              <a:t>Traditional methods of prioritization often rely on clinical judgment and subjective assessment, which can sometimes lead to suboptimal outcomes due to human error or bias.</a:t>
            </a:r>
          </a:p>
          <a:p>
            <a:pPr marL="449988" indent="-449988" algn="just">
              <a:buFont typeface="Wingdings" panose="05000000000000000000" pitchFamily="2" charset="2"/>
              <a:buChar char="Ø"/>
            </a:pPr>
            <a:endParaRPr lang="en-IN" sz="2874" b="1" dirty="0">
              <a:highlight>
                <a:srgbClr val="FED67F"/>
              </a:highligh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A362008D-D9AE-CC4A-00C7-D2C269A08BF0}"/>
              </a:ext>
            </a:extLst>
          </p:cNvPr>
          <p:cNvSpPr txBox="1"/>
          <p:nvPr/>
        </p:nvSpPr>
        <p:spPr>
          <a:xfrm>
            <a:off x="307208" y="9252179"/>
            <a:ext cx="12138116" cy="496290"/>
          </a:xfrm>
          <a:prstGeom prst="rect">
            <a:avLst/>
          </a:prstGeom>
          <a:noFill/>
        </p:spPr>
        <p:txBody>
          <a:bodyPr wrap="square" rtlCol="0">
            <a:spAutoFit/>
          </a:bodyPr>
          <a:lstStyle/>
          <a:p>
            <a:pPr marL="449988" indent="-449988">
              <a:buFont typeface="Wingdings" panose="05000000000000000000" pitchFamily="2" charset="2"/>
              <a:buChar char="Ø"/>
            </a:pPr>
            <a:endParaRPr lang="en-IN" sz="2625" b="1"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62008D-D9AE-CC4A-00C7-D2C269A08BF0}"/>
              </a:ext>
            </a:extLst>
          </p:cNvPr>
          <p:cNvSpPr txBox="1"/>
          <p:nvPr/>
        </p:nvSpPr>
        <p:spPr>
          <a:xfrm>
            <a:off x="179905" y="25000072"/>
            <a:ext cx="21214308" cy="6284541"/>
          </a:xfrm>
          <a:prstGeom prst="rect">
            <a:avLst/>
          </a:prstGeom>
          <a:noFill/>
        </p:spPr>
        <p:txBody>
          <a:bodyPr wrap="square" rtlCol="0">
            <a:spAutoFit/>
          </a:bodyPr>
          <a:lstStyle/>
          <a:p>
            <a:pPr marL="449988" indent="-449988" algn="just">
              <a:buFont typeface="Wingdings" panose="05000000000000000000" pitchFamily="2" charset="2"/>
              <a:buChar char="Ø"/>
            </a:pPr>
            <a:r>
              <a:rPr lang="en-US" altLang="en-US" sz="2874" b="1" dirty="0">
                <a:latin typeface="Times New Roman" panose="02020603050405020304" pitchFamily="18" charset="0"/>
                <a:cs typeface="Times New Roman" panose="02020603050405020304" pitchFamily="18" charset="0"/>
              </a:rPr>
              <a:t>The method was found to achieve a noteworthy accuracy difference of 0.001 (p&lt;0.05) in an independent sample test. Comparing the Support Vector Machine approach to other machine learning techniques, it performs better in the area of hospital emergency cases. </a:t>
            </a:r>
            <a:endParaRPr lang="en-US" sz="2874" b="1" dirty="0">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a:latin typeface="Times New Roman" panose="02020603050405020304" pitchFamily="18" charset="0"/>
                <a:cs typeface="Times New Roman" panose="02020603050405020304" pitchFamily="18" charset="0"/>
              </a:rPr>
              <a:t>The Support Vector Machine Algorithm achieves an accuracy of 94.37%, surpassing the K-Nearest </a:t>
            </a:r>
            <a:r>
              <a:rPr lang="en-US" sz="2874" b="1" dirty="0" err="1">
                <a:latin typeface="Times New Roman" panose="02020603050405020304" pitchFamily="18" charset="0"/>
                <a:cs typeface="Times New Roman" panose="02020603050405020304" pitchFamily="18" charset="0"/>
              </a:rPr>
              <a:t>Neighbour</a:t>
            </a:r>
            <a:r>
              <a:rPr lang="en-US" sz="2874" b="1" dirty="0">
                <a:latin typeface="Times New Roman" panose="02020603050405020304" pitchFamily="18" charset="0"/>
                <a:cs typeface="Times New Roman" panose="02020603050405020304" pitchFamily="18" charset="0"/>
              </a:rPr>
              <a:t> Algorithm's 67.40%.</a:t>
            </a:r>
          </a:p>
          <a:p>
            <a:pPr marL="449988" indent="-449988">
              <a:buFont typeface="Wingdings" panose="05000000000000000000" pitchFamily="2" charset="2"/>
              <a:buChar char="Ø"/>
            </a:pPr>
            <a:r>
              <a:rPr lang="en-US" sz="2874" b="1" dirty="0">
                <a:latin typeface="Times New Roman" panose="02020603050405020304" pitchFamily="18" charset="0"/>
                <a:cs typeface="Times New Roman" panose="02020603050405020304" pitchFamily="18" charset="0"/>
              </a:rPr>
              <a:t>The SVM-based triage algorithm has demonstrated significant improvements in the accuracy and consistency of prioritizing emergency cases, with the potential to transform hospital operations.</a:t>
            </a:r>
          </a:p>
          <a:p>
            <a:pPr marL="449988" indent="-449988">
              <a:buFont typeface="Wingdings" panose="05000000000000000000" pitchFamily="2" charset="2"/>
              <a:buChar char="Ø"/>
            </a:pPr>
            <a:r>
              <a:rPr lang="en-US" sz="2874" b="1" dirty="0">
                <a:latin typeface="Times New Roman" panose="02020603050405020304" pitchFamily="18" charset="0"/>
                <a:cs typeface="Times New Roman" panose="02020603050405020304" pitchFamily="18" charset="0"/>
              </a:rPr>
              <a:t>Ongoing exploration of advanced machine learning techniques, integration with electronic health records, and interdisciplinary collaborations can further enhance the triage process.</a:t>
            </a:r>
          </a:p>
          <a:p>
            <a:pPr marL="449988" indent="-449988">
              <a:buFont typeface="Wingdings" panose="05000000000000000000" pitchFamily="2" charset="2"/>
              <a:buChar char="Ø"/>
            </a:pPr>
            <a:r>
              <a:rPr lang="en-US" sz="2874" b="1" dirty="0">
                <a:latin typeface="Times New Roman" panose="02020603050405020304" pitchFamily="18" charset="0"/>
                <a:cs typeface="Times New Roman" panose="02020603050405020304" pitchFamily="18" charset="0"/>
              </a:rPr>
              <a:t>Successful implementation of the SVM-based triage system in hospitals can lead to its widespread adoption, improving patient outcomes and healthcare efficiency.</a:t>
            </a:r>
          </a:p>
          <a:p>
            <a:pPr marL="449988" indent="-449988">
              <a:buFont typeface="Wingdings" panose="05000000000000000000" pitchFamily="2" charset="2"/>
              <a:buChar char="Ø"/>
            </a:pPr>
            <a:r>
              <a:rPr lang="en-US" sz="2874" b="1" dirty="0">
                <a:solidFill>
                  <a:srgbClr val="0D0D0D"/>
                </a:solidFill>
                <a:highlight>
                  <a:srgbClr val="FCDCBF"/>
                </a:highlight>
                <a:latin typeface="Times New Roman" panose="02020603050405020304" pitchFamily="18" charset="0"/>
                <a:cs typeface="Times New Roman" panose="02020603050405020304" pitchFamily="18" charset="0"/>
              </a:rPr>
              <a:t>Moving forward, further research and implementation efforts are warranted to validate the findings of this study in real-world healthcare settings and to explore additional avenues for enhancing emergency case prioritization.</a:t>
            </a:r>
          </a:p>
          <a:p>
            <a:pPr marL="449988" indent="-449988">
              <a:buFont typeface="Wingdings" panose="05000000000000000000" pitchFamily="2" charset="2"/>
              <a:buChar char="Ø"/>
            </a:pPr>
            <a:r>
              <a:rPr lang="en-US" sz="2874" b="1" dirty="0">
                <a:solidFill>
                  <a:srgbClr val="0D0D0D"/>
                </a:solidFill>
                <a:highlight>
                  <a:srgbClr val="FCDCBF"/>
                </a:highlight>
                <a:latin typeface="Times New Roman" panose="02020603050405020304" pitchFamily="18" charset="0"/>
                <a:cs typeface="Times New Roman" panose="02020603050405020304" pitchFamily="18" charset="0"/>
              </a:rPr>
              <a:t>In the context of prioritizing emergency cases in hospitals, the choice between SVM and KNN depends on various factors such as the size and complexity of the dataset, computational resources, and the desired level of accuracy.</a:t>
            </a:r>
          </a:p>
          <a:p>
            <a:pPr marL="449988" indent="-449988">
              <a:buFont typeface="Wingdings" panose="05000000000000000000" pitchFamily="2" charset="2"/>
              <a:buChar char="Ø"/>
            </a:pPr>
            <a:endParaRPr lang="en-US" sz="2874" b="1" dirty="0">
              <a:highlight>
                <a:srgbClr val="FCDCBF"/>
              </a:highligh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362008D-D9AE-CC4A-00C7-D2C269A08BF0}"/>
              </a:ext>
            </a:extLst>
          </p:cNvPr>
          <p:cNvSpPr txBox="1"/>
          <p:nvPr/>
        </p:nvSpPr>
        <p:spPr>
          <a:xfrm>
            <a:off x="227268" y="32191964"/>
            <a:ext cx="20832499" cy="6284541"/>
          </a:xfrm>
          <a:prstGeom prst="rect">
            <a:avLst/>
          </a:prstGeom>
          <a:noFill/>
        </p:spPr>
        <p:txBody>
          <a:bodyPr wrap="square" rtlCol="0">
            <a:spAutoFit/>
          </a:bodyPr>
          <a:lstStyle/>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“Accuracy and Reliability of Emergency Department Triage Using the Emergency Severity Index: An International Multicenter Assessment.” 2018. Annals of Emergency Medicine 71 (5): 581–87.e3.</a:t>
            </a: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Alipour</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Vaezi</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 Mohammad, and Reza </a:t>
            </a: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Tavakkoli</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-Moghaddam. 2020. “A New Methodology for COVID-19 Preparedness Centers Based on a Location-Allocation Platform.” International Journal of Industrial and Systems Engineering 13 (1): 35–41.</a:t>
            </a: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“An Electronic Emergency Triage System to Improve Patient Distribution by Critical Outcomes.” 2016. The Journal of Emergency Medicine 50 (6): 910–18.</a:t>
            </a: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Desautels, Thomas,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Ritankar</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Das, Jacob Calvert, Monica Trivedi, Charlotte Summers, David J. Wales, and Ari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Ercole</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2017. “Prediction of Early Unplanned Intensive Care Unit Readmission in a UK Tertiary Care Hospital: A Cross-Sectional Machine Learning Approach.” BMJ Open 7 (9): e017199.</a:t>
            </a:r>
          </a:p>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“Machine-Learning-Based Electronic Triage More Accurately Differentiates Patients With Respect to Clinical Outcomes Compared With the Emergency Severity Index.” 2018. Annals of Emergency Medicine 71 (5): 565–74.e2.</a:t>
            </a:r>
          </a:p>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Hong, Woo Suk, Adrian Daniel </a:t>
            </a: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Haimovich</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 and R. Andrew Taylor. 2018. “Predicting Hospital Admission at Emergency Department Triage Using Machine Learning.” </a:t>
            </a: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PloS</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 One 13 (7): e0201016.</a:t>
            </a:r>
          </a:p>
          <a:p>
            <a:pPr marL="449988" indent="-449988" algn="just">
              <a:buFont typeface="Wingdings" panose="05000000000000000000" pitchFamily="2" charset="2"/>
              <a:buChar char="Ø"/>
            </a:pP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27268" y="22893218"/>
            <a:ext cx="20487276" cy="455830"/>
          </a:xfrm>
          <a:prstGeom prst="rect">
            <a:avLst/>
          </a:prstGeom>
          <a:noFill/>
        </p:spPr>
        <p:txBody>
          <a:bodyPr wrap="square" rtlCol="0">
            <a:spAutoFit/>
          </a:bodyPr>
          <a:lstStyle/>
          <a:p>
            <a:endParaRPr lang="en-IN" sz="2362" dirty="0"/>
          </a:p>
        </p:txBody>
      </p:sp>
      <p:sp>
        <p:nvSpPr>
          <p:cNvPr id="34" name="TextBox 33"/>
          <p:cNvSpPr txBox="1"/>
          <p:nvPr/>
        </p:nvSpPr>
        <p:spPr>
          <a:xfrm>
            <a:off x="453211" y="11889653"/>
            <a:ext cx="18367196" cy="455830"/>
          </a:xfrm>
          <a:prstGeom prst="rect">
            <a:avLst/>
          </a:prstGeom>
          <a:noFill/>
        </p:spPr>
        <p:txBody>
          <a:bodyPr wrap="square" rtlCol="0">
            <a:spAutoFit/>
          </a:bodyPr>
          <a:lstStyle/>
          <a:p>
            <a:endParaRPr lang="en-IN" sz="2362" dirty="0"/>
          </a:p>
        </p:txBody>
      </p:sp>
      <p:sp>
        <p:nvSpPr>
          <p:cNvPr id="45" name="Right Arrow 44"/>
          <p:cNvSpPr/>
          <p:nvPr/>
        </p:nvSpPr>
        <p:spPr>
          <a:xfrm>
            <a:off x="4208739" y="10459457"/>
            <a:ext cx="1163474" cy="625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46" name="Right Arrow 45"/>
          <p:cNvSpPr/>
          <p:nvPr/>
        </p:nvSpPr>
        <p:spPr>
          <a:xfrm>
            <a:off x="8793857" y="10277680"/>
            <a:ext cx="1342839" cy="646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47" name="Right Arrow 46"/>
          <p:cNvSpPr/>
          <p:nvPr/>
        </p:nvSpPr>
        <p:spPr>
          <a:xfrm>
            <a:off x="14384181" y="10277681"/>
            <a:ext cx="1350137" cy="655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dirty="0"/>
          </a:p>
        </p:txBody>
      </p:sp>
      <p:sp>
        <p:nvSpPr>
          <p:cNvPr id="57" name="Arrow: Down 56">
            <a:extLst>
              <a:ext uri="{FF2B5EF4-FFF2-40B4-BE49-F238E27FC236}">
                <a16:creationId xmlns:a16="http://schemas.microsoft.com/office/drawing/2014/main" id="{10EC22EC-A786-F9E3-7BB2-880FBD600669}"/>
              </a:ext>
            </a:extLst>
          </p:cNvPr>
          <p:cNvSpPr/>
          <p:nvPr/>
        </p:nvSpPr>
        <p:spPr>
          <a:xfrm>
            <a:off x="17357004" y="11808630"/>
            <a:ext cx="713403" cy="8380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58" name="Arrow: Left 57">
            <a:extLst>
              <a:ext uri="{FF2B5EF4-FFF2-40B4-BE49-F238E27FC236}">
                <a16:creationId xmlns:a16="http://schemas.microsoft.com/office/drawing/2014/main" id="{42A1A417-AD1D-B969-4DBF-28304EB17EA6}"/>
              </a:ext>
            </a:extLst>
          </p:cNvPr>
          <p:cNvSpPr/>
          <p:nvPr/>
        </p:nvSpPr>
        <p:spPr>
          <a:xfrm>
            <a:off x="14574637" y="13568114"/>
            <a:ext cx="1149891" cy="48467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59" name="Arrow: Left 58">
            <a:extLst>
              <a:ext uri="{FF2B5EF4-FFF2-40B4-BE49-F238E27FC236}">
                <a16:creationId xmlns:a16="http://schemas.microsoft.com/office/drawing/2014/main" id="{5E094FAF-6C05-9348-899C-523B28323456}"/>
              </a:ext>
            </a:extLst>
          </p:cNvPr>
          <p:cNvSpPr/>
          <p:nvPr/>
        </p:nvSpPr>
        <p:spPr>
          <a:xfrm>
            <a:off x="7219841" y="13358712"/>
            <a:ext cx="1332233" cy="69407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60" name="TextBox 59">
            <a:extLst>
              <a:ext uri="{FF2B5EF4-FFF2-40B4-BE49-F238E27FC236}">
                <a16:creationId xmlns:a16="http://schemas.microsoft.com/office/drawing/2014/main" id="{5E495E2A-E8EE-9E1C-0681-1CBDB5232885}"/>
              </a:ext>
            </a:extLst>
          </p:cNvPr>
          <p:cNvSpPr txBox="1"/>
          <p:nvPr/>
        </p:nvSpPr>
        <p:spPr>
          <a:xfrm>
            <a:off x="474139" y="12237568"/>
            <a:ext cx="3054979" cy="496290"/>
          </a:xfrm>
          <a:prstGeom prst="rect">
            <a:avLst/>
          </a:prstGeom>
          <a:noFill/>
        </p:spPr>
        <p:txBody>
          <a:bodyPr wrap="square" rtlCol="0">
            <a:spAutoFit/>
          </a:bodyPr>
          <a:lstStyle/>
          <a:p>
            <a:pPr algn="ctr"/>
            <a:endParaRPr lang="en-IN" sz="2625"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21B5E056-8FBD-525D-A6ED-9139E7516648}"/>
              </a:ext>
            </a:extLst>
          </p:cNvPr>
          <p:cNvSpPr txBox="1"/>
          <p:nvPr/>
        </p:nvSpPr>
        <p:spPr>
          <a:xfrm>
            <a:off x="11114048" y="12192981"/>
            <a:ext cx="3779733" cy="496290"/>
          </a:xfrm>
          <a:prstGeom prst="rect">
            <a:avLst/>
          </a:prstGeom>
          <a:noFill/>
        </p:spPr>
        <p:txBody>
          <a:bodyPr wrap="square" rtlCol="0">
            <a:spAutoFit/>
          </a:bodyPr>
          <a:lstStyle/>
          <a:p>
            <a:endParaRPr lang="en-US" sz="2625"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0A16228A-B353-FCCE-1D58-57CA0A306B11}"/>
              </a:ext>
            </a:extLst>
          </p:cNvPr>
          <p:cNvSpPr txBox="1"/>
          <p:nvPr/>
        </p:nvSpPr>
        <p:spPr>
          <a:xfrm>
            <a:off x="17500829" y="15120029"/>
            <a:ext cx="4220091" cy="496290"/>
          </a:xfrm>
          <a:prstGeom prst="rect">
            <a:avLst/>
          </a:prstGeom>
          <a:noFill/>
        </p:spPr>
        <p:txBody>
          <a:bodyPr wrap="square" rtlCol="0">
            <a:spAutoFit/>
          </a:bodyPr>
          <a:lstStyle/>
          <a:p>
            <a:endParaRPr lang="en-IN" sz="2625" dirty="0">
              <a:latin typeface="Times New Roman" panose="02020603050405020304" pitchFamily="18" charset="0"/>
              <a:cs typeface="Times New Roman" panose="02020603050405020304" pitchFamily="18" charset="0"/>
            </a:endParaRPr>
          </a:p>
        </p:txBody>
      </p:sp>
      <p:sp>
        <p:nvSpPr>
          <p:cNvPr id="1033" name="TextBox 1032">
            <a:extLst>
              <a:ext uri="{FF2B5EF4-FFF2-40B4-BE49-F238E27FC236}">
                <a16:creationId xmlns:a16="http://schemas.microsoft.com/office/drawing/2014/main" id="{49B0FE6E-E30D-4513-3744-782A9DDFA5D9}"/>
              </a:ext>
            </a:extLst>
          </p:cNvPr>
          <p:cNvSpPr txBox="1"/>
          <p:nvPr/>
        </p:nvSpPr>
        <p:spPr>
          <a:xfrm>
            <a:off x="227268" y="22372262"/>
            <a:ext cx="5003131" cy="1419235"/>
          </a:xfrm>
          <a:prstGeom prst="rect">
            <a:avLst/>
          </a:prstGeom>
          <a:noFill/>
        </p:spPr>
        <p:txBody>
          <a:bodyPr wrap="square" rtlCol="0">
            <a:spAutoFit/>
          </a:bodyPr>
          <a:lstStyle/>
          <a:p>
            <a:pPr algn="ctr"/>
            <a:r>
              <a:rPr lang="en-US" sz="2874" b="1" dirty="0">
                <a:latin typeface="Times New Roman" panose="02020603050405020304" pitchFamily="18" charset="0"/>
                <a:cs typeface="Times New Roman" panose="02020603050405020304" pitchFamily="18" charset="0"/>
              </a:rPr>
              <a:t>Comparison of Support Vector Machine &amp;</a:t>
            </a:r>
          </a:p>
          <a:p>
            <a:pPr algn="ctr"/>
            <a:r>
              <a:rPr lang="en-US" sz="2874" b="1" dirty="0">
                <a:latin typeface="Times New Roman" panose="02020603050405020304" pitchFamily="18" charset="0"/>
                <a:cs typeface="Times New Roman" panose="02020603050405020304" pitchFamily="18" charset="0"/>
              </a:rPr>
              <a:t>K-Nearest </a:t>
            </a:r>
            <a:r>
              <a:rPr lang="en-US" sz="2874" b="1" dirty="0" err="1">
                <a:latin typeface="Times New Roman" panose="02020603050405020304" pitchFamily="18" charset="0"/>
                <a:cs typeface="Times New Roman" panose="02020603050405020304" pitchFamily="18" charset="0"/>
              </a:rPr>
              <a:t>Neighbour</a:t>
            </a:r>
            <a:r>
              <a:rPr lang="en-US" sz="2874" b="1" dirty="0">
                <a:latin typeface="Times New Roman" panose="02020603050405020304" pitchFamily="18" charset="0"/>
                <a:cs typeface="Times New Roman" panose="02020603050405020304" pitchFamily="18" charset="0"/>
              </a:rPr>
              <a:t> </a:t>
            </a:r>
            <a:endParaRPr lang="en-IN" sz="2874"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6F029A8-B012-8E4C-E555-1B8934106F3E}"/>
              </a:ext>
            </a:extLst>
          </p:cNvPr>
          <p:cNvSpPr/>
          <p:nvPr/>
        </p:nvSpPr>
        <p:spPr>
          <a:xfrm>
            <a:off x="1" y="-5291012"/>
            <a:ext cx="21574116" cy="3209465"/>
          </a:xfrm>
          <a:prstGeom prst="rect">
            <a:avLst/>
          </a:prstGeom>
          <a:solidFill>
            <a:srgbClr val="828282"/>
          </a:solidFill>
          <a:ln w="19050" cap="flat" cmpd="sng" algn="ctr">
            <a:noFill/>
            <a:prstDash val="solid"/>
            <a:miter lim="800000"/>
          </a:ln>
          <a:effectLst/>
        </p:spPr>
        <p:txBody>
          <a:bodyPr rtlCol="0" anchor="ctr"/>
          <a:lstStyle/>
          <a:p>
            <a:pPr algn="ctr" defTabSz="1199967">
              <a:defRPr/>
            </a:pPr>
            <a:endParaRPr lang="en-IN" sz="2350" kern="0">
              <a:solidFill>
                <a:prstClr val="white"/>
              </a:solidFill>
              <a:latin typeface="Calibri" panose="020F0502020204030204"/>
            </a:endParaRPr>
          </a:p>
        </p:txBody>
      </p:sp>
      <p:pic>
        <p:nvPicPr>
          <p:cNvPr id="11" name="Picture 10">
            <a:extLst>
              <a:ext uri="{FF2B5EF4-FFF2-40B4-BE49-F238E27FC236}">
                <a16:creationId xmlns:a16="http://schemas.microsoft.com/office/drawing/2014/main" id="{5B2D77C4-F2F1-FF1D-B734-9C691BF6A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8" y="-4994559"/>
            <a:ext cx="21599525" cy="2573008"/>
          </a:xfrm>
          <a:prstGeom prst="rect">
            <a:avLst/>
          </a:prstGeom>
        </p:spPr>
      </p:pic>
      <p:sp>
        <p:nvSpPr>
          <p:cNvPr id="12" name="TextBox 11">
            <a:extLst>
              <a:ext uri="{FF2B5EF4-FFF2-40B4-BE49-F238E27FC236}">
                <a16:creationId xmlns:a16="http://schemas.microsoft.com/office/drawing/2014/main" id="{370AAD78-5B7B-9302-78F1-CB82A2611DF6}"/>
              </a:ext>
            </a:extLst>
          </p:cNvPr>
          <p:cNvSpPr txBox="1"/>
          <p:nvPr/>
        </p:nvSpPr>
        <p:spPr>
          <a:xfrm>
            <a:off x="12984163" y="-3653789"/>
            <a:ext cx="8426173" cy="1419235"/>
          </a:xfrm>
          <a:prstGeom prst="rect">
            <a:avLst/>
          </a:prstGeom>
          <a:noFill/>
        </p:spPr>
        <p:txBody>
          <a:bodyPr wrap="square" rtlCol="0">
            <a:spAutoFit/>
          </a:bodyPr>
          <a:lstStyle/>
          <a:p>
            <a:pPr algn="r"/>
            <a:r>
              <a:rPr lang="en-US" sz="2874" b="1" dirty="0">
                <a:solidFill>
                  <a:schemeClr val="bg1"/>
                </a:solidFill>
                <a:latin typeface="Times New Roman" panose="02020603050405020304" pitchFamily="18" charset="0"/>
                <a:cs typeface="Times New Roman" panose="02020603050405020304" pitchFamily="18" charset="0"/>
              </a:rPr>
              <a:t>Students Name: </a:t>
            </a:r>
            <a:r>
              <a:rPr lang="en-US" sz="2874" b="1" dirty="0" err="1">
                <a:solidFill>
                  <a:schemeClr val="bg1"/>
                </a:solidFill>
                <a:latin typeface="Times New Roman" panose="02020603050405020304" pitchFamily="18" charset="0"/>
                <a:cs typeface="Times New Roman" panose="02020603050405020304" pitchFamily="18" charset="0"/>
              </a:rPr>
              <a:t>N.Mahesh</a:t>
            </a:r>
            <a:endParaRPr lang="en-US" sz="2874" b="1" dirty="0">
              <a:solidFill>
                <a:schemeClr val="bg1"/>
              </a:solidFill>
              <a:latin typeface="Times New Roman" panose="02020603050405020304" pitchFamily="18" charset="0"/>
              <a:cs typeface="Times New Roman" panose="02020603050405020304" pitchFamily="18" charset="0"/>
            </a:endParaRPr>
          </a:p>
          <a:p>
            <a:pPr algn="r"/>
            <a:r>
              <a:rPr lang="en-US" sz="2874" b="1" dirty="0">
                <a:solidFill>
                  <a:schemeClr val="bg1"/>
                </a:solidFill>
                <a:latin typeface="Times New Roman" panose="02020603050405020304" pitchFamily="18" charset="0"/>
                <a:cs typeface="Times New Roman" panose="02020603050405020304" pitchFamily="18" charset="0"/>
              </a:rPr>
              <a:t>Registration number:192111287</a:t>
            </a:r>
          </a:p>
          <a:p>
            <a:pPr algn="r"/>
            <a:r>
              <a:rPr lang="en-US" sz="2874" b="1" dirty="0">
                <a:solidFill>
                  <a:schemeClr val="bg1"/>
                </a:solidFill>
                <a:latin typeface="Times New Roman" panose="02020603050405020304" pitchFamily="18" charset="0"/>
                <a:cs typeface="Times New Roman" panose="02020603050405020304" pitchFamily="18" charset="0"/>
              </a:rPr>
              <a:t> Guided By-</a:t>
            </a:r>
            <a:r>
              <a:rPr lang="en-US" sz="2874" b="1" dirty="0" err="1">
                <a:solidFill>
                  <a:schemeClr val="bg1"/>
                </a:solidFill>
                <a:latin typeface="Times New Roman" panose="02020603050405020304" pitchFamily="18" charset="0"/>
                <a:cs typeface="Times New Roman" panose="02020603050405020304" pitchFamily="18" charset="0"/>
              </a:rPr>
              <a:t>Dr.Uma</a:t>
            </a:r>
            <a:r>
              <a:rPr lang="en-US" sz="2874" b="1" dirty="0">
                <a:solidFill>
                  <a:schemeClr val="bg1"/>
                </a:solidFill>
                <a:latin typeface="Times New Roman" panose="02020603050405020304" pitchFamily="18" charset="0"/>
                <a:cs typeface="Times New Roman" panose="02020603050405020304" pitchFamily="18" charset="0"/>
              </a:rPr>
              <a:t> </a:t>
            </a:r>
            <a:r>
              <a:rPr lang="en-US" sz="2874" b="1" dirty="0" err="1">
                <a:solidFill>
                  <a:schemeClr val="bg1"/>
                </a:solidFill>
                <a:latin typeface="Times New Roman" panose="02020603050405020304" pitchFamily="18" charset="0"/>
                <a:cs typeface="Times New Roman" panose="02020603050405020304" pitchFamily="18" charset="0"/>
              </a:rPr>
              <a:t>Priyadarsini</a:t>
            </a:r>
            <a:endParaRPr lang="en-IN" sz="2874" b="1"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B5F94C0-5A3F-49DB-9AB1-36D8A9103D3F}"/>
              </a:ext>
            </a:extLst>
          </p:cNvPr>
          <p:cNvPicPr>
            <a:picLocks noChangeAspect="1"/>
          </p:cNvPicPr>
          <p:nvPr/>
        </p:nvPicPr>
        <p:blipFill>
          <a:blip r:embed="rId3"/>
          <a:stretch>
            <a:fillRect/>
          </a:stretch>
        </p:blipFill>
        <p:spPr>
          <a:xfrm>
            <a:off x="14893781" y="1627263"/>
            <a:ext cx="6343832" cy="5036402"/>
          </a:xfrm>
          <a:prstGeom prst="rect">
            <a:avLst/>
          </a:prstGeom>
        </p:spPr>
      </p:pic>
      <p:pic>
        <p:nvPicPr>
          <p:cNvPr id="49" name="Picture 48">
            <a:extLst>
              <a:ext uri="{FF2B5EF4-FFF2-40B4-BE49-F238E27FC236}">
                <a16:creationId xmlns:a16="http://schemas.microsoft.com/office/drawing/2014/main" id="{FCCD8A59-5F5D-0B1A-4D32-0D1A9247932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07208" y="17051090"/>
            <a:ext cx="4923191" cy="5219960"/>
          </a:xfrm>
          <a:prstGeom prst="rect">
            <a:avLst/>
          </a:prstGeom>
        </p:spPr>
      </p:pic>
      <p:sp>
        <p:nvSpPr>
          <p:cNvPr id="1024" name="Rectangle 1">
            <a:extLst>
              <a:ext uri="{FF2B5EF4-FFF2-40B4-BE49-F238E27FC236}">
                <a16:creationId xmlns:a16="http://schemas.microsoft.com/office/drawing/2014/main" id="{D4688F90-3E91-AA00-CA71-F7B4105DF897}"/>
              </a:ext>
            </a:extLst>
          </p:cNvPr>
          <p:cNvSpPr>
            <a:spLocks noChangeArrowheads="1"/>
          </p:cNvSpPr>
          <p:nvPr/>
        </p:nvSpPr>
        <p:spPr bwMode="auto">
          <a:xfrm>
            <a:off x="0" y="-5825531"/>
            <a:ext cx="242402" cy="121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997" tIns="59999" rIns="119997" bIns="59999" numCol="1" anchor="ctr" anchorCtr="0" compatLnSpc="1">
            <a:prstTxWarp prst="textNoShape">
              <a:avLst/>
            </a:prstTxWarp>
            <a:spAutoFit/>
          </a:bodyPr>
          <a:lstStyle/>
          <a:p>
            <a:pPr defTabSz="1199967" eaLnBrk="0" fontAlgn="base" hangingPunct="0">
              <a:spcBef>
                <a:spcPct val="0"/>
              </a:spcBef>
              <a:spcAft>
                <a:spcPct val="0"/>
              </a:spcAft>
            </a:pPr>
            <a:br>
              <a:rPr lang="en-US" altLang="en-US" sz="2362" dirty="0">
                <a:latin typeface="Arial" panose="020B0604020202020204" pitchFamily="34" charset="0"/>
              </a:rPr>
            </a:br>
            <a:br>
              <a:rPr lang="en-US" altLang="en-US" sz="2362" dirty="0">
                <a:latin typeface="Arial" panose="020B0604020202020204" pitchFamily="34" charset="0"/>
              </a:rPr>
            </a:br>
            <a:endParaRPr lang="en-US" altLang="en-US" sz="2362" dirty="0">
              <a:latin typeface="Arial" panose="020B0604020202020204" pitchFamily="34" charset="0"/>
            </a:endParaRPr>
          </a:p>
        </p:txBody>
      </p:sp>
      <p:sp>
        <p:nvSpPr>
          <p:cNvPr id="2" name="TextBox 1">
            <a:extLst>
              <a:ext uri="{FF2B5EF4-FFF2-40B4-BE49-F238E27FC236}">
                <a16:creationId xmlns:a16="http://schemas.microsoft.com/office/drawing/2014/main" id="{6E7102B9-2635-206A-1F45-9357E5388AFB}"/>
              </a:ext>
            </a:extLst>
          </p:cNvPr>
          <p:cNvSpPr txBox="1"/>
          <p:nvPr/>
        </p:nvSpPr>
        <p:spPr>
          <a:xfrm>
            <a:off x="16110039" y="6633614"/>
            <a:ext cx="5575578" cy="534634"/>
          </a:xfrm>
          <a:prstGeom prst="rect">
            <a:avLst/>
          </a:prstGeom>
          <a:noFill/>
        </p:spPr>
        <p:txBody>
          <a:bodyPr wrap="square" rtlCol="0">
            <a:spAutoFit/>
          </a:bodyPr>
          <a:lstStyle/>
          <a:p>
            <a:r>
              <a:rPr lang="en-US" sz="2874" b="1" dirty="0">
                <a:latin typeface="Times New Roman" panose="02020603050405020304" pitchFamily="18" charset="0"/>
                <a:cs typeface="Times New Roman" panose="02020603050405020304" pitchFamily="18" charset="0"/>
              </a:rPr>
              <a:t>Emergency Department</a:t>
            </a:r>
            <a:endParaRPr lang="en-IN" sz="2874"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BC4EB82-45C3-4C6D-E59A-88DABFDA58AC}"/>
              </a:ext>
            </a:extLst>
          </p:cNvPr>
          <p:cNvSpPr txBox="1"/>
          <p:nvPr/>
        </p:nvSpPr>
        <p:spPr>
          <a:xfrm>
            <a:off x="10925007" y="15733641"/>
            <a:ext cx="5563225" cy="496290"/>
          </a:xfrm>
          <a:prstGeom prst="rect">
            <a:avLst/>
          </a:prstGeom>
          <a:noFill/>
        </p:spPr>
        <p:txBody>
          <a:bodyPr wrap="square" rtlCol="0">
            <a:spAutoFit/>
          </a:bodyPr>
          <a:lstStyle/>
          <a:p>
            <a:r>
              <a:rPr lang="en-IN" sz="2625" b="1" dirty="0">
                <a:latin typeface="Times New Roman" panose="02020603050405020304" pitchFamily="18" charset="0"/>
                <a:cs typeface="Times New Roman" panose="02020603050405020304" pitchFamily="18" charset="0"/>
              </a:rPr>
              <a:t>Table-1:Independent Samples Test</a:t>
            </a:r>
          </a:p>
        </p:txBody>
      </p:sp>
      <p:sp>
        <p:nvSpPr>
          <p:cNvPr id="31" name="TextBox 30">
            <a:extLst>
              <a:ext uri="{FF2B5EF4-FFF2-40B4-BE49-F238E27FC236}">
                <a16:creationId xmlns:a16="http://schemas.microsoft.com/office/drawing/2014/main" id="{2A2703B4-EBA5-499B-5184-98843A9D8DDD}"/>
              </a:ext>
            </a:extLst>
          </p:cNvPr>
          <p:cNvSpPr txBox="1"/>
          <p:nvPr/>
        </p:nvSpPr>
        <p:spPr>
          <a:xfrm>
            <a:off x="10925007" y="21516082"/>
            <a:ext cx="4157815" cy="496290"/>
          </a:xfrm>
          <a:prstGeom prst="rect">
            <a:avLst/>
          </a:prstGeom>
          <a:noFill/>
        </p:spPr>
        <p:txBody>
          <a:bodyPr wrap="square" rtlCol="0">
            <a:spAutoFit/>
          </a:bodyPr>
          <a:lstStyle/>
          <a:p>
            <a:r>
              <a:rPr lang="en-IN" sz="2625" b="1" dirty="0">
                <a:latin typeface="Times New Roman" panose="02020603050405020304" pitchFamily="18" charset="0"/>
                <a:cs typeface="Times New Roman" panose="02020603050405020304" pitchFamily="18" charset="0"/>
              </a:rPr>
              <a:t>Table-2:Group Statistics</a:t>
            </a:r>
          </a:p>
        </p:txBody>
      </p:sp>
      <p:sp>
        <p:nvSpPr>
          <p:cNvPr id="32" name="Rectangle: Rounded Corners 31">
            <a:extLst>
              <a:ext uri="{FF2B5EF4-FFF2-40B4-BE49-F238E27FC236}">
                <a16:creationId xmlns:a16="http://schemas.microsoft.com/office/drawing/2014/main" id="{15B32D53-DD51-70B4-296E-D5BC0B031C70}"/>
              </a:ext>
            </a:extLst>
          </p:cNvPr>
          <p:cNvSpPr/>
          <p:nvPr/>
        </p:nvSpPr>
        <p:spPr>
          <a:xfrm>
            <a:off x="568806" y="9854176"/>
            <a:ext cx="3186552" cy="157410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74" b="1" dirty="0">
                <a:solidFill>
                  <a:schemeClr val="tx1"/>
                </a:solidFill>
                <a:latin typeface="Times New Roman" panose="02020603050405020304" pitchFamily="18" charset="0"/>
                <a:cs typeface="Times New Roman" panose="02020603050405020304" pitchFamily="18" charset="0"/>
              </a:rPr>
              <a:t>Input Data</a:t>
            </a:r>
            <a:endParaRPr lang="en-IN" sz="2874" b="1" dirty="0">
              <a:solidFill>
                <a:schemeClr val="tx1"/>
              </a:solidFill>
              <a:latin typeface="Times New Roman" panose="02020603050405020304" pitchFamily="18"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12C87831-374B-A346-794D-CA83E0A7FF60}"/>
              </a:ext>
            </a:extLst>
          </p:cNvPr>
          <p:cNvSpPr/>
          <p:nvPr/>
        </p:nvSpPr>
        <p:spPr>
          <a:xfrm>
            <a:off x="5578861" y="9811146"/>
            <a:ext cx="2973213" cy="1734789"/>
          </a:xfrm>
          <a:prstGeom prst="roundRect">
            <a:avLst/>
          </a:prstGeom>
          <a:solidFill>
            <a:schemeClr val="accent3">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4199" b="1" dirty="0">
                <a:solidFill>
                  <a:schemeClr val="tx1"/>
                </a:solidFill>
                <a:latin typeface="Times New Roman" panose="02020603050405020304" pitchFamily="18" charset="0"/>
                <a:cs typeface="Times New Roman" panose="02020603050405020304" pitchFamily="18" charset="0"/>
              </a:rPr>
              <a:t>Pre-processing</a:t>
            </a:r>
            <a:endParaRPr lang="en-IN" sz="4199" b="1" dirty="0">
              <a:solidFill>
                <a:schemeClr val="tx1"/>
              </a:solidFill>
              <a:latin typeface="Times New Roman" panose="02020603050405020304" pitchFamily="18" charset="0"/>
              <a:cs typeface="Times New Roman" panose="02020603050405020304" pitchFamily="18" charset="0"/>
            </a:endParaRPr>
          </a:p>
        </p:txBody>
      </p:sp>
      <p:sp>
        <p:nvSpPr>
          <p:cNvPr id="48" name="Rectangle: Rounded Corners 47">
            <a:extLst>
              <a:ext uri="{FF2B5EF4-FFF2-40B4-BE49-F238E27FC236}">
                <a16:creationId xmlns:a16="http://schemas.microsoft.com/office/drawing/2014/main" id="{08A117C9-B0A2-3253-3A42-18AEFB232F8A}"/>
              </a:ext>
            </a:extLst>
          </p:cNvPr>
          <p:cNvSpPr/>
          <p:nvPr/>
        </p:nvSpPr>
        <p:spPr>
          <a:xfrm>
            <a:off x="10771584" y="9777246"/>
            <a:ext cx="3186552" cy="157410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74" b="1" dirty="0">
                <a:solidFill>
                  <a:schemeClr val="tx1"/>
                </a:solidFill>
                <a:latin typeface="Times New Roman" panose="02020603050405020304" pitchFamily="18" charset="0"/>
                <a:cs typeface="Times New Roman" panose="02020603050405020304" pitchFamily="18" charset="0"/>
              </a:rPr>
              <a:t>Triage Future</a:t>
            </a:r>
            <a:endParaRPr lang="en-IN" sz="2874" b="1" dirty="0">
              <a:solidFill>
                <a:schemeClr val="tx1"/>
              </a:solidFill>
              <a:latin typeface="Times New Roman" panose="02020603050405020304" pitchFamily="18" charset="0"/>
              <a:cs typeface="Times New Roman" panose="02020603050405020304" pitchFamily="18" charset="0"/>
            </a:endParaRPr>
          </a:p>
        </p:txBody>
      </p:sp>
      <p:sp>
        <p:nvSpPr>
          <p:cNvPr id="50" name="Rectangle: Rounded Corners 49">
            <a:extLst>
              <a:ext uri="{FF2B5EF4-FFF2-40B4-BE49-F238E27FC236}">
                <a16:creationId xmlns:a16="http://schemas.microsoft.com/office/drawing/2014/main" id="{EB09A498-1166-7C3D-14E3-0D9774D47E42}"/>
              </a:ext>
            </a:extLst>
          </p:cNvPr>
          <p:cNvSpPr/>
          <p:nvPr/>
        </p:nvSpPr>
        <p:spPr>
          <a:xfrm>
            <a:off x="16134086" y="9869451"/>
            <a:ext cx="3186552" cy="1574107"/>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74" b="1" dirty="0">
                <a:solidFill>
                  <a:schemeClr val="tx1"/>
                </a:solidFill>
                <a:latin typeface="Times New Roman" panose="02020603050405020304" pitchFamily="18" charset="0"/>
                <a:cs typeface="Times New Roman" panose="02020603050405020304" pitchFamily="18" charset="0"/>
              </a:rPr>
              <a:t>Applications Triage</a:t>
            </a:r>
            <a:endParaRPr lang="en-IN" sz="2874" b="1" dirty="0">
              <a:solidFill>
                <a:schemeClr val="tx1"/>
              </a:solidFill>
              <a:latin typeface="Times New Roman" panose="02020603050405020304" pitchFamily="18" charset="0"/>
              <a:cs typeface="Times New Roman" panose="02020603050405020304" pitchFamily="18" charset="0"/>
            </a:endParaRPr>
          </a:p>
        </p:txBody>
      </p:sp>
      <p:sp>
        <p:nvSpPr>
          <p:cNvPr id="52" name="Rectangle: Rounded Corners 51">
            <a:extLst>
              <a:ext uri="{FF2B5EF4-FFF2-40B4-BE49-F238E27FC236}">
                <a16:creationId xmlns:a16="http://schemas.microsoft.com/office/drawing/2014/main" id="{BDFD2012-943A-104E-1DE8-98C14B01BBAD}"/>
              </a:ext>
            </a:extLst>
          </p:cNvPr>
          <p:cNvSpPr/>
          <p:nvPr/>
        </p:nvSpPr>
        <p:spPr>
          <a:xfrm>
            <a:off x="16077915" y="12892194"/>
            <a:ext cx="3186552" cy="1574107"/>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74" b="1" dirty="0">
                <a:solidFill>
                  <a:schemeClr val="tx1"/>
                </a:solidFill>
                <a:latin typeface="Times New Roman" panose="02020603050405020304" pitchFamily="18" charset="0"/>
                <a:cs typeface="Times New Roman" panose="02020603050405020304" pitchFamily="18" charset="0"/>
              </a:rPr>
              <a:t>Algorithm Implementation</a:t>
            </a:r>
            <a:endParaRPr lang="en-IN" sz="2874" b="1" dirty="0">
              <a:solidFill>
                <a:schemeClr val="tx1"/>
              </a:solidFill>
              <a:latin typeface="Times New Roman" panose="02020603050405020304" pitchFamily="18" charset="0"/>
              <a:cs typeface="Times New Roman" panose="02020603050405020304" pitchFamily="18" charset="0"/>
            </a:endParaRPr>
          </a:p>
        </p:txBody>
      </p:sp>
      <p:sp>
        <p:nvSpPr>
          <p:cNvPr id="54" name="Rectangle: Rounded Corners 53">
            <a:extLst>
              <a:ext uri="{FF2B5EF4-FFF2-40B4-BE49-F238E27FC236}">
                <a16:creationId xmlns:a16="http://schemas.microsoft.com/office/drawing/2014/main" id="{89C072D0-5A44-AED7-2172-EDD779054383}"/>
              </a:ext>
            </a:extLst>
          </p:cNvPr>
          <p:cNvSpPr/>
          <p:nvPr/>
        </p:nvSpPr>
        <p:spPr>
          <a:xfrm>
            <a:off x="9075052" y="13065469"/>
            <a:ext cx="5309129" cy="1574107"/>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74" b="1" dirty="0">
                <a:solidFill>
                  <a:schemeClr val="tx1"/>
                </a:solidFill>
                <a:latin typeface="Times New Roman" panose="02020603050405020304" pitchFamily="18" charset="0"/>
                <a:cs typeface="Times New Roman" panose="02020603050405020304" pitchFamily="18" charset="0"/>
              </a:rPr>
              <a:t>Significant Improvements</a:t>
            </a:r>
            <a:endParaRPr lang="en-IN" sz="2874" b="1" dirty="0">
              <a:solidFill>
                <a:schemeClr val="tx1"/>
              </a:solidFill>
              <a:latin typeface="Times New Roman" panose="02020603050405020304" pitchFamily="18" charset="0"/>
              <a:cs typeface="Times New Roman" panose="02020603050405020304" pitchFamily="18" charset="0"/>
            </a:endParaRPr>
          </a:p>
        </p:txBody>
      </p:sp>
      <p:sp>
        <p:nvSpPr>
          <p:cNvPr id="55" name="Rectangle: Rounded Corners 54">
            <a:extLst>
              <a:ext uri="{FF2B5EF4-FFF2-40B4-BE49-F238E27FC236}">
                <a16:creationId xmlns:a16="http://schemas.microsoft.com/office/drawing/2014/main" id="{027A4771-830A-5B5D-CFF9-4342A64DD188}"/>
              </a:ext>
            </a:extLst>
          </p:cNvPr>
          <p:cNvSpPr/>
          <p:nvPr/>
        </p:nvSpPr>
        <p:spPr>
          <a:xfrm>
            <a:off x="3448356" y="12886188"/>
            <a:ext cx="3581028" cy="157410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74" b="1" dirty="0">
                <a:solidFill>
                  <a:schemeClr val="tx1"/>
                </a:solidFill>
                <a:latin typeface="Times New Roman" panose="02020603050405020304" pitchFamily="18" charset="0"/>
                <a:cs typeface="Times New Roman" panose="02020603050405020304" pitchFamily="18" charset="0"/>
              </a:rPr>
              <a:t>Output</a:t>
            </a:r>
            <a:endParaRPr lang="en-IN" sz="2874" b="1" dirty="0">
              <a:solidFill>
                <a:schemeClr val="tx1"/>
              </a:solidFill>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F28C0CD1-AC6F-F7F9-450E-608AD7331BFF}"/>
              </a:ext>
            </a:extLst>
          </p:cNvPr>
          <p:cNvSpPr txBox="1"/>
          <p:nvPr/>
        </p:nvSpPr>
        <p:spPr>
          <a:xfrm>
            <a:off x="5773227" y="15123337"/>
            <a:ext cx="12463044" cy="534634"/>
          </a:xfrm>
          <a:prstGeom prst="rect">
            <a:avLst/>
          </a:prstGeom>
          <a:noFill/>
        </p:spPr>
        <p:txBody>
          <a:bodyPr wrap="square" rtlCol="0">
            <a:spAutoFit/>
          </a:bodyPr>
          <a:lstStyle/>
          <a:p>
            <a:r>
              <a:rPr lang="en-US" sz="2874" b="1" dirty="0">
                <a:latin typeface="Times New Roman" panose="02020603050405020304" pitchFamily="18" charset="0"/>
                <a:cs typeface="Times New Roman" panose="02020603050405020304" pitchFamily="18" charset="0"/>
              </a:rPr>
              <a:t>Flow Diagram of Prioritizing Emergency Cases in Hospitals</a:t>
            </a:r>
            <a:endParaRPr lang="en-IN" sz="2874" b="1"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859979D0-40CA-F755-2D77-60965252B489}"/>
              </a:ext>
            </a:extLst>
          </p:cNvPr>
          <p:cNvSpPr>
            <a:spLocks noChangeArrowheads="1"/>
          </p:cNvSpPr>
          <p:nvPr/>
        </p:nvSpPr>
        <p:spPr bwMode="auto">
          <a:xfrm>
            <a:off x="0" y="-5343788"/>
            <a:ext cx="29912640" cy="84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997" tIns="59999" rIns="119997" bIns="59999" numCol="1" anchor="ctr" anchorCtr="0" compatLnSpc="1">
            <a:prstTxWarp prst="textNoShape">
              <a:avLst/>
            </a:prstTxWarp>
            <a:spAutoFit/>
          </a:bodyPr>
          <a:lstStyle/>
          <a:p>
            <a:pPr defTabSz="1199967" eaLnBrk="0" fontAlgn="base" hangingPunct="0">
              <a:spcBef>
                <a:spcPct val="0"/>
              </a:spcBef>
              <a:spcAft>
                <a:spcPct val="0"/>
              </a:spcAft>
            </a:pPr>
            <a:r>
              <a:rPr lang="en-US" altLang="en-US" sz="2362" dirty="0">
                <a:latin typeface="Arial" panose="020B0604020202020204" pitchFamily="34" charset="0"/>
              </a:rPr>
              <a:t>By identifying the most accurate and efficient algorithm for prioritizing emergency cases, hospitals can enhance their capacity to deliver timely and effective care, thereby saving lives and mitigating adverse health outcomes.</a:t>
            </a:r>
          </a:p>
          <a:p>
            <a:pPr defTabSz="1199967" eaLnBrk="0" fontAlgn="base" hangingPunct="0">
              <a:spcBef>
                <a:spcPct val="0"/>
              </a:spcBef>
              <a:spcAft>
                <a:spcPct val="0"/>
              </a:spcAft>
            </a:pPr>
            <a:endParaRPr lang="en-US" altLang="en-US" sz="2362" dirty="0">
              <a:latin typeface="Arial" panose="020B0604020202020204" pitchFamily="34" charset="0"/>
            </a:endParaRPr>
          </a:p>
        </p:txBody>
      </p:sp>
      <p:sp>
        <p:nvSpPr>
          <p:cNvPr id="13" name="Rectangle 2">
            <a:extLst>
              <a:ext uri="{FF2B5EF4-FFF2-40B4-BE49-F238E27FC236}">
                <a16:creationId xmlns:a16="http://schemas.microsoft.com/office/drawing/2014/main" id="{6F6D8773-EB5D-8698-6E4B-50207131A20B}"/>
              </a:ext>
            </a:extLst>
          </p:cNvPr>
          <p:cNvSpPr>
            <a:spLocks noChangeArrowheads="1"/>
          </p:cNvSpPr>
          <p:nvPr/>
        </p:nvSpPr>
        <p:spPr bwMode="auto">
          <a:xfrm>
            <a:off x="0" y="-5643781"/>
            <a:ext cx="242402" cy="84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997" tIns="59999" rIns="119997" bIns="59999" numCol="1" anchor="ctr" anchorCtr="0" compatLnSpc="1">
            <a:prstTxWarp prst="textNoShape">
              <a:avLst/>
            </a:prstTxWarp>
            <a:spAutoFit/>
          </a:bodyPr>
          <a:lstStyle/>
          <a:p>
            <a:pPr defTabSz="1199967" eaLnBrk="0" fontAlgn="base" hangingPunct="0">
              <a:spcBef>
                <a:spcPct val="0"/>
              </a:spcBef>
              <a:spcAft>
                <a:spcPct val="0"/>
              </a:spcAft>
            </a:pPr>
            <a:br>
              <a:rPr lang="en-US" altLang="en-US" sz="2362">
                <a:solidFill>
                  <a:srgbClr val="000000"/>
                </a:solidFill>
                <a:latin typeface="Söhne"/>
              </a:rPr>
            </a:br>
            <a:endParaRPr lang="en-US" altLang="en-US" sz="2362">
              <a:latin typeface="Arial" panose="020B0604020202020204" pitchFamily="34" charset="0"/>
            </a:endParaRPr>
          </a:p>
        </p:txBody>
      </p:sp>
      <p:graphicFrame>
        <p:nvGraphicFramePr>
          <p:cNvPr id="21" name="Table 20">
            <a:extLst>
              <a:ext uri="{FF2B5EF4-FFF2-40B4-BE49-F238E27FC236}">
                <a16:creationId xmlns:a16="http://schemas.microsoft.com/office/drawing/2014/main" id="{3BA0CDC0-9E62-330F-C3BB-C441F41D2ED6}"/>
              </a:ext>
            </a:extLst>
          </p:cNvPr>
          <p:cNvGraphicFramePr>
            <a:graphicFrameLocks noGrp="1"/>
          </p:cNvGraphicFramePr>
          <p:nvPr>
            <p:extLst>
              <p:ext uri="{D42A27DB-BD31-4B8C-83A1-F6EECF244321}">
                <p14:modId xmlns:p14="http://schemas.microsoft.com/office/powerpoint/2010/main" val="1204503375"/>
              </p:ext>
            </p:extLst>
          </p:nvPr>
        </p:nvGraphicFramePr>
        <p:xfrm>
          <a:off x="5473994" y="16231361"/>
          <a:ext cx="15444037" cy="5341552"/>
        </p:xfrm>
        <a:graphic>
          <a:graphicData uri="http://schemas.openxmlformats.org/drawingml/2006/table">
            <a:tbl>
              <a:tblPr firstRow="1" bandRow="1">
                <a:tableStyleId>{5C22544A-7EE6-4342-B048-85BDC9FD1C3A}</a:tableStyleId>
              </a:tblPr>
              <a:tblGrid>
                <a:gridCol w="2926210">
                  <a:extLst>
                    <a:ext uri="{9D8B030D-6E8A-4147-A177-3AD203B41FA5}">
                      <a16:colId xmlns:a16="http://schemas.microsoft.com/office/drawing/2014/main" val="20000"/>
                    </a:ext>
                  </a:extLst>
                </a:gridCol>
                <a:gridCol w="1345993">
                  <a:extLst>
                    <a:ext uri="{9D8B030D-6E8A-4147-A177-3AD203B41FA5}">
                      <a16:colId xmlns:a16="http://schemas.microsoft.com/office/drawing/2014/main" val="20001"/>
                    </a:ext>
                  </a:extLst>
                </a:gridCol>
                <a:gridCol w="989472">
                  <a:extLst>
                    <a:ext uri="{9D8B030D-6E8A-4147-A177-3AD203B41FA5}">
                      <a16:colId xmlns:a16="http://schemas.microsoft.com/office/drawing/2014/main" val="20002"/>
                    </a:ext>
                  </a:extLst>
                </a:gridCol>
                <a:gridCol w="1264563">
                  <a:extLst>
                    <a:ext uri="{9D8B030D-6E8A-4147-A177-3AD203B41FA5}">
                      <a16:colId xmlns:a16="http://schemas.microsoft.com/office/drawing/2014/main" val="20003"/>
                    </a:ext>
                  </a:extLst>
                </a:gridCol>
                <a:gridCol w="1196618">
                  <a:extLst>
                    <a:ext uri="{9D8B030D-6E8A-4147-A177-3AD203B41FA5}">
                      <a16:colId xmlns:a16="http://schemas.microsoft.com/office/drawing/2014/main" val="20004"/>
                    </a:ext>
                  </a:extLst>
                </a:gridCol>
                <a:gridCol w="1407271">
                  <a:extLst>
                    <a:ext uri="{9D8B030D-6E8A-4147-A177-3AD203B41FA5}">
                      <a16:colId xmlns:a16="http://schemas.microsoft.com/office/drawing/2014/main" val="20005"/>
                    </a:ext>
                  </a:extLst>
                </a:gridCol>
                <a:gridCol w="1859920">
                  <a:extLst>
                    <a:ext uri="{9D8B030D-6E8A-4147-A177-3AD203B41FA5}">
                      <a16:colId xmlns:a16="http://schemas.microsoft.com/office/drawing/2014/main" val="20006"/>
                    </a:ext>
                  </a:extLst>
                </a:gridCol>
                <a:gridCol w="1423650">
                  <a:extLst>
                    <a:ext uri="{9D8B030D-6E8A-4147-A177-3AD203B41FA5}">
                      <a16:colId xmlns:a16="http://schemas.microsoft.com/office/drawing/2014/main" val="20007"/>
                    </a:ext>
                  </a:extLst>
                </a:gridCol>
                <a:gridCol w="1525339">
                  <a:extLst>
                    <a:ext uri="{9D8B030D-6E8A-4147-A177-3AD203B41FA5}">
                      <a16:colId xmlns:a16="http://schemas.microsoft.com/office/drawing/2014/main" val="20008"/>
                    </a:ext>
                  </a:extLst>
                </a:gridCol>
                <a:gridCol w="1505001">
                  <a:extLst>
                    <a:ext uri="{9D8B030D-6E8A-4147-A177-3AD203B41FA5}">
                      <a16:colId xmlns:a16="http://schemas.microsoft.com/office/drawing/2014/main" val="20009"/>
                    </a:ext>
                  </a:extLst>
                </a:gridCol>
              </a:tblGrid>
              <a:tr h="1433968">
                <a:tc rowSpan="2">
                  <a:txBody>
                    <a:bodyPr/>
                    <a:lstStyle/>
                    <a:p>
                      <a:pPr marL="0" marR="0" lvl="0" indent="0" algn="ctr" defTabSz="2160270" rtl="0" eaLnBrk="1" fontAlgn="auto" latinLnBrk="0" hangingPunct="1">
                        <a:lnSpc>
                          <a:spcPct val="100000"/>
                        </a:lnSpc>
                        <a:spcBef>
                          <a:spcPts val="0"/>
                        </a:spcBef>
                        <a:spcAft>
                          <a:spcPts val="0"/>
                        </a:spcAft>
                        <a:buClrTx/>
                        <a:buSzTx/>
                        <a:buFontTx/>
                        <a:buNone/>
                        <a:defRPr/>
                      </a:pP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Levene’s Test for Equality of Variances</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T-test for Equality of Means</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95% Confidence Interval of the Difference</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71959">
                <a:tc vMerge="1">
                  <a:txBody>
                    <a:bodyPr/>
                    <a:lstStyle/>
                    <a:p>
                      <a:endParaRPr lang="en-US"/>
                    </a:p>
                  </a:txBody>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F</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Sig.</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t</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df</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Sig.</a:t>
                      </a:r>
                    </a:p>
                    <a:p>
                      <a:pPr algn="ctr"/>
                      <a:r>
                        <a:rPr lang="en-US" sz="2900" b="1" dirty="0">
                          <a:solidFill>
                            <a:schemeClr val="tx1"/>
                          </a:solidFill>
                          <a:latin typeface="Times New Roman" panose="02020603050405020304" pitchFamily="18" charset="0"/>
                          <a:cs typeface="Times New Roman" panose="02020603050405020304" pitchFamily="18" charset="0"/>
                        </a:rPr>
                        <a:t>(2-tailed)</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Mean Difference</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Std.</a:t>
                      </a:r>
                    </a:p>
                    <a:p>
                      <a:pPr algn="ctr"/>
                      <a:r>
                        <a:rPr lang="en-US" sz="2900" b="1" dirty="0">
                          <a:solidFill>
                            <a:schemeClr val="tx1"/>
                          </a:solidFill>
                          <a:latin typeface="Times New Roman" panose="02020603050405020304" pitchFamily="18" charset="0"/>
                          <a:cs typeface="Times New Roman" panose="02020603050405020304" pitchFamily="18" charset="0"/>
                        </a:rPr>
                        <a:t>Error Difference</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Lower</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Upper</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95978">
                <a:tc>
                  <a:txBody>
                    <a:bodyPr/>
                    <a:lstStyle/>
                    <a:p>
                      <a:pPr algn="just"/>
                      <a:r>
                        <a:rPr lang="en-US" sz="2900" b="1" dirty="0">
                          <a:solidFill>
                            <a:schemeClr val="tx1"/>
                          </a:solidFill>
                          <a:latin typeface="Times New Roman" panose="02020603050405020304" pitchFamily="18" charset="0"/>
                          <a:cs typeface="Times New Roman" panose="02020603050405020304" pitchFamily="18" charset="0"/>
                        </a:rPr>
                        <a:t>Equal variances assumed</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sz="2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.848</a:t>
                      </a:r>
                      <a:endParaRPr lang="en-IN" sz="29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.361</a:t>
                      </a:r>
                      <a:endParaRPr lang="en-IN" sz="29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91.386</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57</a:t>
                      </a:r>
                      <a:endParaRPr lang="en-IN" sz="29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41.332</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.452</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40.427</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42.238</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978">
                <a:tc>
                  <a:txBody>
                    <a:bodyPr/>
                    <a:lstStyle/>
                    <a:p>
                      <a:pPr algn="just"/>
                      <a:r>
                        <a:rPr lang="en-US" sz="2900" b="1" dirty="0">
                          <a:solidFill>
                            <a:schemeClr val="tx1"/>
                          </a:solidFill>
                          <a:latin typeface="Times New Roman" panose="02020603050405020304" pitchFamily="18" charset="0"/>
                          <a:cs typeface="Times New Roman" panose="02020603050405020304" pitchFamily="18" charset="0"/>
                        </a:rPr>
                        <a:t>Equal variance not assumed</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91.598</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56.438</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41.332</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.451</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40.428</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42.236</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25" name="Table 24">
            <a:extLst>
              <a:ext uri="{FF2B5EF4-FFF2-40B4-BE49-F238E27FC236}">
                <a16:creationId xmlns:a16="http://schemas.microsoft.com/office/drawing/2014/main" id="{63B68614-CD42-64EA-3E05-446D3D0950E6}"/>
              </a:ext>
            </a:extLst>
          </p:cNvPr>
          <p:cNvGraphicFramePr>
            <a:graphicFrameLocks noGrp="1"/>
          </p:cNvGraphicFramePr>
          <p:nvPr>
            <p:extLst>
              <p:ext uri="{D42A27DB-BD31-4B8C-83A1-F6EECF244321}">
                <p14:modId xmlns:p14="http://schemas.microsoft.com/office/powerpoint/2010/main" val="279412693"/>
              </p:ext>
            </p:extLst>
          </p:nvPr>
        </p:nvGraphicFramePr>
        <p:xfrm>
          <a:off x="5490750" y="22104876"/>
          <a:ext cx="15427281" cy="2034698"/>
        </p:xfrm>
        <a:graphic>
          <a:graphicData uri="http://schemas.openxmlformats.org/drawingml/2006/table">
            <a:tbl>
              <a:tblPr firstRow="1" bandRow="1">
                <a:tableStyleId>{5C22544A-7EE6-4342-B048-85BDC9FD1C3A}</a:tableStyleId>
              </a:tblPr>
              <a:tblGrid>
                <a:gridCol w="4162121">
                  <a:extLst>
                    <a:ext uri="{9D8B030D-6E8A-4147-A177-3AD203B41FA5}">
                      <a16:colId xmlns:a16="http://schemas.microsoft.com/office/drawing/2014/main" val="20000"/>
                    </a:ext>
                  </a:extLst>
                </a:gridCol>
                <a:gridCol w="1399969">
                  <a:extLst>
                    <a:ext uri="{9D8B030D-6E8A-4147-A177-3AD203B41FA5}">
                      <a16:colId xmlns:a16="http://schemas.microsoft.com/office/drawing/2014/main" val="20001"/>
                    </a:ext>
                  </a:extLst>
                </a:gridCol>
                <a:gridCol w="2119953">
                  <a:extLst>
                    <a:ext uri="{9D8B030D-6E8A-4147-A177-3AD203B41FA5}">
                      <a16:colId xmlns:a16="http://schemas.microsoft.com/office/drawing/2014/main" val="20002"/>
                    </a:ext>
                  </a:extLst>
                </a:gridCol>
                <a:gridCol w="3399925">
                  <a:extLst>
                    <a:ext uri="{9D8B030D-6E8A-4147-A177-3AD203B41FA5}">
                      <a16:colId xmlns:a16="http://schemas.microsoft.com/office/drawing/2014/main" val="20003"/>
                    </a:ext>
                  </a:extLst>
                </a:gridCol>
                <a:gridCol w="4345313">
                  <a:extLst>
                    <a:ext uri="{9D8B030D-6E8A-4147-A177-3AD203B41FA5}">
                      <a16:colId xmlns:a16="http://schemas.microsoft.com/office/drawing/2014/main" val="20004"/>
                    </a:ext>
                  </a:extLst>
                </a:gridCol>
              </a:tblGrid>
              <a:tr h="609476">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GROUP</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Mean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160270" rtl="0" eaLnBrk="1" fontAlgn="auto" latinLnBrk="0" hangingPunct="1">
                        <a:lnSpc>
                          <a:spcPct val="100000"/>
                        </a:lnSpc>
                        <a:spcBef>
                          <a:spcPts val="0"/>
                        </a:spcBef>
                        <a:spcAft>
                          <a:spcPts val="0"/>
                        </a:spcAft>
                        <a:buClrTx/>
                        <a:buSzTx/>
                        <a:buFontTx/>
                        <a:buNone/>
                        <a:defRPr/>
                      </a:pPr>
                      <a:r>
                        <a:rPr lang="en-US" sz="2900" b="1" dirty="0">
                          <a:solidFill>
                            <a:schemeClr val="tx1"/>
                          </a:solidFill>
                          <a:latin typeface="Times New Roman" panose="02020603050405020304" pitchFamily="18" charset="0"/>
                          <a:cs typeface="Times New Roman" panose="02020603050405020304" pitchFamily="18" charset="0"/>
                        </a:rPr>
                        <a:t>Std. Deviation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Std.Error mean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24584">
                <a:tc>
                  <a:txBody>
                    <a:bodyPr/>
                    <a:lstStyle/>
                    <a:p>
                      <a:pPr algn="ctr"/>
                      <a:r>
                        <a:rPr lang="en-US" sz="2900" b="1" dirty="0">
                          <a:latin typeface="Times New Roman" panose="02020603050405020304" pitchFamily="18" charset="0"/>
                          <a:cs typeface="Times New Roman" panose="02020603050405020304" pitchFamily="18" charset="0"/>
                        </a:rPr>
                        <a:t>Support Vector Machine </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30</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900" b="1" dirty="0">
                          <a:latin typeface="Times New Roman" panose="02020603050405020304" pitchFamily="18" charset="0"/>
                          <a:cs typeface="Times New Roman" panose="02020603050405020304" pitchFamily="18" charset="0"/>
                        </a:rPr>
                        <a:t>94.37</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1.847</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.337</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00638">
                <a:tc>
                  <a:txBody>
                    <a:bodyPr/>
                    <a:lstStyle/>
                    <a:p>
                      <a:pPr algn="ctr"/>
                      <a:r>
                        <a:rPr lang="en-US" sz="2900" b="1" dirty="0">
                          <a:latin typeface="Times New Roman" panose="02020603050405020304" pitchFamily="18" charset="0"/>
                          <a:cs typeface="Times New Roman" panose="02020603050405020304" pitchFamily="18" charset="0"/>
                        </a:rPr>
                        <a:t>K-Nearest </a:t>
                      </a:r>
                      <a:r>
                        <a:rPr lang="en-US" sz="2900" b="1" dirty="0" err="1">
                          <a:latin typeface="Times New Roman" panose="02020603050405020304" pitchFamily="18" charset="0"/>
                          <a:cs typeface="Times New Roman" panose="02020603050405020304" pitchFamily="18" charset="0"/>
                        </a:rPr>
                        <a:t>Neighbour</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30</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53.03</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900" b="1" dirty="0">
                          <a:latin typeface="Times New Roman" panose="02020603050405020304" pitchFamily="18" charset="0"/>
                          <a:cs typeface="Times New Roman" panose="02020603050405020304" pitchFamily="18" charset="0"/>
                        </a:rPr>
                        <a:t>1.614</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.300</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6952</TotalTime>
  <Words>805</Words>
  <Application>Microsoft Office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Söhne</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Mahesh Royal</cp:lastModifiedBy>
  <cp:revision>43</cp:revision>
  <dcterms:created xsi:type="dcterms:W3CDTF">2023-04-19T08:35:46Z</dcterms:created>
  <dcterms:modified xsi:type="dcterms:W3CDTF">2024-04-23T06:55:21Z</dcterms:modified>
</cp:coreProperties>
</file>