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E7"/>
    <a:srgbClr val="D7F5CD"/>
    <a:srgbClr val="FCDCBF"/>
    <a:srgbClr val="828282"/>
    <a:srgbClr val="BFE7FF"/>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0618C-4C43-4622-84E7-8CC241F5796D}" v="8" dt="2024-04-23T04:23:27.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4660"/>
  </p:normalViewPr>
  <p:slideViewPr>
    <p:cSldViewPr snapToGrid="0">
      <p:cViewPr>
        <p:scale>
          <a:sx n="50" d="100"/>
          <a:sy n="50" d="100"/>
        </p:scale>
        <p:origin x="264" y="-3970"/>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8" y="4008435"/>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0" y="9966289"/>
            <a:ext cx="21599525" cy="597057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22146" y="15770550"/>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22146" y="21822667"/>
            <a:ext cx="21650958" cy="5405259"/>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90" b="1"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1651" y="27212066"/>
            <a:ext cx="21670008" cy="5725982"/>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dirty="0">
              <a:latin typeface="Times New Roman" panose="02020603050405020304" pitchFamily="18" charset="0"/>
              <a:cs typeface="Times New Roman" panose="02020603050405020304" pitchFamily="18" charset="0"/>
            </a:endParaRPr>
          </a:p>
        </p:txBody>
      </p:sp>
      <p:sp>
        <p:nvSpPr>
          <p:cNvPr id="19" name="Rectangle 18"/>
          <p:cNvSpPr/>
          <p:nvPr/>
        </p:nvSpPr>
        <p:spPr>
          <a:xfrm>
            <a:off x="621760" y="4173730"/>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733993" y="15912072"/>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44803" y="2204748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09600" y="27285271"/>
            <a:ext cx="3947465" cy="7152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33376" y="2506877"/>
            <a:ext cx="20898834" cy="1197251"/>
          </a:xfrm>
          <a:prstGeom prst="rect">
            <a:avLst/>
          </a:prstGeom>
          <a:noFill/>
        </p:spPr>
        <p:txBody>
          <a:bodyPr wrap="square" rtlCol="0">
            <a:spAutoFit/>
          </a:bodyPr>
          <a:lstStyle/>
          <a:p>
            <a:pPr algn="ctr"/>
            <a:r>
              <a:rPr lang="en-US" sz="3580" b="1" i="0" dirty="0">
                <a:solidFill>
                  <a:srgbClr val="1F1F1F"/>
                </a:solidFill>
                <a:effectLst/>
                <a:latin typeface="Times New Roman" panose="02020603050405020304" pitchFamily="18" charset="0"/>
                <a:cs typeface="Times New Roman" panose="02020603050405020304" pitchFamily="18" charset="0"/>
              </a:rPr>
              <a:t>Prioritizing Emergency Cases in Hospitals using Innovative Support Vector Machines Algorithm comparing with Random Forest Algorithm for better Accuracy.</a:t>
            </a: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621760" y="9990149"/>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33376" y="4581089"/>
            <a:ext cx="13882679" cy="5886227"/>
          </a:xfrm>
          <a:prstGeom prst="rect">
            <a:avLst/>
          </a:prstGeom>
          <a:noFill/>
        </p:spPr>
        <p:txBody>
          <a:bodyPr wrap="square" rtlCol="0">
            <a:spAutoFit/>
          </a:bodyPr>
          <a:lstStyle/>
          <a:p>
            <a:endParaRPr lang="en-US" altLang="en-IN" sz="2190"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Efficiently managing emergency cases in hospitals is essential for providing timely and effective care, This entails employing established triage protocols to evaluate the severity of each patient's condition.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By swiftly identifying critical cases, medical personnel can allocate resources and attention appropriately.</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the dynamic landscape of hospital emergency care, the swift and accurate prioritization of cases stands as a critical determinant of patient outcomes.</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Recognizing the complexities inherent in this process, this study embarks on a quest for enhanced efficiency and precision, Central to our investigation is the exploration of two distinct yet powerful machine learning algorithms.</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Through this comparative analysis, we seek to not only optimize the prioritization process but also offer insights that can potentially revolutionize emergency care protocols, ultimately translating into improved patient outcomes and resource allocation within hospital settings.</a:t>
            </a:r>
          </a:p>
          <a:p>
            <a:pPr marL="341254" indent="-341254"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any hospital setting, prioritizing emergency cases efficiently is crucial to ensure timely and effective care delivery.</a:t>
            </a:r>
          </a:p>
          <a:p>
            <a:pPr marL="341254" indent="-341254" algn="just">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Prompt and accurate prioritization of emergency cases is vital for allocating resources, optimizing patient outcomes, and enhancing overall healthcare efficiency</a:t>
            </a:r>
            <a:r>
              <a:rPr lang="en-US" sz="2190" b="1" i="0" dirty="0">
                <a:solidFill>
                  <a:srgbClr val="0D0D0D"/>
                </a:solidFill>
                <a:effectLst/>
                <a:latin typeface="Times New Roman" panose="02020603050405020304" pitchFamily="18" charset="0"/>
                <a:cs typeface="Times New Roman" panose="02020603050405020304" pitchFamily="18" charset="0"/>
              </a:rPr>
              <a:t>.</a:t>
            </a:r>
          </a:p>
          <a:p>
            <a:pPr marL="341254" indent="-341254"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4841831" y="9330472"/>
            <a:ext cx="6511483"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Examining the patients</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err="1">
                <a:solidFill>
                  <a:schemeClr val="bg1"/>
                </a:solidFill>
                <a:latin typeface="Times New Roman" panose="02020603050405020304" pitchFamily="18" charset="0"/>
                <a:cs typeface="Times New Roman" panose="02020603050405020304" pitchFamily="18" charset="0"/>
              </a:rPr>
              <a:t>N.Mahesh</a:t>
            </a:r>
            <a:endParaRPr lang="en-US" sz="2189" b="1" dirty="0">
              <a:solidFill>
                <a:schemeClr val="bg1"/>
              </a:solidFill>
              <a:latin typeface="Times New Roman" panose="02020603050405020304" pitchFamily="18" charset="0"/>
              <a:cs typeface="Times New Roman" panose="02020603050405020304" pitchFamily="18" charset="0"/>
            </a:endParaRPr>
          </a:p>
          <a:p>
            <a:pPr algn="r"/>
            <a:r>
              <a:rPr lang="en-US" sz="2189" b="1" dirty="0">
                <a:solidFill>
                  <a:schemeClr val="bg1"/>
                </a:solidFill>
                <a:latin typeface="Times New Roman" panose="02020603050405020304" pitchFamily="18" charset="0"/>
                <a:cs typeface="Times New Roman" panose="02020603050405020304" pitchFamily="18" charset="0"/>
              </a:rPr>
              <a:t> Register Number: 192111287</a:t>
            </a:r>
          </a:p>
          <a:p>
            <a:pPr algn="r"/>
            <a:r>
              <a:rPr lang="en-US" sz="2189" b="1" dirty="0">
                <a:solidFill>
                  <a:schemeClr val="bg1"/>
                </a:solidFill>
                <a:latin typeface="Times New Roman" panose="02020603050405020304" pitchFamily="18" charset="0"/>
                <a:cs typeface="Times New Roman" panose="02020603050405020304" pitchFamily="18" charset="0"/>
              </a:rPr>
              <a:t>Guided by Dr. Uma </a:t>
            </a:r>
            <a:r>
              <a:rPr lang="en-US" sz="2189" b="1" dirty="0" err="1">
                <a:solidFill>
                  <a:schemeClr val="bg1"/>
                </a:solidFill>
                <a:latin typeface="Times New Roman" panose="02020603050405020304" pitchFamily="18" charset="0"/>
                <a:cs typeface="Times New Roman" panose="02020603050405020304" pitchFamily="18" charset="0"/>
              </a:rPr>
              <a:t>Priyadarsini</a:t>
            </a:r>
            <a:r>
              <a:rPr lang="en-US" sz="2189" b="1" dirty="0">
                <a:solidFill>
                  <a:schemeClr val="bg1"/>
                </a:solidFill>
                <a:latin typeface="Times New Roman" panose="02020603050405020304" pitchFamily="18" charset="0"/>
                <a:cs typeface="Times New Roman" panose="02020603050405020304" pitchFamily="18" charset="0"/>
              </a:rPr>
              <a:t>.</a:t>
            </a:r>
          </a:p>
        </p:txBody>
      </p:sp>
      <p:sp>
        <p:nvSpPr>
          <p:cNvPr id="53" name="TextBox 52">
            <a:extLst>
              <a:ext uri="{FF2B5EF4-FFF2-40B4-BE49-F238E27FC236}">
                <a16:creationId xmlns:a16="http://schemas.microsoft.com/office/drawing/2014/main" id="{36B726E5-4A66-F764-F883-9CAF3D1422E6}"/>
              </a:ext>
            </a:extLst>
          </p:cNvPr>
          <p:cNvSpPr txBox="1"/>
          <p:nvPr/>
        </p:nvSpPr>
        <p:spPr>
          <a:xfrm>
            <a:off x="-391764" y="20756262"/>
            <a:ext cx="5950191" cy="1103379"/>
          </a:xfrm>
          <a:prstGeom prst="rect">
            <a:avLst/>
          </a:prstGeom>
          <a:noFill/>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Comparison Accuracy of Support Vector </a:t>
            </a:r>
          </a:p>
          <a:p>
            <a:pPr algn="ctr"/>
            <a:r>
              <a:rPr lang="en-US" sz="2190" b="1" dirty="0">
                <a:latin typeface="Times New Roman" panose="02020603050405020304" pitchFamily="18" charset="0"/>
                <a:cs typeface="Times New Roman" panose="02020603050405020304" pitchFamily="18" charset="0"/>
              </a:rPr>
              <a:t>Machine &amp; </a:t>
            </a:r>
          </a:p>
          <a:p>
            <a:pPr algn="ctr"/>
            <a:r>
              <a:rPr lang="en-US" sz="2190" b="1" dirty="0">
                <a:latin typeface="Times New Roman" panose="02020603050405020304" pitchFamily="18" charset="0"/>
                <a:cs typeface="Times New Roman" panose="02020603050405020304" pitchFamily="18" charset="0"/>
              </a:rPr>
              <a:t>Random Forest </a:t>
            </a:r>
            <a:endParaRPr lang="en-IN" sz="2190"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554AA0DA-F1A7-6F00-0B24-597DBAF20EFA}"/>
              </a:ext>
            </a:extLst>
          </p:cNvPr>
          <p:cNvSpPr txBox="1"/>
          <p:nvPr/>
        </p:nvSpPr>
        <p:spPr>
          <a:xfrm>
            <a:off x="609465" y="28122917"/>
            <a:ext cx="19978611" cy="4810548"/>
          </a:xfrm>
          <a:prstGeom prst="rect">
            <a:avLst/>
          </a:prstGeom>
          <a:noFill/>
        </p:spPr>
        <p:txBody>
          <a:bodyPr wrap="square" rtlCol="0">
            <a:spAutoFit/>
          </a:bodyPr>
          <a:lstStyle/>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Kalid, Naser, A. A.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Zaidan</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B. B.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Zaidan</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Omar H. Salman, M. Hashim, and H. Muzammil. 2017. “Based Real Time Remote Health Monitoring Systems: A Review on Patients Prioritization and Related ‘Big Data’ Using Body Sensors Information and Communication Technology.” Journal of Medical Systems 42 (2): 1–30.</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Reducing Waiting Time for Remote Patients in Telemedicine with Considering Treated Patients in Emergency Department Based on Body Sensors Technologies and Hybrid Computational Algorithms: Toward Scalable and Efficient Real Time Healthcare Monitoring System.” 2020. Journal of Biomedical Informatics 112 (December): 103592</a:t>
            </a:r>
            <a:r>
              <a:rPr lang="en-IN" sz="2190" b="1" dirty="0" err="1">
                <a:solidFill>
                  <a:schemeClr val="tx1">
                    <a:lumMod val="95000"/>
                    <a:lumOff val="5000"/>
                  </a:schemeClr>
                </a:solidFill>
                <a:latin typeface="Times New Roman" panose="02020603050405020304" pitchFamily="18" charset="0"/>
                <a:cs typeface="Times New Roman" panose="02020603050405020304" pitchFamily="18" charset="0"/>
              </a:rPr>
              <a:t>Bouarara</a:t>
            </a:r>
            <a:r>
              <a:rPr lang="en-IN" sz="2190" b="1" dirty="0">
                <a:solidFill>
                  <a:schemeClr val="tx1">
                    <a:lumMod val="95000"/>
                    <a:lumOff val="5000"/>
                  </a:schemeClr>
                </a:solidFill>
                <a:latin typeface="Times New Roman" panose="02020603050405020304" pitchFamily="18" charset="0"/>
                <a:cs typeface="Times New Roman" panose="02020603050405020304" pitchFamily="18" charset="0"/>
              </a:rPr>
              <a:t>, Hadj Ahmed. 2019. “A Computer-Assisted Diagnostic (CAD) of Screening Mammography to Detect Breast Cancer Without a Surgical Biopsy.” International Journal of Software Science and Computational Intelligence (IJSSCI) 11 (4): 31–49.</a:t>
            </a:r>
          </a:p>
          <a:p>
            <a:pPr marL="342900" indent="-342900" algn="just">
              <a:buFont typeface="Wingdings" panose="05000000000000000000" pitchFamily="2" charset="2"/>
              <a:buChar char="Ø"/>
            </a:pPr>
            <a:r>
              <a:rPr lang="en-US" sz="2190" b="1" i="0" dirty="0">
                <a:solidFill>
                  <a:srgbClr val="212121"/>
                </a:solidFill>
                <a:effectLst/>
                <a:highlight>
                  <a:srgbClr val="D7F5CD"/>
                </a:highlight>
                <a:latin typeface="Times New Roman" panose="02020603050405020304" pitchFamily="18" charset="0"/>
                <a:cs typeface="Times New Roman" panose="02020603050405020304" pitchFamily="18" charset="0"/>
              </a:rPr>
              <a:t>Johnston CL, Coulthard MG, Schluter PJ, Dick ML. Medical emergencies in general practice in south-east Queensland: Prevalence and practice preparedness. </a:t>
            </a:r>
            <a:r>
              <a:rPr lang="en-US" sz="2190" b="1" i="1" dirty="0">
                <a:solidFill>
                  <a:srgbClr val="212121"/>
                </a:solidFill>
                <a:effectLst/>
                <a:highlight>
                  <a:srgbClr val="D7F5CD"/>
                </a:highlight>
                <a:latin typeface="Times New Roman" panose="02020603050405020304" pitchFamily="18" charset="0"/>
                <a:cs typeface="Times New Roman" panose="02020603050405020304" pitchFamily="18" charset="0"/>
              </a:rPr>
              <a:t>Med J Aust. </a:t>
            </a:r>
            <a:r>
              <a:rPr lang="en-US" sz="2190" b="1" i="0" dirty="0">
                <a:solidFill>
                  <a:srgbClr val="212121"/>
                </a:solidFill>
                <a:effectLst/>
                <a:highlight>
                  <a:srgbClr val="D7F5CD"/>
                </a:highlight>
                <a:latin typeface="Times New Roman" panose="02020603050405020304" pitchFamily="18" charset="0"/>
                <a:cs typeface="Times New Roman" panose="02020603050405020304" pitchFamily="18" charset="0"/>
              </a:rPr>
              <a:t>2001;175:99–103.</a:t>
            </a:r>
          </a:p>
          <a:p>
            <a:pPr marL="342900" indent="-342900" algn="just">
              <a:buFont typeface="Wingdings" panose="05000000000000000000" pitchFamily="2" charset="2"/>
              <a:buChar char="Ø"/>
            </a:pPr>
            <a:r>
              <a:rPr lang="en-US" sz="2190" b="1" i="0" dirty="0">
                <a:solidFill>
                  <a:srgbClr val="212121"/>
                </a:solidFill>
                <a:effectLst/>
                <a:highlight>
                  <a:srgbClr val="D7F5CD"/>
                </a:highlight>
                <a:latin typeface="Times New Roman" panose="02020603050405020304" pitchFamily="18" charset="0"/>
                <a:cs typeface="Times New Roman" panose="02020603050405020304" pitchFamily="18" charset="0"/>
              </a:rPr>
              <a:t>Zhang, </a:t>
            </a:r>
            <a:r>
              <a:rPr lang="en-US" sz="2190" b="1" i="0" dirty="0" err="1">
                <a:solidFill>
                  <a:srgbClr val="212121"/>
                </a:solidFill>
                <a:effectLst/>
                <a:highlight>
                  <a:srgbClr val="D7F5CD"/>
                </a:highlight>
                <a:latin typeface="Times New Roman" panose="02020603050405020304" pitchFamily="18" charset="0"/>
                <a:cs typeface="Times New Roman" panose="02020603050405020304" pitchFamily="18" charset="0"/>
              </a:rPr>
              <a:t>Xingyu</a:t>
            </a:r>
            <a:r>
              <a:rPr lang="en-US" sz="2190" b="1" i="0" dirty="0">
                <a:solidFill>
                  <a:srgbClr val="212121"/>
                </a:solidFill>
                <a:effectLst/>
                <a:highlight>
                  <a:srgbClr val="D7F5CD"/>
                </a:highlight>
                <a:latin typeface="Times New Roman" panose="02020603050405020304" pitchFamily="18" charset="0"/>
                <a:cs typeface="Times New Roman" panose="02020603050405020304" pitchFamily="18" charset="0"/>
              </a:rPr>
              <a:t>, Joyce Kim, Rachel E. Patzer, Stephen R. Pitts, Aaron Patzer, and Justin D. Schrager. 2017. “Prediction of Emergency Department Hospital Admission Based on Natural Language Processing and Neural Networks.” Methods of Information in Medicine 56 (05): 377–89.</a:t>
            </a:r>
          </a:p>
          <a:p>
            <a:pPr marL="342900" indent="-342900" algn="just">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Shin,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Kyohong</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Taesik</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Lee. 2020. “Emergency Medical Service Resource Allocation in a Mass Casualty Incident by Integrating Patient Prioritization and Hospital Selection Problems.” IISE Transactions, October. </a:t>
            </a:r>
            <a:r>
              <a:rPr lang="en-US" sz="2190" b="1" dirty="0">
                <a:latin typeface="Times New Roman" panose="02020603050405020304" pitchFamily="18" charset="0"/>
                <a:cs typeface="Times New Roman" panose="02020603050405020304" pitchFamily="18" charset="0"/>
              </a:rPr>
              <a:t>Pandey, Subhash Chandra. 2024. “Data Mining Techniques for Medical Data: A Review.” Accessed March 6, 2024. </a:t>
            </a: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“Survey-Based Calibration of a Parking Entry as a Single-Server Mathematical Queuing Model: A Case Study.” 2020. Alexandria Engineering Journal 59 (2)</a:t>
            </a:r>
            <a:endParaRPr lang="en-IN" sz="2190" b="1" dirty="0">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EF884511-F872-A311-48D3-9FC9DB6E6BE8}"/>
              </a:ext>
            </a:extLst>
          </p:cNvPr>
          <p:cNvSpPr/>
          <p:nvPr/>
        </p:nvSpPr>
        <p:spPr>
          <a:xfrm>
            <a:off x="5473894" y="11417677"/>
            <a:ext cx="2450342" cy="665218"/>
          </a:xfrm>
          <a:prstGeom prst="rightArrow">
            <a:avLst>
              <a:gd name="adj1" fmla="val 3518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16285C80-B604-732F-F1FC-8ED3E3C90E08}"/>
              </a:ext>
            </a:extLst>
          </p:cNvPr>
          <p:cNvSpPr/>
          <p:nvPr/>
        </p:nvSpPr>
        <p:spPr>
          <a:xfrm>
            <a:off x="8141415" y="11082005"/>
            <a:ext cx="2953910" cy="132477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Pre-processing</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4" name="Arrow: Right 13">
            <a:extLst>
              <a:ext uri="{FF2B5EF4-FFF2-40B4-BE49-F238E27FC236}">
                <a16:creationId xmlns:a16="http://schemas.microsoft.com/office/drawing/2014/main" id="{5DC4F1B2-7F17-FA24-C86F-7518DBAA0D3C}"/>
              </a:ext>
            </a:extLst>
          </p:cNvPr>
          <p:cNvSpPr/>
          <p:nvPr/>
        </p:nvSpPr>
        <p:spPr>
          <a:xfrm>
            <a:off x="11461987" y="11456310"/>
            <a:ext cx="2436657" cy="54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Curved Left 20">
            <a:extLst>
              <a:ext uri="{FF2B5EF4-FFF2-40B4-BE49-F238E27FC236}">
                <a16:creationId xmlns:a16="http://schemas.microsoft.com/office/drawing/2014/main" id="{2E55E961-1844-A42D-D823-35B100CFD6B2}"/>
              </a:ext>
            </a:extLst>
          </p:cNvPr>
          <p:cNvSpPr/>
          <p:nvPr/>
        </p:nvSpPr>
        <p:spPr>
          <a:xfrm>
            <a:off x="19227841" y="11628616"/>
            <a:ext cx="1501960" cy="309747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Left 24">
            <a:extLst>
              <a:ext uri="{FF2B5EF4-FFF2-40B4-BE49-F238E27FC236}">
                <a16:creationId xmlns:a16="http://schemas.microsoft.com/office/drawing/2014/main" id="{37FF9E86-30DF-3F5D-961C-BA1AAD9DCFA4}"/>
              </a:ext>
            </a:extLst>
          </p:cNvPr>
          <p:cNvSpPr/>
          <p:nvPr/>
        </p:nvSpPr>
        <p:spPr>
          <a:xfrm>
            <a:off x="12140079" y="14003908"/>
            <a:ext cx="2436657" cy="6676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79114476-9EA8-7004-48A5-3B176C253A23}"/>
              </a:ext>
            </a:extLst>
          </p:cNvPr>
          <p:cNvSpPr/>
          <p:nvPr/>
        </p:nvSpPr>
        <p:spPr>
          <a:xfrm>
            <a:off x="5343219" y="14018904"/>
            <a:ext cx="2436657" cy="6676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0B8DAE7-5124-2C1D-78CD-55BF567FB0C7}"/>
              </a:ext>
            </a:extLst>
          </p:cNvPr>
          <p:cNvSpPr txBox="1"/>
          <p:nvPr/>
        </p:nvSpPr>
        <p:spPr>
          <a:xfrm>
            <a:off x="8738313" y="15360540"/>
            <a:ext cx="2061449" cy="369332"/>
          </a:xfrm>
          <a:prstGeom prst="rect">
            <a:avLst/>
          </a:prstGeom>
          <a:noFill/>
        </p:spPr>
        <p:txBody>
          <a:bodyPr wrap="square" rtlCol="0">
            <a:spAutoFit/>
          </a:bodyPr>
          <a:lstStyle/>
          <a:p>
            <a:r>
              <a:rPr lang="en-US" b="1" dirty="0">
                <a:solidFill>
                  <a:srgbClr val="1F1E1E"/>
                </a:solidFill>
                <a:latin typeface="Times New Roman" panose="02020603050405020304" pitchFamily="18" charset="0"/>
                <a:ea typeface="Red Hat Text" pitchFamily="34" charset="-122"/>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C5F4234-7E68-EFEE-5AA7-27CB1752F665}"/>
              </a:ext>
            </a:extLst>
          </p:cNvPr>
          <p:cNvSpPr txBox="1"/>
          <p:nvPr/>
        </p:nvSpPr>
        <p:spPr>
          <a:xfrm>
            <a:off x="12039453" y="15712017"/>
            <a:ext cx="423927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Table-1:Independent Samples Test</a:t>
            </a:r>
          </a:p>
        </p:txBody>
      </p:sp>
      <p:sp>
        <p:nvSpPr>
          <p:cNvPr id="38" name="TextBox 37">
            <a:extLst>
              <a:ext uri="{FF2B5EF4-FFF2-40B4-BE49-F238E27FC236}">
                <a16:creationId xmlns:a16="http://schemas.microsoft.com/office/drawing/2014/main" id="{D3A71D0B-B188-D840-80DE-F1BFB84E1073}"/>
              </a:ext>
            </a:extLst>
          </p:cNvPr>
          <p:cNvSpPr txBox="1"/>
          <p:nvPr/>
        </p:nvSpPr>
        <p:spPr>
          <a:xfrm>
            <a:off x="12039453" y="19868190"/>
            <a:ext cx="316832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Table-2:Group Statistics</a:t>
            </a:r>
          </a:p>
        </p:txBody>
      </p:sp>
      <p:sp>
        <p:nvSpPr>
          <p:cNvPr id="37" name="AutoShape 2">
            <a:extLst>
              <a:ext uri="{FF2B5EF4-FFF2-40B4-BE49-F238E27FC236}">
                <a16:creationId xmlns:a16="http://schemas.microsoft.com/office/drawing/2014/main" id="{48C275D4-BDCC-2AFC-0874-CE861B04F7E7}"/>
              </a:ext>
            </a:extLst>
          </p:cNvPr>
          <p:cNvSpPr>
            <a:spLocks noChangeAspect="1" noChangeArrowheads="1"/>
          </p:cNvSpPr>
          <p:nvPr/>
        </p:nvSpPr>
        <p:spPr bwMode="auto">
          <a:xfrm>
            <a:off x="10647363" y="16227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AutoShape 4">
            <a:extLst>
              <a:ext uri="{FF2B5EF4-FFF2-40B4-BE49-F238E27FC236}">
                <a16:creationId xmlns:a16="http://schemas.microsoft.com/office/drawing/2014/main" id="{12B65BBE-F66A-338F-49F6-D258FDA6CDBA}"/>
              </a:ext>
            </a:extLst>
          </p:cNvPr>
          <p:cNvSpPr>
            <a:spLocks noChangeAspect="1" noChangeArrowheads="1"/>
          </p:cNvSpPr>
          <p:nvPr/>
        </p:nvSpPr>
        <p:spPr bwMode="auto">
          <a:xfrm>
            <a:off x="8166795" y="15784039"/>
            <a:ext cx="3691227" cy="36912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 name="Picture 40">
            <a:extLst>
              <a:ext uri="{FF2B5EF4-FFF2-40B4-BE49-F238E27FC236}">
                <a16:creationId xmlns:a16="http://schemas.microsoft.com/office/drawing/2014/main" id="{C2211295-3590-B7CF-B6DC-2047EAA2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7131" y="4981095"/>
            <a:ext cx="6996183" cy="4293715"/>
          </a:xfrm>
          <a:prstGeom prst="rect">
            <a:avLst/>
          </a:prstGeom>
        </p:spPr>
      </p:pic>
      <p:pic>
        <p:nvPicPr>
          <p:cNvPr id="1024" name="Picture 1023">
            <a:extLst>
              <a:ext uri="{FF2B5EF4-FFF2-40B4-BE49-F238E27FC236}">
                <a16:creationId xmlns:a16="http://schemas.microsoft.com/office/drawing/2014/main" id="{0951AF0D-3A33-BFE2-AF3B-161FBDABD5A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999" y="16553489"/>
            <a:ext cx="5167943" cy="4505387"/>
          </a:xfrm>
          <a:prstGeom prst="rect">
            <a:avLst/>
          </a:prstGeom>
          <a:noFill/>
          <a:ln>
            <a:noFill/>
          </a:ln>
        </p:spPr>
      </p:pic>
      <p:sp>
        <p:nvSpPr>
          <p:cNvPr id="1038" name="Rectangle 7">
            <a:extLst>
              <a:ext uri="{FF2B5EF4-FFF2-40B4-BE49-F238E27FC236}">
                <a16:creationId xmlns:a16="http://schemas.microsoft.com/office/drawing/2014/main" id="{95FEF101-2238-E08B-6BFB-CE44CA0C4693}"/>
              </a:ext>
            </a:extLst>
          </p:cNvPr>
          <p:cNvSpPr>
            <a:spLocks noChangeArrowheads="1"/>
          </p:cNvSpPr>
          <p:nvPr/>
        </p:nvSpPr>
        <p:spPr bwMode="auto">
          <a:xfrm>
            <a:off x="304800" y="2711696"/>
            <a:ext cx="257204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39" name="Rectangle 8">
            <a:extLst>
              <a:ext uri="{FF2B5EF4-FFF2-40B4-BE49-F238E27FC236}">
                <a16:creationId xmlns:a16="http://schemas.microsoft.com/office/drawing/2014/main" id="{A049DF1F-DA0D-B534-87B0-CA674ECD3387}"/>
              </a:ext>
            </a:extLst>
          </p:cNvPr>
          <p:cNvSpPr>
            <a:spLocks noChangeArrowheads="1"/>
          </p:cNvSpPr>
          <p:nvPr/>
        </p:nvSpPr>
        <p:spPr bwMode="auto">
          <a:xfrm flipV="1">
            <a:off x="-750277" y="1001752"/>
            <a:ext cx="1456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48" name="Rectangle 17">
            <a:extLst>
              <a:ext uri="{FF2B5EF4-FFF2-40B4-BE49-F238E27FC236}">
                <a16:creationId xmlns:a16="http://schemas.microsoft.com/office/drawing/2014/main" id="{54860700-9CD3-7BAE-5531-80FCC432F558}"/>
              </a:ext>
            </a:extLst>
          </p:cNvPr>
          <p:cNvSpPr>
            <a:spLocks noChangeArrowheads="1"/>
          </p:cNvSpPr>
          <p:nvPr/>
        </p:nvSpPr>
        <p:spPr bwMode="auto">
          <a:xfrm>
            <a:off x="609600" y="424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104" name="Rectangle 73">
            <a:extLst>
              <a:ext uri="{FF2B5EF4-FFF2-40B4-BE49-F238E27FC236}">
                <a16:creationId xmlns:a16="http://schemas.microsoft.com/office/drawing/2014/main" id="{F20F9312-8AAE-5288-1FA8-2143AFDFC2CD}"/>
              </a:ext>
            </a:extLst>
          </p:cNvPr>
          <p:cNvSpPr>
            <a:spLocks noChangeArrowheads="1"/>
          </p:cNvSpPr>
          <p:nvPr/>
        </p:nvSpPr>
        <p:spPr bwMode="auto">
          <a:xfrm>
            <a:off x="0" y="-2330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TextBox 42">
            <a:extLst>
              <a:ext uri="{FF2B5EF4-FFF2-40B4-BE49-F238E27FC236}">
                <a16:creationId xmlns:a16="http://schemas.microsoft.com/office/drawing/2014/main" id="{F3775951-9C9F-2320-B8AA-965E359AB976}"/>
              </a:ext>
            </a:extLst>
          </p:cNvPr>
          <p:cNvSpPr txBox="1"/>
          <p:nvPr/>
        </p:nvSpPr>
        <p:spPr>
          <a:xfrm>
            <a:off x="413848" y="22701916"/>
            <a:ext cx="20463196" cy="6832640"/>
          </a:xfrm>
          <a:prstGeom prst="rect">
            <a:avLst/>
          </a:prstGeom>
          <a:noFill/>
        </p:spPr>
        <p:txBody>
          <a:bodyPr wrap="square" rtlCol="0">
            <a:spAutoFit/>
          </a:bodyPr>
          <a:lstStyle/>
          <a:p>
            <a:pPr marL="800100" lvl="1" indent="-342900" algn="just">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According to an independent sample test, the algorithm's accuracy exhibits a noteworthy difference at a significance level of 0.001 (p&lt;0.05). Among various machine learning algorithms evaluated for prioritizing emergency cases in hospitals, the Support Vector Machine consistently demonstrates superior performance.</a:t>
            </a:r>
            <a:endParaRPr lang="en-US" sz="2190" b="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The Support Vector Machine Algorithm achieves an accuracy of 94.10%, surpassing the Random Forest Algorithm 83.16%.</a:t>
            </a:r>
          </a:p>
          <a:p>
            <a:pPr marL="800100" lvl="1" indent="-342900" algn="just">
              <a:buFont typeface="Wingdings" panose="05000000000000000000" pitchFamily="2" charset="2"/>
              <a:buChar char="Ø"/>
            </a:pPr>
            <a:r>
              <a:rPr lang="en-US" sz="2190" b="1" i="0" dirty="0">
                <a:solidFill>
                  <a:schemeClr val="tx1"/>
                </a:solidFill>
                <a:effectLst/>
                <a:highlight>
                  <a:srgbClr val="FCDCBF"/>
                </a:highlight>
                <a:latin typeface="Times New Roman" panose="02020603050405020304" pitchFamily="18" charset="0"/>
                <a:cs typeface="Times New Roman" panose="02020603050405020304" pitchFamily="18" charset="0"/>
              </a:rPr>
              <a:t>The superiority of one algorithm over another depends on various factors, including the nature of the dataset, the complexity of the problem, computational resources, and the specific requirements of the application</a:t>
            </a:r>
            <a:endParaRPr lang="en-US" sz="2190" b="1" dirty="0">
              <a:solidFill>
                <a:schemeClr val="tx1"/>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Despite its promising performance, it's important to acknowledge that the effectiveness of SVM may vary depending on the specific characteristics of the dataset and the nature of emergency cases encountered.</a:t>
            </a:r>
          </a:p>
          <a:p>
            <a:pPr marL="800100" lvl="1" indent="-342900" algn="just">
              <a:buFont typeface="Wingdings" panose="05000000000000000000" pitchFamily="2" charset="2"/>
              <a:buChar char="Ø"/>
            </a:pPr>
            <a:r>
              <a:rPr lang="en-US" sz="2190" b="1" i="0" dirty="0">
                <a:solidFill>
                  <a:srgbClr val="0D0D0D"/>
                </a:solidFill>
                <a:effectLst/>
                <a:highlight>
                  <a:srgbClr val="FCDCBF"/>
                </a:highlight>
                <a:latin typeface="Times New Roman" panose="02020603050405020304" pitchFamily="18" charset="0"/>
                <a:cs typeface="Times New Roman" panose="02020603050405020304" pitchFamily="18" charset="0"/>
              </a:rPr>
              <a:t>Therefore, it is essential to carefully evaluate and compare different algorithms based on empirical performance metrics and considerations of interpretability and computational efficiency before determining the most suitable approach for a given task.</a:t>
            </a:r>
          </a:p>
          <a:p>
            <a:pPr marL="800100" lvl="1"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In essence, the utilization of Support Vector Machine algorithms represents a significant step towards revolutionizing emergency care practices, empowering healthcare professionals with the tools needed to navigate complex scenarios and ultimately save lives.</a:t>
            </a:r>
          </a:p>
          <a:p>
            <a:pPr marL="800100" lvl="1" indent="-342900" algn="just">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Ultimately, the choice should be guided by the specific requirements and constraints of the healthcare system, with experimentation and validation playing a key role in determining the most effective algorithm for the task.</a:t>
            </a: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en-US" sz="2190" b="1" i="0" dirty="0">
              <a:solidFill>
                <a:srgbClr val="0D0D0D"/>
              </a:solidFill>
              <a:effectLst/>
              <a:latin typeface="Times New Roman" panose="02020603050405020304" pitchFamily="18" charset="0"/>
              <a:cs typeface="Times New Roman" panose="02020603050405020304" pitchFamily="18" charset="0"/>
            </a:endParaRPr>
          </a:p>
        </p:txBody>
      </p:sp>
      <p:sp>
        <p:nvSpPr>
          <p:cNvPr id="45" name="Rectangle: Rounded Corners 44">
            <a:extLst>
              <a:ext uri="{FF2B5EF4-FFF2-40B4-BE49-F238E27FC236}">
                <a16:creationId xmlns:a16="http://schemas.microsoft.com/office/drawing/2014/main" id="{5C01796D-603A-19AB-C71F-81E4E67CCAE2}"/>
              </a:ext>
            </a:extLst>
          </p:cNvPr>
          <p:cNvSpPr/>
          <p:nvPr/>
        </p:nvSpPr>
        <p:spPr>
          <a:xfrm>
            <a:off x="1711569" y="10973564"/>
            <a:ext cx="3623373" cy="187169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A9523265-E4B4-1BD0-AC34-C4C360AA6C46}"/>
              </a:ext>
            </a:extLst>
          </p:cNvPr>
          <p:cNvSpPr txBox="1"/>
          <p:nvPr/>
        </p:nvSpPr>
        <p:spPr>
          <a:xfrm>
            <a:off x="1711569" y="11700301"/>
            <a:ext cx="2907323" cy="429348"/>
          </a:xfrm>
          <a:prstGeom prst="rect">
            <a:avLst/>
          </a:prstGeom>
          <a:noFill/>
        </p:spPr>
        <p:txBody>
          <a:bodyPr wrap="square" rtlCol="0">
            <a:spAutoFit/>
          </a:bodyPr>
          <a:lstStyle/>
          <a:p>
            <a:pPr algn="ctr"/>
            <a:r>
              <a:rPr lang="en-US" sz="2190" dirty="0">
                <a:latin typeface="Times New Roman" panose="02020603050405020304" pitchFamily="18" charset="0"/>
                <a:cs typeface="Times New Roman" panose="02020603050405020304" pitchFamily="18" charset="0"/>
              </a:rPr>
              <a:t>Input Data</a:t>
            </a:r>
            <a:endParaRPr lang="en-IN" sz="2190" dirty="0">
              <a:latin typeface="Times New Roman" panose="02020603050405020304" pitchFamily="18" charset="0"/>
              <a:cs typeface="Times New Roman" panose="02020603050405020304" pitchFamily="18" charset="0"/>
            </a:endParaRPr>
          </a:p>
        </p:txBody>
      </p:sp>
      <p:sp>
        <p:nvSpPr>
          <p:cNvPr id="59" name="Rectangle: Rounded Corners 58">
            <a:extLst>
              <a:ext uri="{FF2B5EF4-FFF2-40B4-BE49-F238E27FC236}">
                <a16:creationId xmlns:a16="http://schemas.microsoft.com/office/drawing/2014/main" id="{1B64DD68-37E6-A521-C363-5E7B11967F8F}"/>
              </a:ext>
            </a:extLst>
          </p:cNvPr>
          <p:cNvSpPr/>
          <p:nvPr/>
        </p:nvSpPr>
        <p:spPr>
          <a:xfrm>
            <a:off x="14881712" y="13373274"/>
            <a:ext cx="4054090" cy="187169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highlight>
                <a:srgbClr val="000000"/>
              </a:highlight>
              <a:latin typeface="Times New Roman" panose="02020603050405020304" pitchFamily="18" charset="0"/>
              <a:cs typeface="Times New Roman" panose="02020603050405020304" pitchFamily="18" charset="0"/>
            </a:endParaRPr>
          </a:p>
        </p:txBody>
      </p:sp>
      <p:grpSp>
        <p:nvGrpSpPr>
          <p:cNvPr id="1029" name="Group 1028">
            <a:extLst>
              <a:ext uri="{FF2B5EF4-FFF2-40B4-BE49-F238E27FC236}">
                <a16:creationId xmlns:a16="http://schemas.microsoft.com/office/drawing/2014/main" id="{E23EC3CE-B916-C995-2A4B-5F906DD59D00}"/>
              </a:ext>
            </a:extLst>
          </p:cNvPr>
          <p:cNvGrpSpPr/>
          <p:nvPr/>
        </p:nvGrpSpPr>
        <p:grpSpPr>
          <a:xfrm>
            <a:off x="7985363" y="13403657"/>
            <a:ext cx="4054090" cy="1871699"/>
            <a:chOff x="7985363" y="13403657"/>
            <a:chExt cx="4054090" cy="1871699"/>
          </a:xfrm>
        </p:grpSpPr>
        <p:sp>
          <p:nvSpPr>
            <p:cNvPr id="57" name="Rectangle: Rounded Corners 56">
              <a:extLst>
                <a:ext uri="{FF2B5EF4-FFF2-40B4-BE49-F238E27FC236}">
                  <a16:creationId xmlns:a16="http://schemas.microsoft.com/office/drawing/2014/main" id="{1F2827A4-554D-9494-89AD-BF43EF4708E8}"/>
                </a:ext>
              </a:extLst>
            </p:cNvPr>
            <p:cNvSpPr/>
            <p:nvPr/>
          </p:nvSpPr>
          <p:spPr>
            <a:xfrm>
              <a:off x="7985363" y="13403657"/>
              <a:ext cx="4054090" cy="187169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3303932E-AC04-311E-5DBE-792B0FD398F8}"/>
                </a:ext>
              </a:extLst>
            </p:cNvPr>
            <p:cNvSpPr txBox="1"/>
            <p:nvPr/>
          </p:nvSpPr>
          <p:spPr>
            <a:xfrm>
              <a:off x="8513399" y="13971314"/>
              <a:ext cx="3094388" cy="429348"/>
            </a:xfrm>
            <a:prstGeom prst="rect">
              <a:avLst/>
            </a:prstGeom>
            <a:noFill/>
          </p:spPr>
          <p:txBody>
            <a:bodyPr wrap="square" rtlCol="0">
              <a:spAutoFit/>
            </a:bodyPr>
            <a:lstStyle/>
            <a:p>
              <a:r>
                <a:rPr lang="en-US" sz="2190" dirty="0">
                  <a:latin typeface="Times New Roman" panose="02020603050405020304" pitchFamily="18" charset="0"/>
                  <a:cs typeface="Times New Roman" panose="02020603050405020304" pitchFamily="18" charset="0"/>
                </a:rPr>
                <a:t>Hyperparameter</a:t>
              </a:r>
              <a:endParaRPr lang="en-IN" sz="2190" dirty="0">
                <a:latin typeface="Times New Roman" panose="02020603050405020304" pitchFamily="18" charset="0"/>
                <a:cs typeface="Times New Roman" panose="02020603050405020304" pitchFamily="18" charset="0"/>
              </a:endParaRPr>
            </a:p>
          </p:txBody>
        </p:sp>
      </p:grpSp>
      <p:sp>
        <p:nvSpPr>
          <p:cNvPr id="1025" name="TextBox 1024">
            <a:extLst>
              <a:ext uri="{FF2B5EF4-FFF2-40B4-BE49-F238E27FC236}">
                <a16:creationId xmlns:a16="http://schemas.microsoft.com/office/drawing/2014/main" id="{18992794-9872-0FBC-D948-CA0664D2C989}"/>
              </a:ext>
            </a:extLst>
          </p:cNvPr>
          <p:cNvSpPr txBox="1"/>
          <p:nvPr/>
        </p:nvSpPr>
        <p:spPr>
          <a:xfrm>
            <a:off x="15052431" y="13900184"/>
            <a:ext cx="3578395" cy="429348"/>
          </a:xfrm>
          <a:prstGeom prst="rect">
            <a:avLst/>
          </a:prstGeom>
          <a:noFill/>
        </p:spPr>
        <p:txBody>
          <a:bodyPr wrap="square" rtlCol="0">
            <a:spAutoFit/>
          </a:bodyPr>
          <a:lstStyle/>
          <a:p>
            <a:pPr algn="ctr"/>
            <a:r>
              <a:rPr lang="en-US" sz="2190" dirty="0">
                <a:latin typeface="Times New Roman" panose="02020603050405020304" pitchFamily="18" charset="0"/>
                <a:cs typeface="Times New Roman" panose="02020603050405020304" pitchFamily="18" charset="0"/>
              </a:rPr>
              <a:t>Model Testing and Evaluation</a:t>
            </a:r>
            <a:endParaRPr lang="en-IN" sz="2190" dirty="0">
              <a:latin typeface="Times New Roman" panose="02020603050405020304" pitchFamily="18" charset="0"/>
              <a:cs typeface="Times New Roman" panose="02020603050405020304" pitchFamily="18" charset="0"/>
            </a:endParaRPr>
          </a:p>
        </p:txBody>
      </p:sp>
      <p:grpSp>
        <p:nvGrpSpPr>
          <p:cNvPr id="1030" name="Group 1029">
            <a:extLst>
              <a:ext uri="{FF2B5EF4-FFF2-40B4-BE49-F238E27FC236}">
                <a16:creationId xmlns:a16="http://schemas.microsoft.com/office/drawing/2014/main" id="{E517DD09-DF4E-043B-BD54-E20380E78B1E}"/>
              </a:ext>
            </a:extLst>
          </p:cNvPr>
          <p:cNvGrpSpPr/>
          <p:nvPr/>
        </p:nvGrpSpPr>
        <p:grpSpPr>
          <a:xfrm>
            <a:off x="1161816" y="13354583"/>
            <a:ext cx="4054090" cy="1871699"/>
            <a:chOff x="1161816" y="13354583"/>
            <a:chExt cx="4054090" cy="1871699"/>
          </a:xfrm>
        </p:grpSpPr>
        <p:sp>
          <p:nvSpPr>
            <p:cNvPr id="55" name="Rectangle: Rounded Corners 54">
              <a:extLst>
                <a:ext uri="{FF2B5EF4-FFF2-40B4-BE49-F238E27FC236}">
                  <a16:creationId xmlns:a16="http://schemas.microsoft.com/office/drawing/2014/main" id="{BE22F02F-FD9D-86B6-2790-F22B5B6029A3}"/>
                </a:ext>
              </a:extLst>
            </p:cNvPr>
            <p:cNvSpPr/>
            <p:nvPr/>
          </p:nvSpPr>
          <p:spPr>
            <a:xfrm>
              <a:off x="1161816" y="13354583"/>
              <a:ext cx="4054090" cy="1871699"/>
            </a:xfrm>
            <a:prstGeom prst="roundRect">
              <a:avLst/>
            </a:prstGeom>
            <a:solidFill>
              <a:srgbClr val="FFCF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6" name="TextBox 1025">
              <a:extLst>
                <a:ext uri="{FF2B5EF4-FFF2-40B4-BE49-F238E27FC236}">
                  <a16:creationId xmlns:a16="http://schemas.microsoft.com/office/drawing/2014/main" id="{60297F40-FED0-6CB9-5A14-CB5C62A754CA}"/>
                </a:ext>
              </a:extLst>
            </p:cNvPr>
            <p:cNvSpPr txBox="1"/>
            <p:nvPr/>
          </p:nvSpPr>
          <p:spPr>
            <a:xfrm>
              <a:off x="2345968" y="13995966"/>
              <a:ext cx="2485293" cy="429348"/>
            </a:xfrm>
            <a:prstGeom prst="rect">
              <a:avLst/>
            </a:prstGeom>
            <a:noFill/>
          </p:spPr>
          <p:txBody>
            <a:bodyPr wrap="square" rtlCol="0">
              <a:spAutoFit/>
            </a:bodyPr>
            <a:lstStyle/>
            <a:p>
              <a:r>
                <a:rPr lang="en-US" sz="2190" dirty="0">
                  <a:latin typeface="Times New Roman" panose="02020603050405020304" pitchFamily="18" charset="0"/>
                  <a:cs typeface="Times New Roman" panose="02020603050405020304" pitchFamily="18" charset="0"/>
                </a:rPr>
                <a:t>Output</a:t>
              </a:r>
              <a:endParaRPr lang="en-IN" sz="2190" dirty="0">
                <a:latin typeface="Times New Roman" panose="02020603050405020304" pitchFamily="18" charset="0"/>
                <a:cs typeface="Times New Roman" panose="02020603050405020304" pitchFamily="18" charset="0"/>
              </a:endParaRPr>
            </a:p>
          </p:txBody>
        </p:sp>
      </p:grpSp>
      <p:grpSp>
        <p:nvGrpSpPr>
          <p:cNvPr id="1033" name="Group 1032">
            <a:extLst>
              <a:ext uri="{FF2B5EF4-FFF2-40B4-BE49-F238E27FC236}">
                <a16:creationId xmlns:a16="http://schemas.microsoft.com/office/drawing/2014/main" id="{CBB5157C-4143-192D-51FA-38B13695854D}"/>
              </a:ext>
            </a:extLst>
          </p:cNvPr>
          <p:cNvGrpSpPr/>
          <p:nvPr/>
        </p:nvGrpSpPr>
        <p:grpSpPr>
          <a:xfrm>
            <a:off x="14357131" y="10703510"/>
            <a:ext cx="4137385" cy="1871699"/>
            <a:chOff x="14357131" y="10703510"/>
            <a:chExt cx="4137385" cy="1871699"/>
          </a:xfrm>
        </p:grpSpPr>
        <p:sp>
          <p:nvSpPr>
            <p:cNvPr id="1031" name="Rectangle: Rounded Corners 1030">
              <a:extLst>
                <a:ext uri="{FF2B5EF4-FFF2-40B4-BE49-F238E27FC236}">
                  <a16:creationId xmlns:a16="http://schemas.microsoft.com/office/drawing/2014/main" id="{03420518-21A6-7D30-7931-13F3AE7EAD51}"/>
                </a:ext>
              </a:extLst>
            </p:cNvPr>
            <p:cNvSpPr/>
            <p:nvPr/>
          </p:nvSpPr>
          <p:spPr>
            <a:xfrm>
              <a:off x="14357131" y="10703510"/>
              <a:ext cx="4137385" cy="1871699"/>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2" name="TextBox 1031">
              <a:extLst>
                <a:ext uri="{FF2B5EF4-FFF2-40B4-BE49-F238E27FC236}">
                  <a16:creationId xmlns:a16="http://schemas.microsoft.com/office/drawing/2014/main" id="{8845AA4B-3007-EBD3-B174-2C193146B03F}"/>
                </a:ext>
              </a:extLst>
            </p:cNvPr>
            <p:cNvSpPr txBox="1"/>
            <p:nvPr/>
          </p:nvSpPr>
          <p:spPr>
            <a:xfrm flipH="1">
              <a:off x="14671605" y="11204340"/>
              <a:ext cx="3578395" cy="584775"/>
            </a:xfrm>
            <a:prstGeom prst="rect">
              <a:avLst/>
            </a:prstGeom>
            <a:noFill/>
          </p:spPr>
          <p:txBody>
            <a:bodyPr wrap="square" rtlCol="0">
              <a:spAutoFit/>
            </a:bodyPr>
            <a:lstStyle/>
            <a:p>
              <a:pPr algn="ctr"/>
              <a:r>
                <a:rPr lang="en-US" sz="2190"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t>
              </a:r>
              <a:r>
                <a:rPr lang="en-US" sz="2190" dirty="0">
                  <a:latin typeface="Times New Roman" panose="02020603050405020304" pitchFamily="18" charset="0"/>
                  <a:cs typeface="Times New Roman" panose="02020603050405020304" pitchFamily="18" charset="0"/>
                </a:rPr>
                <a:t>Training Process</a:t>
              </a:r>
              <a:endParaRPr lang="en-IN" sz="2190" dirty="0">
                <a:latin typeface="Times New Roman" panose="02020603050405020304" pitchFamily="18" charset="0"/>
                <a:cs typeface="Times New Roman" panose="02020603050405020304" pitchFamily="18" charset="0"/>
              </a:endParaRPr>
            </a:p>
          </p:txBody>
        </p:sp>
      </p:grpSp>
      <p:sp>
        <p:nvSpPr>
          <p:cNvPr id="1034" name="TextBox 1033">
            <a:extLst>
              <a:ext uri="{FF2B5EF4-FFF2-40B4-BE49-F238E27FC236}">
                <a16:creationId xmlns:a16="http://schemas.microsoft.com/office/drawing/2014/main" id="{BCAC1D61-6A14-F798-BB99-ABB657A13FD6}"/>
              </a:ext>
            </a:extLst>
          </p:cNvPr>
          <p:cNvSpPr txBox="1"/>
          <p:nvPr/>
        </p:nvSpPr>
        <p:spPr>
          <a:xfrm>
            <a:off x="6203639" y="15383311"/>
            <a:ext cx="9497048"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Flow Diagram of Prioritizing Emergency Cases in Hospitals</a:t>
            </a:r>
            <a:endParaRPr lang="en-IN" sz="2190" b="1" dirty="0">
              <a:latin typeface="Times New Roman" panose="02020603050405020304" pitchFamily="18" charset="0"/>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D79F51AE-0D65-A6C7-90E8-0C312BA17762}"/>
              </a:ext>
            </a:extLst>
          </p:cNvPr>
          <p:cNvGraphicFramePr>
            <a:graphicFrameLocks noGrp="1"/>
          </p:cNvGraphicFramePr>
          <p:nvPr>
            <p:extLst>
              <p:ext uri="{D42A27DB-BD31-4B8C-83A1-F6EECF244321}">
                <p14:modId xmlns:p14="http://schemas.microsoft.com/office/powerpoint/2010/main" val="2601703456"/>
              </p:ext>
            </p:extLst>
          </p:nvPr>
        </p:nvGraphicFramePr>
        <p:xfrm>
          <a:off x="6559054" y="20273472"/>
          <a:ext cx="14794260" cy="1469544"/>
        </p:xfrm>
        <a:graphic>
          <a:graphicData uri="http://schemas.openxmlformats.org/drawingml/2006/table">
            <a:tbl>
              <a:tblPr firstRow="1" bandRow="1">
                <a:tableStyleId>{5C22544A-7EE6-4342-B048-85BDC9FD1C3A}</a:tableStyleId>
              </a:tblPr>
              <a:tblGrid>
                <a:gridCol w="4921406">
                  <a:extLst>
                    <a:ext uri="{9D8B030D-6E8A-4147-A177-3AD203B41FA5}">
                      <a16:colId xmlns:a16="http://schemas.microsoft.com/office/drawing/2014/main" val="20000"/>
                    </a:ext>
                  </a:extLst>
                </a:gridCol>
                <a:gridCol w="1479190">
                  <a:extLst>
                    <a:ext uri="{9D8B030D-6E8A-4147-A177-3AD203B41FA5}">
                      <a16:colId xmlns:a16="http://schemas.microsoft.com/office/drawing/2014/main" val="20001"/>
                    </a:ext>
                  </a:extLst>
                </a:gridCol>
                <a:gridCol w="3085602">
                  <a:extLst>
                    <a:ext uri="{9D8B030D-6E8A-4147-A177-3AD203B41FA5}">
                      <a16:colId xmlns:a16="http://schemas.microsoft.com/office/drawing/2014/main" val="20002"/>
                    </a:ext>
                  </a:extLst>
                </a:gridCol>
                <a:gridCol w="2593857">
                  <a:extLst>
                    <a:ext uri="{9D8B030D-6E8A-4147-A177-3AD203B41FA5}">
                      <a16:colId xmlns:a16="http://schemas.microsoft.com/office/drawing/2014/main" val="20003"/>
                    </a:ext>
                  </a:extLst>
                </a:gridCol>
                <a:gridCol w="2714205">
                  <a:extLst>
                    <a:ext uri="{9D8B030D-6E8A-4147-A177-3AD203B41FA5}">
                      <a16:colId xmlns:a16="http://schemas.microsoft.com/office/drawing/2014/main" val="20004"/>
                    </a:ext>
                  </a:extLst>
                </a:gridCol>
              </a:tblGrid>
              <a:tr h="489848">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GROUP</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160270" rtl="0" eaLnBrk="1" fontAlgn="auto" latinLnBrk="0" hangingPunct="1">
                        <a:lnSpc>
                          <a:spcPct val="100000"/>
                        </a:lnSpc>
                        <a:spcBef>
                          <a:spcPts val="0"/>
                        </a:spcBef>
                        <a:spcAft>
                          <a:spcPts val="0"/>
                        </a:spcAft>
                        <a:buClrTx/>
                        <a:buSzTx/>
                        <a:buFontTx/>
                        <a:buNone/>
                        <a:defRPr/>
                      </a:pPr>
                      <a:r>
                        <a:rPr lang="en-US" sz="2190" b="1" dirty="0">
                          <a:solidFill>
                            <a:schemeClr val="tx1"/>
                          </a:solidFill>
                          <a:latin typeface="Times New Roman" panose="02020603050405020304" pitchFamily="18" charset="0"/>
                          <a:cs typeface="Times New Roman" panose="02020603050405020304" pitchFamily="18" charset="0"/>
                        </a:rPr>
                        <a:t>Std. Deviation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Std.Error 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89848">
                <a:tc>
                  <a:txBody>
                    <a:bodyPr/>
                    <a:lstStyle/>
                    <a:p>
                      <a:pPr algn="ctr"/>
                      <a:r>
                        <a:rPr lang="en-US" sz="2190" b="1" dirty="0">
                          <a:latin typeface="Times New Roman" panose="02020603050405020304" pitchFamily="18" charset="0"/>
                          <a:cs typeface="Times New Roman" panose="02020603050405020304" pitchFamily="18" charset="0"/>
                        </a:rPr>
                        <a:t>Support Vector Machine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90" b="1" dirty="0">
                          <a:latin typeface="Times New Roman" panose="02020603050405020304" pitchFamily="18" charset="0"/>
                          <a:cs typeface="Times New Roman" panose="02020603050405020304" pitchFamily="18" charset="0"/>
                        </a:rPr>
                        <a:t>94.10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2.084</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.380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89848">
                <a:tc>
                  <a:txBody>
                    <a:bodyPr/>
                    <a:lstStyle/>
                    <a:p>
                      <a:pPr algn="ctr"/>
                      <a:r>
                        <a:rPr lang="en-US" sz="2190" b="1" dirty="0">
                          <a:latin typeface="Times New Roman" panose="02020603050405020304" pitchFamily="18" charset="0"/>
                          <a:cs typeface="Times New Roman" panose="02020603050405020304" pitchFamily="18" charset="0"/>
                        </a:rPr>
                        <a:t>Random Forest</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83.16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90" b="1" dirty="0">
                          <a:latin typeface="Times New Roman" panose="02020603050405020304" pitchFamily="18" charset="0"/>
                          <a:cs typeface="Times New Roman" panose="02020603050405020304" pitchFamily="18" charset="0"/>
                        </a:rPr>
                        <a:t>1.8625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.341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8" name="Table 17">
            <a:extLst>
              <a:ext uri="{FF2B5EF4-FFF2-40B4-BE49-F238E27FC236}">
                <a16:creationId xmlns:a16="http://schemas.microsoft.com/office/drawing/2014/main" id="{629DCC05-8E22-6262-A263-A423CE15FFCD}"/>
              </a:ext>
            </a:extLst>
          </p:cNvPr>
          <p:cNvGraphicFramePr>
            <a:graphicFrameLocks noGrp="1"/>
          </p:cNvGraphicFramePr>
          <p:nvPr>
            <p:extLst>
              <p:ext uri="{D42A27DB-BD31-4B8C-83A1-F6EECF244321}">
                <p14:modId xmlns:p14="http://schemas.microsoft.com/office/powerpoint/2010/main" val="756721720"/>
              </p:ext>
            </p:extLst>
          </p:nvPr>
        </p:nvGraphicFramePr>
        <p:xfrm>
          <a:off x="6536119" y="16171049"/>
          <a:ext cx="14748541" cy="3703320"/>
        </p:xfrm>
        <a:graphic>
          <a:graphicData uri="http://schemas.openxmlformats.org/drawingml/2006/table">
            <a:tbl>
              <a:tblPr firstRow="1" bandRow="1">
                <a:tableStyleId>{5C22544A-7EE6-4342-B048-85BDC9FD1C3A}</a:tableStyleId>
              </a:tblPr>
              <a:tblGrid>
                <a:gridCol w="2162384">
                  <a:extLst>
                    <a:ext uri="{9D8B030D-6E8A-4147-A177-3AD203B41FA5}">
                      <a16:colId xmlns:a16="http://schemas.microsoft.com/office/drawing/2014/main" val="20000"/>
                    </a:ext>
                  </a:extLst>
                </a:gridCol>
                <a:gridCol w="994646">
                  <a:extLst>
                    <a:ext uri="{9D8B030D-6E8A-4147-A177-3AD203B41FA5}">
                      <a16:colId xmlns:a16="http://schemas.microsoft.com/office/drawing/2014/main" val="20001"/>
                    </a:ext>
                  </a:extLst>
                </a:gridCol>
                <a:gridCol w="731189">
                  <a:extLst>
                    <a:ext uri="{9D8B030D-6E8A-4147-A177-3AD203B41FA5}">
                      <a16:colId xmlns:a16="http://schemas.microsoft.com/office/drawing/2014/main" val="20002"/>
                    </a:ext>
                  </a:extLst>
                </a:gridCol>
                <a:gridCol w="934478">
                  <a:extLst>
                    <a:ext uri="{9D8B030D-6E8A-4147-A177-3AD203B41FA5}">
                      <a16:colId xmlns:a16="http://schemas.microsoft.com/office/drawing/2014/main" val="20003"/>
                    </a:ext>
                  </a:extLst>
                </a:gridCol>
                <a:gridCol w="884267">
                  <a:extLst>
                    <a:ext uri="{9D8B030D-6E8A-4147-A177-3AD203B41FA5}">
                      <a16:colId xmlns:a16="http://schemas.microsoft.com/office/drawing/2014/main" val="20004"/>
                    </a:ext>
                  </a:extLst>
                </a:gridCol>
                <a:gridCol w="1146733">
                  <a:extLst>
                    <a:ext uri="{9D8B030D-6E8A-4147-A177-3AD203B41FA5}">
                      <a16:colId xmlns:a16="http://schemas.microsoft.com/office/drawing/2014/main" val="20005"/>
                    </a:ext>
                  </a:extLst>
                </a:gridCol>
                <a:gridCol w="1588385">
                  <a:extLst>
                    <a:ext uri="{9D8B030D-6E8A-4147-A177-3AD203B41FA5}">
                      <a16:colId xmlns:a16="http://schemas.microsoft.com/office/drawing/2014/main" val="20006"/>
                    </a:ext>
                  </a:extLst>
                </a:gridCol>
                <a:gridCol w="1067316">
                  <a:extLst>
                    <a:ext uri="{9D8B030D-6E8A-4147-A177-3AD203B41FA5}">
                      <a16:colId xmlns:a16="http://schemas.microsoft.com/office/drawing/2014/main" val="20007"/>
                    </a:ext>
                  </a:extLst>
                </a:gridCol>
                <a:gridCol w="3280363">
                  <a:extLst>
                    <a:ext uri="{9D8B030D-6E8A-4147-A177-3AD203B41FA5}">
                      <a16:colId xmlns:a16="http://schemas.microsoft.com/office/drawing/2014/main" val="20008"/>
                    </a:ext>
                  </a:extLst>
                </a:gridCol>
                <a:gridCol w="1958780">
                  <a:extLst>
                    <a:ext uri="{9D8B030D-6E8A-4147-A177-3AD203B41FA5}">
                      <a16:colId xmlns:a16="http://schemas.microsoft.com/office/drawing/2014/main" val="20009"/>
                    </a:ext>
                  </a:extLst>
                </a:gridCol>
              </a:tblGrid>
              <a:tr h="462639">
                <a:tc rowSpan="2">
                  <a:txBody>
                    <a:bodyPr/>
                    <a:lstStyle/>
                    <a:p>
                      <a:pPr marL="0" marR="0" lvl="0" indent="0" algn="ctr" defTabSz="2160270" rtl="0" eaLnBrk="1" fontAlgn="auto" latinLnBrk="0" hangingPunct="1">
                        <a:lnSpc>
                          <a:spcPct val="100000"/>
                        </a:lnSpc>
                        <a:spcBef>
                          <a:spcPts val="0"/>
                        </a:spcBef>
                        <a:spcAft>
                          <a:spcPts val="0"/>
                        </a:spcAft>
                        <a:buClrTx/>
                        <a:buSzTx/>
                        <a:buFontTx/>
                        <a:buNone/>
                        <a:defRPr/>
                      </a:pP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Levene’s Test for Equality of Variances</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T-test for Equality of Means</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95% Confidence Interval of the Difference</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210344">
                <a:tc vMerge="1">
                  <a:txBody>
                    <a:bodyPr/>
                    <a:lstStyle/>
                    <a:p>
                      <a:endParaRPr lang="en-US"/>
                    </a:p>
                  </a:txBody>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F</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Sig.</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t</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df</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Sig.</a:t>
                      </a:r>
                    </a:p>
                    <a:p>
                      <a:pPr algn="ctr"/>
                      <a:r>
                        <a:rPr lang="en-US" sz="2190" b="1" dirty="0">
                          <a:solidFill>
                            <a:schemeClr val="tx1"/>
                          </a:solidFill>
                          <a:latin typeface="Times New Roman" panose="02020603050405020304" pitchFamily="18" charset="0"/>
                          <a:cs typeface="Times New Roman" panose="02020603050405020304" pitchFamily="18" charset="0"/>
                        </a:rPr>
                        <a:t>(2-tailed)</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Mean Difference</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Std.</a:t>
                      </a:r>
                    </a:p>
                    <a:p>
                      <a:pPr algn="ctr"/>
                      <a:r>
                        <a:rPr lang="en-US" sz="2190" b="1" dirty="0">
                          <a:solidFill>
                            <a:schemeClr val="tx1"/>
                          </a:solidFill>
                          <a:latin typeface="Times New Roman" panose="02020603050405020304" pitchFamily="18" charset="0"/>
                          <a:cs typeface="Times New Roman" panose="02020603050405020304" pitchFamily="18" charset="0"/>
                        </a:rPr>
                        <a:t>Error Difference</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Lower</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Upper</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43965">
                <a:tc>
                  <a:txBody>
                    <a:bodyPr/>
                    <a:lstStyle/>
                    <a:p>
                      <a:pPr algn="just"/>
                      <a:r>
                        <a:rPr lang="en-US" sz="2190" b="1" dirty="0">
                          <a:solidFill>
                            <a:schemeClr val="tx1"/>
                          </a:solidFill>
                          <a:latin typeface="Times New Roman" panose="02020603050405020304" pitchFamily="18" charset="0"/>
                          <a:cs typeface="Times New Roman" panose="02020603050405020304" pitchFamily="18" charset="0"/>
                        </a:rPr>
                        <a:t>Equal variances assumed</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sz="219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0.239</a:t>
                      </a:r>
                      <a:r>
                        <a:rPr lang="en-IN" sz="219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15000"/>
                        </a:lnSpc>
                        <a:spcAft>
                          <a:spcPts val="0"/>
                        </a:spcAft>
                      </a:pPr>
                      <a:r>
                        <a:rPr lang="en-US"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0.627</a:t>
                      </a: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21.436</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58</a:t>
                      </a:r>
                      <a:endParaRPr lang="en-IN" sz="219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10.946</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.511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9.924</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11.968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43671">
                <a:tc>
                  <a:txBody>
                    <a:bodyPr/>
                    <a:lstStyle/>
                    <a:p>
                      <a:pPr algn="just"/>
                      <a:r>
                        <a:rPr lang="en-US" sz="2190" b="1" dirty="0">
                          <a:solidFill>
                            <a:schemeClr val="tx1"/>
                          </a:solidFill>
                          <a:latin typeface="Times New Roman" panose="02020603050405020304" pitchFamily="18" charset="0"/>
                          <a:cs typeface="Times New Roman" panose="02020603050405020304" pitchFamily="18" charset="0"/>
                        </a:rPr>
                        <a:t>Equal variance not assumed</a:t>
                      </a:r>
                      <a:endParaRPr lang="en-IN" sz="219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21.438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21.438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.000</a:t>
                      </a:r>
                      <a:endPar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10.946</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.511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9.923</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altLang="en-IN" sz="219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11.968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791</TotalTime>
  <Words>953</Words>
  <Application>Microsoft Office PowerPoint</Application>
  <PresentationFormat>Custom</PresentationFormat>
  <Paragraphs>108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Söhne</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Mahesh Royal</cp:lastModifiedBy>
  <cp:revision>79</cp:revision>
  <dcterms:created xsi:type="dcterms:W3CDTF">2023-04-19T08:35:00Z</dcterms:created>
  <dcterms:modified xsi:type="dcterms:W3CDTF">2024-04-23T06:53:36Z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